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1" r:id="rId6"/>
    <p:sldMasterId id="2147483680" r:id="rId7"/>
  </p:sldMasterIdLst>
  <p:notesMasterIdLst>
    <p:notesMasterId r:id="rId34"/>
  </p:notesMasterIdLst>
  <p:sldIdLst>
    <p:sldId id="508" r:id="rId8"/>
    <p:sldId id="258" r:id="rId9"/>
    <p:sldId id="259" r:id="rId10"/>
    <p:sldId id="511" r:id="rId11"/>
    <p:sldId id="270" r:id="rId12"/>
    <p:sldId id="279" r:id="rId13"/>
    <p:sldId id="280" r:id="rId14"/>
    <p:sldId id="281" r:id="rId15"/>
    <p:sldId id="268" r:id="rId16"/>
    <p:sldId id="261" r:id="rId17"/>
    <p:sldId id="512" r:id="rId18"/>
    <p:sldId id="262" r:id="rId19"/>
    <p:sldId id="265" r:id="rId20"/>
    <p:sldId id="263" r:id="rId21"/>
    <p:sldId id="510" r:id="rId22"/>
    <p:sldId id="271" r:id="rId23"/>
    <p:sldId id="264" r:id="rId24"/>
    <p:sldId id="509" r:id="rId25"/>
    <p:sldId id="269" r:id="rId26"/>
    <p:sldId id="272" r:id="rId27"/>
    <p:sldId id="273" r:id="rId28"/>
    <p:sldId id="274" r:id="rId29"/>
    <p:sldId id="275" r:id="rId30"/>
    <p:sldId id="276" r:id="rId31"/>
    <p:sldId id="277"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78113-803B-4474-9B3A-C0A69AD412BE}" v="117" dt="2023-10-11T11:12:21.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74967" autoAdjust="0"/>
  </p:normalViewPr>
  <p:slideViewPr>
    <p:cSldViewPr snapToGrid="0">
      <p:cViewPr varScale="1">
        <p:scale>
          <a:sx n="62" d="100"/>
          <a:sy n="62" d="100"/>
        </p:scale>
        <p:origin x="148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99602-3FB1-4638-A485-CCC531208660}" type="datetimeFigureOut">
              <a:rPr lang="en-GB" smtClean="0"/>
              <a:t>19/10/2023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A1FC2-0A09-4CCF-8878-D9D00A0DA472}" type="slidenum">
              <a:rPr lang="en-GB" smtClean="0"/>
              <a:t>‹#›</a:t>
            </a:fld>
            <a:endParaRPr lang="en-GB"/>
          </a:p>
        </p:txBody>
      </p:sp>
    </p:spTree>
    <p:extLst>
      <p:ext uri="{BB962C8B-B14F-4D97-AF65-F5344CB8AC3E}">
        <p14:creationId xmlns:p14="http://schemas.microsoft.com/office/powerpoint/2010/main" val="419460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kmusic.org/research-reports/this-is-music-202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marius?utm_content=creditCopyText&amp;utm_medium=referral&amp;utm_source=unsplash"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unsplash.com/photos/rPOmLGwai2w?utm_content=creditCopyText&amp;utm_medium=referral&amp;utm_source=unsplash"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kmusic.org/research-reports/here-there-and-everywher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juja_han?utm_content=creditCopyText&amp;utm_medium=referral&amp;utm_source=unsplash"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photos/leaf-design-coffee-latte-on-mug-uT55XxQLQGU?utm_content=creditCopyText&amp;utm_medium=referral&amp;utm_source=unsplash"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dirty="0"/>
              <a:t>Image © Discover Creative Careers, screenshot from Saffron Records insight film 2021</a:t>
            </a:r>
            <a:endParaRPr lang="en-GB" i="1" dirty="0"/>
          </a:p>
        </p:txBody>
      </p:sp>
    </p:spTree>
    <p:extLst>
      <p:ext uri="{BB962C8B-B14F-4D97-AF65-F5344CB8AC3E}">
        <p14:creationId xmlns:p14="http://schemas.microsoft.com/office/powerpoint/2010/main" val="168463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mins</a:t>
            </a:r>
          </a:p>
          <a:p>
            <a:r>
              <a:rPr lang="en-GB" dirty="0"/>
              <a:t>GVA = Gross Value Added</a:t>
            </a:r>
          </a:p>
          <a:p>
            <a:endParaRPr lang="en-GB" dirty="0"/>
          </a:p>
          <a:p>
            <a:r>
              <a:rPr lang="en-GB" dirty="0"/>
              <a:t>Exercise = These are figures for 2019, 2020, and 2021 from UK Music’s report This is Music – Q. What do you think might have impacted music in 2019? (A: Covid, Brexit) – SEE END OF PRESENTATION FOR ADDITIONAL SLIDE AS FOLLOW-UP ON IMPACTS OF COVID IF WANTED</a:t>
            </a:r>
          </a:p>
          <a:p>
            <a:r>
              <a:rPr lang="en-GB" dirty="0"/>
              <a:t>NB - After November 2023 you can also search for new 2022 report to compare figures.</a:t>
            </a:r>
          </a:p>
          <a:p>
            <a:endParaRPr lang="en-GB" dirty="0"/>
          </a:p>
          <a:p>
            <a:r>
              <a:rPr lang="en-GB" dirty="0"/>
              <a:t>See EXTRA SLIDES at end for figures on music tourism and maps for additional discussion</a:t>
            </a: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10</a:t>
            </a:fld>
            <a:endParaRPr lang="en-GB"/>
          </a:p>
        </p:txBody>
      </p:sp>
    </p:spTree>
    <p:extLst>
      <p:ext uri="{BB962C8B-B14F-4D97-AF65-F5344CB8AC3E}">
        <p14:creationId xmlns:p14="http://schemas.microsoft.com/office/powerpoint/2010/main" val="871298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mins</a:t>
            </a:r>
          </a:p>
          <a:p>
            <a:r>
              <a:rPr lang="en-GB" dirty="0"/>
              <a:t>The ‘Sectors’ show different parts of music industry that contribute to UK Music’s report This is Music’s GVA figure.</a:t>
            </a:r>
          </a:p>
          <a:p>
            <a:r>
              <a:rPr lang="en-GB" dirty="0"/>
              <a:t>The ‘sub-sectors’ show different kinds of roles and activity in each sector.  </a:t>
            </a:r>
          </a:p>
          <a:p>
            <a:r>
              <a:rPr lang="en-GB" dirty="0"/>
              <a:t>Raise discussion around ‘employed’ and ‘freelance’ – you will have hopefully covered in Discover slides previously. Do they understand difference? </a:t>
            </a:r>
          </a:p>
          <a:p>
            <a:r>
              <a:rPr lang="en-GB" dirty="0"/>
              <a:t>What roles and parts of industry do they recognise?</a:t>
            </a:r>
          </a:p>
          <a:p>
            <a:r>
              <a:rPr lang="en-GB" dirty="0"/>
              <a:t>Has anybody done any of these (probably unpaid if they have) or experienced any: </a:t>
            </a:r>
            <a:r>
              <a:rPr lang="en-GB" dirty="0" err="1"/>
              <a:t>eg</a:t>
            </a:r>
            <a:r>
              <a:rPr lang="en-GB" dirty="0"/>
              <a:t>: </a:t>
            </a:r>
          </a:p>
          <a:p>
            <a:r>
              <a:rPr lang="en-GB" dirty="0"/>
              <a:t>-Music creator – who plays instrument / sings / makes beats </a:t>
            </a:r>
          </a:p>
          <a:p>
            <a:r>
              <a:rPr lang="en-GB" dirty="0"/>
              <a:t>-Live music – Anyone helped with friends gig? Or setting up concert? How about school plays etc. Who has attended a gig / concert?</a:t>
            </a:r>
          </a:p>
          <a:p>
            <a:r>
              <a:rPr lang="en-GB" dirty="0"/>
              <a:t>-Sold a t-shirt of their band? Helped sell tickets for gigs / concerts? Made posters or shared social posts about events? How many of you have a band t-shirt? Any other merch? (Merchandise) </a:t>
            </a:r>
          </a:p>
          <a:p>
            <a:r>
              <a:rPr lang="en-GB" dirty="0"/>
              <a:t>-Organised an event? Talked about a concert / gig with a venue – maybe you are the artist or helping a friend?</a:t>
            </a:r>
          </a:p>
          <a:p>
            <a:endParaRPr lang="en-GB" dirty="0"/>
          </a:p>
          <a:p>
            <a:r>
              <a:rPr lang="en-GB" dirty="0"/>
              <a:t>As extra exercise get class to look up report on www.UKMusic.org – new one out every November:</a:t>
            </a:r>
          </a:p>
          <a:p>
            <a:pPr marL="285750" indent="-285750">
              <a:buAutoNum type="romanLcPeriod"/>
            </a:pPr>
            <a:r>
              <a:rPr lang="en-GB" dirty="0"/>
              <a:t>What are trends in report?</a:t>
            </a:r>
          </a:p>
          <a:p>
            <a:pPr marL="285750" indent="-285750">
              <a:buAutoNum type="romanLcPeriod"/>
            </a:pPr>
            <a:r>
              <a:rPr lang="en-GB" dirty="0"/>
              <a:t>Which areas are strongest in growth terms?</a:t>
            </a:r>
          </a:p>
          <a:p>
            <a:pPr marL="285750" indent="-285750">
              <a:buAutoNum type="romanLcPeriod"/>
            </a:pPr>
            <a:r>
              <a:rPr lang="en-GB" dirty="0"/>
              <a:t>What do you think of the use of case-studies?</a:t>
            </a:r>
          </a:p>
        </p:txBody>
      </p:sp>
      <p:sp>
        <p:nvSpPr>
          <p:cNvPr id="4" name="Slide Number Placeholder 3"/>
          <p:cNvSpPr>
            <a:spLocks noGrp="1"/>
          </p:cNvSpPr>
          <p:nvPr>
            <p:ph type="sldNum" sz="quarter" idx="5"/>
          </p:nvPr>
        </p:nvSpPr>
        <p:spPr/>
        <p:txBody>
          <a:bodyPr/>
          <a:lstStyle/>
          <a:p>
            <a:fld id="{DA7A1FC2-0A09-4CCF-8878-D9D00A0DA472}" type="slidenum">
              <a:rPr lang="en-GB" smtClean="0"/>
              <a:t>11</a:t>
            </a:fld>
            <a:endParaRPr lang="en-GB"/>
          </a:p>
        </p:txBody>
      </p:sp>
    </p:spTree>
    <p:extLst>
      <p:ext uri="{BB962C8B-B14F-4D97-AF65-F5344CB8AC3E}">
        <p14:creationId xmlns:p14="http://schemas.microsoft.com/office/powerpoint/2010/main" val="3395401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p>
          <a:p>
            <a:r>
              <a:rPr lang="en-GB" dirty="0"/>
              <a:t>Intro – Now we’re going to hear from two people working in music behind the scenes.</a:t>
            </a:r>
          </a:p>
          <a:p>
            <a:r>
              <a:rPr lang="en-GB" dirty="0"/>
              <a:t>Caitlin Corrigan – Sync Coordinator</a:t>
            </a:r>
          </a:p>
          <a:p>
            <a:r>
              <a:rPr lang="en-GB" dirty="0" err="1"/>
              <a:t>Peyam</a:t>
            </a:r>
            <a:r>
              <a:rPr lang="en-GB" dirty="0"/>
              <a:t> </a:t>
            </a:r>
            <a:r>
              <a:rPr lang="en-GB" dirty="0" err="1"/>
              <a:t>Zangana</a:t>
            </a:r>
            <a:r>
              <a:rPr lang="en-GB" dirty="0"/>
              <a:t> – Marketing Coordinator</a:t>
            </a:r>
          </a:p>
          <a:p>
            <a:endParaRPr lang="en-GB" dirty="0"/>
          </a:p>
          <a:p>
            <a:endParaRPr lang="en-GB" dirty="0"/>
          </a:p>
          <a:p>
            <a:r>
              <a:rPr lang="en-GB" dirty="0"/>
              <a:t>Possible questions at end of film:</a:t>
            </a:r>
          </a:p>
          <a:p>
            <a:r>
              <a:rPr lang="en-GB" dirty="0"/>
              <a:t>What is Beggars Group?</a:t>
            </a:r>
          </a:p>
          <a:p>
            <a:r>
              <a:rPr lang="en-GB" dirty="0"/>
              <a:t>What do record labels do?</a:t>
            </a:r>
          </a:p>
          <a:p>
            <a:r>
              <a:rPr lang="en-GB" sz="1800" dirty="0">
                <a:effectLst/>
                <a:latin typeface="Calibri" panose="020F0502020204030204" pitchFamily="34" charset="0"/>
                <a:ea typeface="Calibri" panose="020F0502020204030204" pitchFamily="34" charset="0"/>
              </a:rPr>
              <a:t>Sync Coordinator and Marketing Coordinator – what do they look after and what kind of tasks do they do? </a:t>
            </a:r>
          </a:p>
          <a:p>
            <a:r>
              <a:rPr lang="en-GB" sz="1800" dirty="0">
                <a:effectLst/>
                <a:latin typeface="Calibri" panose="020F0502020204030204" pitchFamily="34" charset="0"/>
              </a:rPr>
              <a:t>Can anyone explain what ‘Sync’ is?</a:t>
            </a:r>
          </a:p>
          <a:p>
            <a:r>
              <a:rPr lang="en-GB" sz="1800" dirty="0">
                <a:effectLst/>
                <a:latin typeface="Calibri" panose="020F0502020204030204" pitchFamily="34" charset="0"/>
              </a:rPr>
              <a:t>What about ‘marketing’?</a:t>
            </a:r>
          </a:p>
          <a:p>
            <a:r>
              <a:rPr lang="en-GB" sz="1800" dirty="0">
                <a:effectLst/>
                <a:latin typeface="Calibri" panose="020F0502020204030204" pitchFamily="34" charset="0"/>
              </a:rPr>
              <a:t>What did Caitlin and </a:t>
            </a:r>
            <a:r>
              <a:rPr lang="en-GB" sz="1800" dirty="0" err="1">
                <a:effectLst/>
                <a:latin typeface="Calibri" panose="020F0502020204030204" pitchFamily="34" charset="0"/>
              </a:rPr>
              <a:t>Peyam</a:t>
            </a:r>
            <a:r>
              <a:rPr lang="en-GB" sz="1800" dirty="0">
                <a:effectLst/>
                <a:latin typeface="Calibri" panose="020F0502020204030204" pitchFamily="34" charset="0"/>
              </a:rPr>
              <a:t> like about their jobs?</a:t>
            </a:r>
          </a:p>
          <a:p>
            <a:endParaRPr lang="en-GB" sz="1800" dirty="0">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12</a:t>
            </a:fld>
            <a:endParaRPr lang="en-GB"/>
          </a:p>
        </p:txBody>
      </p:sp>
    </p:spTree>
    <p:extLst>
      <p:ext uri="{BB962C8B-B14F-4D97-AF65-F5344CB8AC3E}">
        <p14:creationId xmlns:p14="http://schemas.microsoft.com/office/powerpoint/2010/main" val="3516729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p>
          <a:p>
            <a:r>
              <a:rPr lang="en-GB" dirty="0"/>
              <a:t>There is a great example of a ‘Sync’ (Synchronisation) here with ‘</a:t>
            </a:r>
            <a:r>
              <a:rPr lang="en-GB" dirty="0" err="1"/>
              <a:t>Inosuke</a:t>
            </a:r>
            <a:r>
              <a:rPr lang="en-GB" dirty="0"/>
              <a:t> Riddim’. Why does the video have music attached? Would it have been as exciting if just the visuals?</a:t>
            </a:r>
          </a:p>
          <a:p>
            <a:endParaRPr lang="en-GB" dirty="0"/>
          </a:p>
          <a:p>
            <a:r>
              <a:rPr lang="en-GB" dirty="0"/>
              <a:t>Watch (recommend at least 1 minute to get to first chorus) of ‘Thunder Roll’. This was commissioned especially for Fortnite so Shao Dow wrote it for this purpose. Does anyone play Fortnite? What does the class like about it? What do they think of how the music fits with the visuals? What other language is used? (A - Japanese)</a:t>
            </a:r>
          </a:p>
          <a:p>
            <a:endParaRPr lang="en-GB" dirty="0"/>
          </a:p>
          <a:p>
            <a:endParaRPr lang="en-GB" dirty="0"/>
          </a:p>
          <a:p>
            <a:r>
              <a:rPr lang="en-GB" dirty="0"/>
              <a:t>If you have some more time encourage the pupils to look at Shao Dow’s website – link on slide – what do they notice? What other skills does he utilise to help his music career? Think about: storytelling / manga, appearances at Comicon style events, love of video games, merch (merchandise), live shows, his comic, collaborations, use of Japanese, his use of socials such as Instagram, martial arts, appearances on TV (Ninja Warrior), engagement with policy issues (he spoke in parliament about music), really good engagement with fans etc.   </a:t>
            </a:r>
          </a:p>
          <a:p>
            <a:endParaRPr lang="en-GB" dirty="0"/>
          </a:p>
          <a:p>
            <a:r>
              <a:rPr lang="en-US" b="0" i="1" dirty="0">
                <a:solidFill>
                  <a:srgbClr val="141414"/>
                </a:solidFill>
                <a:effectLst/>
                <a:latin typeface="Open Sans" panose="020B0606030504020204" pitchFamily="34" charset="0"/>
              </a:rPr>
              <a:t>Image: Academy of Contemporary Music</a:t>
            </a:r>
            <a:endParaRPr lang="en-GB" i="1" dirty="0"/>
          </a:p>
        </p:txBody>
      </p:sp>
      <p:sp>
        <p:nvSpPr>
          <p:cNvPr id="4" name="Slide Number Placeholder 3"/>
          <p:cNvSpPr>
            <a:spLocks noGrp="1"/>
          </p:cNvSpPr>
          <p:nvPr>
            <p:ph type="sldNum" sz="quarter" idx="5"/>
          </p:nvPr>
        </p:nvSpPr>
        <p:spPr/>
        <p:txBody>
          <a:bodyPr/>
          <a:lstStyle/>
          <a:p>
            <a:fld id="{DA7A1FC2-0A09-4CCF-8878-D9D00A0DA472}" type="slidenum">
              <a:rPr lang="en-GB" smtClean="0"/>
              <a:t>13</a:t>
            </a:fld>
            <a:endParaRPr lang="en-GB"/>
          </a:p>
        </p:txBody>
      </p:sp>
    </p:spTree>
    <p:extLst>
      <p:ext uri="{BB962C8B-B14F-4D97-AF65-F5344CB8AC3E}">
        <p14:creationId xmlns:p14="http://schemas.microsoft.com/office/powerpoint/2010/main" val="206460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mins</a:t>
            </a:r>
          </a:p>
          <a:p>
            <a:r>
              <a:rPr lang="en-GB" dirty="0"/>
              <a:t>Quickfire round the class - See who knows what these are…. Ask class to research ones they don’t know…  (on phones / computers – very quick) – work through a few.</a:t>
            </a:r>
          </a:p>
          <a:p>
            <a:endParaRPr lang="en-GB" dirty="0"/>
          </a:p>
          <a:p>
            <a:r>
              <a:rPr lang="en-GB" dirty="0"/>
              <a:t>What other terms have they seen / can they find that they aren’t sure about? Look for explanations.</a:t>
            </a:r>
          </a:p>
          <a:p>
            <a:endParaRPr lang="en-GB" dirty="0"/>
          </a:p>
          <a:p>
            <a:r>
              <a:rPr lang="en-GB" dirty="0"/>
              <a:t>Merch – merchandise (band t-shirts, posters etc.)</a:t>
            </a:r>
          </a:p>
          <a:p>
            <a:r>
              <a:rPr lang="en-GB" dirty="0"/>
              <a:t>Sync – Synchronization – Music placed to accompany visual content </a:t>
            </a:r>
          </a:p>
          <a:p>
            <a:r>
              <a:rPr lang="en-GB" dirty="0"/>
              <a:t>Composition – Creating original music</a:t>
            </a:r>
          </a:p>
          <a:p>
            <a:r>
              <a:rPr lang="en-GB" dirty="0"/>
              <a:t>Rights-holder – The individual or company who owns the music</a:t>
            </a:r>
          </a:p>
          <a:p>
            <a:r>
              <a:rPr lang="en-GB" dirty="0"/>
              <a:t>Creative brief – in composition for example if paid by someone else to write a piece they will give ideas and context</a:t>
            </a:r>
            <a:br>
              <a:rPr lang="en-GB" dirty="0"/>
            </a:br>
            <a:r>
              <a:rPr lang="en-GB" dirty="0"/>
              <a:t>Splits – How you agree to divide up rights etc. (for example look at different bands credits on songs, some will be all of band, some will be one or two people, some will be written by  a songwriter not in the band at all)</a:t>
            </a:r>
          </a:p>
          <a:p>
            <a:r>
              <a:rPr lang="en-GB" dirty="0"/>
              <a:t>Gig – a concert</a:t>
            </a:r>
          </a:p>
          <a:p>
            <a:r>
              <a:rPr lang="en-GB" dirty="0"/>
              <a:t>Contracts – legally binding agreements</a:t>
            </a:r>
          </a:p>
          <a:p>
            <a:r>
              <a:rPr lang="en-GB" dirty="0"/>
              <a:t>Session musician – someone playing in a studio or on a tour who isn’t the Featured Artist (for example Taylor Swift’s guitarist for many years Paul </a:t>
            </a:r>
            <a:r>
              <a:rPr lang="en-GB" dirty="0" err="1"/>
              <a:t>Sidoti</a:t>
            </a:r>
            <a:r>
              <a:rPr lang="en-GB" dirty="0"/>
              <a:t>) </a:t>
            </a:r>
          </a:p>
          <a:p>
            <a:r>
              <a:rPr lang="en-GB" dirty="0"/>
              <a:t>Tour – A series of gigs / concerts that moves from city to city, country to country</a:t>
            </a:r>
          </a:p>
          <a:p>
            <a:r>
              <a:rPr lang="en-GB" dirty="0"/>
              <a:t>Streaming – Listening to music online via DSPs</a:t>
            </a:r>
          </a:p>
          <a:p>
            <a:r>
              <a:rPr lang="en-GB" dirty="0"/>
              <a:t>DSP – Digital Service Provider like Amazon, Spotify, Apple</a:t>
            </a:r>
          </a:p>
          <a:p>
            <a:r>
              <a:rPr lang="en-GB" dirty="0"/>
              <a:t>DAW – Digital Audio Workstation that allow you to record, edit and produce music</a:t>
            </a:r>
          </a:p>
          <a:p>
            <a:r>
              <a:rPr lang="en-GB" dirty="0"/>
              <a:t>Artist Rider – When an artist plays a gig / concert they might ask for certain items backstage – favourite drinks, food, etc.</a:t>
            </a:r>
          </a:p>
          <a:p>
            <a:r>
              <a:rPr lang="en-GB" dirty="0"/>
              <a:t>Technical rider / tech spec – The items needed by an artist to perform at a venue – some equipment will be provided by the venue and the rest they will bring (all are different)</a:t>
            </a:r>
          </a:p>
          <a:p>
            <a:r>
              <a:rPr lang="en-GB" dirty="0"/>
              <a:t>Marketing – Making fans / consumers aware of an artist’s releases, tours etc. to increase sales</a:t>
            </a:r>
          </a:p>
          <a:p>
            <a:r>
              <a:rPr lang="en-GB" dirty="0"/>
              <a:t>IP – Intellectual Property – who owns the rights to a creative idea for example a song</a:t>
            </a:r>
          </a:p>
          <a:p>
            <a:r>
              <a:rPr lang="en-GB" dirty="0"/>
              <a:t>A&amp;R – Artist &amp; Repertoire – Department within record label / music publisher etc. who find and nurture new talent</a:t>
            </a:r>
          </a:p>
        </p:txBody>
      </p:sp>
      <p:sp>
        <p:nvSpPr>
          <p:cNvPr id="4" name="Slide Number Placeholder 3"/>
          <p:cNvSpPr>
            <a:spLocks noGrp="1"/>
          </p:cNvSpPr>
          <p:nvPr>
            <p:ph type="sldNum" sz="quarter" idx="5"/>
          </p:nvPr>
        </p:nvSpPr>
        <p:spPr/>
        <p:txBody>
          <a:bodyPr/>
          <a:lstStyle/>
          <a:p>
            <a:fld id="{DA7A1FC2-0A09-4CCF-8878-D9D00A0DA472}" type="slidenum">
              <a:rPr lang="en-GB" smtClean="0"/>
              <a:t>14</a:t>
            </a:fld>
            <a:endParaRPr lang="en-GB"/>
          </a:p>
        </p:txBody>
      </p:sp>
    </p:spTree>
    <p:extLst>
      <p:ext uri="{BB962C8B-B14F-4D97-AF65-F5344CB8AC3E}">
        <p14:creationId xmlns:p14="http://schemas.microsoft.com/office/powerpoint/2010/main" val="1098592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 mins</a:t>
            </a:r>
          </a:p>
          <a:p>
            <a:r>
              <a:rPr lang="en-GB" dirty="0"/>
              <a:t>Watch Emma McGann’s YouTube video on creating her own music video in Unreal Engine (whole video is 10 mins so watch all if you have time or show first few minutes) </a:t>
            </a:r>
          </a:p>
          <a:p>
            <a:r>
              <a:rPr lang="en-GB" dirty="0"/>
              <a:t>Emma is a talented songwriter with lots of fans but also does lots of teaching videos to share her learning on all the skills she has gained.</a:t>
            </a:r>
          </a:p>
          <a:p>
            <a:r>
              <a:rPr lang="en-GB" dirty="0"/>
              <a:t>What skills does Emma talk about in the video?</a:t>
            </a:r>
          </a:p>
          <a:p>
            <a:r>
              <a:rPr lang="en-GB" dirty="0"/>
              <a:t>-Storyboarding, planning, mapping, rendering characters, etc </a:t>
            </a:r>
          </a:p>
          <a:p>
            <a:r>
              <a:rPr lang="en-GB" dirty="0"/>
              <a:t>What skills are Emma using to make the video?</a:t>
            </a:r>
          </a:p>
          <a:p>
            <a:r>
              <a:rPr lang="en-GB" dirty="0"/>
              <a:t>-Presenting, editing, filming, sound, making room look cool (set), explaining, teaching,</a:t>
            </a:r>
          </a:p>
          <a:p>
            <a:r>
              <a:rPr lang="en-GB" dirty="0"/>
              <a:t>Look up other videos to help with songwriting, live-streaming, etc.</a:t>
            </a: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15</a:t>
            </a:fld>
            <a:endParaRPr lang="en-GB"/>
          </a:p>
        </p:txBody>
      </p:sp>
    </p:spTree>
    <p:extLst>
      <p:ext uri="{BB962C8B-B14F-4D97-AF65-F5344CB8AC3E}">
        <p14:creationId xmlns:p14="http://schemas.microsoft.com/office/powerpoint/2010/main" val="273135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minutes </a:t>
            </a:r>
          </a:p>
          <a:p>
            <a:r>
              <a:rPr lang="en-GB" dirty="0"/>
              <a:t>class discussion to reflect on learning raised – use questions as starting point but utilise own and allow conversation to flow…</a:t>
            </a:r>
          </a:p>
        </p:txBody>
      </p:sp>
      <p:sp>
        <p:nvSpPr>
          <p:cNvPr id="4" name="Slide Number Placeholder 3"/>
          <p:cNvSpPr>
            <a:spLocks noGrp="1"/>
          </p:cNvSpPr>
          <p:nvPr>
            <p:ph type="sldNum" sz="quarter" idx="5"/>
          </p:nvPr>
        </p:nvSpPr>
        <p:spPr/>
        <p:txBody>
          <a:bodyPr/>
          <a:lstStyle/>
          <a:p>
            <a:fld id="{DA7A1FC2-0A09-4CCF-8878-D9D00A0DA472}" type="slidenum">
              <a:rPr lang="en-GB" smtClean="0"/>
              <a:t>16</a:t>
            </a:fld>
            <a:endParaRPr lang="en-GB"/>
          </a:p>
        </p:txBody>
      </p:sp>
    </p:spTree>
    <p:extLst>
      <p:ext uri="{BB962C8B-B14F-4D97-AF65-F5344CB8AC3E}">
        <p14:creationId xmlns:p14="http://schemas.microsoft.com/office/powerpoint/2010/main" val="3948979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additional exercise if more time or as homework would be looking up UK Music and our members (all accessible from www.ukmusic.org to find out what we all do….</a:t>
            </a:r>
          </a:p>
          <a:p>
            <a:r>
              <a:rPr lang="en-GB" dirty="0"/>
              <a:t>Ask class to research now or as an exercise for discussion at next session. </a:t>
            </a:r>
          </a:p>
        </p:txBody>
      </p:sp>
      <p:sp>
        <p:nvSpPr>
          <p:cNvPr id="4" name="Slide Number Placeholder 3"/>
          <p:cNvSpPr>
            <a:spLocks noGrp="1"/>
          </p:cNvSpPr>
          <p:nvPr>
            <p:ph type="sldNum" sz="quarter" idx="5"/>
          </p:nvPr>
        </p:nvSpPr>
        <p:spPr/>
        <p:txBody>
          <a:bodyPr/>
          <a:lstStyle/>
          <a:p>
            <a:fld id="{DA7A1FC2-0A09-4CCF-8878-D9D00A0DA472}" type="slidenum">
              <a:rPr lang="en-GB" smtClean="0"/>
              <a:t>17</a:t>
            </a:fld>
            <a:endParaRPr lang="en-GB"/>
          </a:p>
        </p:txBody>
      </p:sp>
    </p:spTree>
    <p:extLst>
      <p:ext uri="{BB962C8B-B14F-4D97-AF65-F5344CB8AC3E}">
        <p14:creationId xmlns:p14="http://schemas.microsoft.com/office/powerpoint/2010/main" val="72810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through websites – ask pupils to have a search. Suitable for older pupils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320CD-7F90-3C43-B13D-A0F6DE088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11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EXERCISE</a:t>
            </a:r>
          </a:p>
          <a:p>
            <a:endParaRPr lang="en-GB" dirty="0"/>
          </a:p>
          <a:p>
            <a:r>
              <a:rPr lang="en-GB" dirty="0"/>
              <a:t>5 mins - This is what happened across the different Nations during Covid.</a:t>
            </a:r>
          </a:p>
          <a:p>
            <a:endParaRPr lang="en-GB" dirty="0"/>
          </a:p>
          <a:p>
            <a:r>
              <a:rPr lang="en-GB" dirty="0"/>
              <a:t>What impact would venues and festivals closing have had? How long did it go on for? How long were they fully ‘back to normal’ for in the year?</a:t>
            </a:r>
          </a:p>
          <a:p>
            <a:endParaRPr lang="en-GB" dirty="0"/>
          </a:p>
          <a:p>
            <a:r>
              <a:rPr lang="en-GB" dirty="0"/>
              <a:t>Source: </a:t>
            </a:r>
            <a:r>
              <a:rPr lang="en-GB" sz="1800" u="sng" dirty="0">
                <a:solidFill>
                  <a:srgbClr val="0563C1"/>
                </a:solidFill>
                <a:effectLst/>
                <a:latin typeface="Calibri" panose="020F0502020204030204" pitchFamily="34" charset="0"/>
                <a:ea typeface="Calibri" panose="020F0502020204030204" pitchFamily="34" charset="0"/>
                <a:hlinkClick r:id="rId3"/>
              </a:rPr>
              <a:t>This Is Music 2022 - UK Music</a:t>
            </a:r>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19</a:t>
            </a:fld>
            <a:endParaRPr lang="en-GB"/>
          </a:p>
        </p:txBody>
      </p:sp>
    </p:spTree>
    <p:extLst>
      <p:ext uri="{BB962C8B-B14F-4D97-AF65-F5344CB8AC3E}">
        <p14:creationId xmlns:p14="http://schemas.microsoft.com/office/powerpoint/2010/main" val="379925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p>
          <a:p>
            <a:r>
              <a:rPr lang="en-GB" dirty="0"/>
              <a:t>Group discussion…</a:t>
            </a:r>
          </a:p>
          <a:p>
            <a:r>
              <a:rPr lang="en-GB" dirty="0"/>
              <a:t>Get students to reflect on music they like and share ideas on genres, why they like it, etc.</a:t>
            </a:r>
          </a:p>
          <a:p>
            <a:r>
              <a:rPr lang="en-GB" dirty="0"/>
              <a:t>Types = Rock, Classical, Funk, Punk, Grime, Classical, Folk, Pop, House, etc </a:t>
            </a:r>
          </a:p>
          <a:p>
            <a:endParaRPr lang="en-GB" dirty="0"/>
          </a:p>
          <a:p>
            <a:endParaRPr lang="en-GB" i="1" dirty="0"/>
          </a:p>
          <a:p>
            <a:r>
              <a:rPr lang="en-US" i="1" dirty="0"/>
              <a:t>Image: Photo by </a:t>
            </a:r>
            <a:r>
              <a:rPr lang="en-US" i="1" dirty="0">
                <a:hlinkClick r:id="rId3"/>
              </a:rPr>
              <a:t>Marius </a:t>
            </a:r>
            <a:r>
              <a:rPr lang="en-US" i="1" dirty="0" err="1">
                <a:hlinkClick r:id="rId3"/>
              </a:rPr>
              <a:t>Masalar</a:t>
            </a:r>
            <a:r>
              <a:rPr lang="en-US" i="1" dirty="0"/>
              <a:t> on </a:t>
            </a:r>
            <a:r>
              <a:rPr lang="en-US" i="1" dirty="0" err="1">
                <a:hlinkClick r:id="rId4"/>
              </a:rPr>
              <a:t>Unsplash</a:t>
            </a:r>
            <a:r>
              <a:rPr lang="en-US" i="1" dirty="0"/>
              <a:t> </a:t>
            </a:r>
            <a:endParaRPr lang="en-GB" i="1" dirty="0"/>
          </a:p>
        </p:txBody>
      </p:sp>
      <p:sp>
        <p:nvSpPr>
          <p:cNvPr id="4" name="Slide Number Placeholder 3"/>
          <p:cNvSpPr>
            <a:spLocks noGrp="1"/>
          </p:cNvSpPr>
          <p:nvPr>
            <p:ph type="sldNum" sz="quarter" idx="5"/>
          </p:nvPr>
        </p:nvSpPr>
        <p:spPr/>
        <p:txBody>
          <a:bodyPr/>
          <a:lstStyle/>
          <a:p>
            <a:fld id="{DA7A1FC2-0A09-4CCF-8878-D9D00A0DA472}" type="slidenum">
              <a:rPr lang="en-GB" smtClean="0"/>
              <a:t>2</a:t>
            </a:fld>
            <a:endParaRPr lang="en-GB"/>
          </a:p>
        </p:txBody>
      </p:sp>
    </p:spTree>
    <p:extLst>
      <p:ext uri="{BB962C8B-B14F-4D97-AF65-F5344CB8AC3E}">
        <p14:creationId xmlns:p14="http://schemas.microsoft.com/office/powerpoint/2010/main" val="1668619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E1010"/>
                </a:solidFill>
                <a:effectLst/>
                <a:latin typeface="Arial" panose="020B0604020202020204" pitchFamily="34" charset="0"/>
              </a:rPr>
              <a:t>Additional Exercise - Region specific </a:t>
            </a:r>
          </a:p>
          <a:p>
            <a:r>
              <a:rPr lang="en-GB" b="0" i="0" dirty="0">
                <a:solidFill>
                  <a:srgbClr val="0E1010"/>
                </a:solidFill>
                <a:effectLst/>
                <a:latin typeface="Arial" panose="020B0604020202020204" pitchFamily="34" charset="0"/>
              </a:rPr>
              <a:t>UK Music’s report Here, There and Everywhere outlines the impact of the eagerly anticipated resurgence of live music in 2022 – the first full year of post-pandemic festivals, gigs and concerts in the UK, and shows the international reputation of the UK’s live music events.</a:t>
            </a:r>
          </a:p>
          <a:p>
            <a:endParaRPr lang="en-GB" b="0" i="0" dirty="0">
              <a:solidFill>
                <a:srgbClr val="0E1010"/>
              </a:solidFill>
              <a:effectLst/>
              <a:latin typeface="Arial" panose="020B0604020202020204" pitchFamily="34" charset="0"/>
            </a:endParaRPr>
          </a:p>
          <a:p>
            <a:r>
              <a:rPr lang="en-GB" b="0" i="0" dirty="0">
                <a:solidFill>
                  <a:srgbClr val="0E1010"/>
                </a:solidFill>
                <a:effectLst/>
                <a:latin typeface="Arial" panose="020B0604020202020204" pitchFamily="34" charset="0"/>
              </a:rPr>
              <a:t>Find your region in the below maps and discuss the local / regional music scene.</a:t>
            </a:r>
          </a:p>
          <a:p>
            <a:endParaRPr lang="en-GB" b="0" i="0" dirty="0">
              <a:solidFill>
                <a:srgbClr val="0E1010"/>
              </a:solidFill>
              <a:effectLst/>
              <a:latin typeface="Arial" panose="020B0604020202020204" pitchFamily="34" charset="0"/>
            </a:endParaRPr>
          </a:p>
          <a:p>
            <a:r>
              <a:rPr lang="en-GB" b="0" i="0" dirty="0">
                <a:solidFill>
                  <a:srgbClr val="0E1010"/>
                </a:solidFill>
                <a:effectLst/>
                <a:latin typeface="Arial" panose="020B0604020202020204" pitchFamily="34" charset="0"/>
              </a:rPr>
              <a:t>How do the figures compare to other regions?</a:t>
            </a:r>
          </a:p>
          <a:p>
            <a:endParaRPr lang="en-GB" b="0" i="0" dirty="0">
              <a:solidFill>
                <a:srgbClr val="0E1010"/>
              </a:solidFill>
              <a:effectLst/>
              <a:latin typeface="Arial" panose="020B0604020202020204" pitchFamily="34" charset="0"/>
            </a:endParaRPr>
          </a:p>
          <a:p>
            <a:r>
              <a:rPr lang="en-GB" b="0" i="0" dirty="0">
                <a:solidFill>
                  <a:srgbClr val="0E1010"/>
                </a:solidFill>
                <a:effectLst/>
                <a:latin typeface="Arial" panose="020B0604020202020204" pitchFamily="34" charset="0"/>
              </a:rPr>
              <a:t>What local venues / artists / festivals / recording studios / music development organisations do you know about?</a:t>
            </a:r>
          </a:p>
          <a:p>
            <a:endParaRPr lang="en-GB" b="0" i="0" dirty="0">
              <a:solidFill>
                <a:srgbClr val="0E1010"/>
              </a:solidFill>
              <a:effectLst/>
              <a:latin typeface="Arial" panose="020B0604020202020204" pitchFamily="34" charset="0"/>
            </a:endParaRPr>
          </a:p>
          <a:p>
            <a:r>
              <a:rPr lang="en-GB" b="0" i="0" dirty="0">
                <a:solidFill>
                  <a:srgbClr val="0E1010"/>
                </a:solidFill>
                <a:effectLst/>
                <a:latin typeface="Arial" panose="020B0604020202020204" pitchFamily="34" charset="0"/>
              </a:rPr>
              <a:t>How could you get involved more if interested in music? Think about school, community, town, region.</a:t>
            </a:r>
          </a:p>
          <a:p>
            <a:endParaRPr lang="en-GB" b="0" i="0" dirty="0">
              <a:solidFill>
                <a:srgbClr val="0E101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E1010"/>
                </a:solidFill>
                <a:effectLst/>
                <a:latin typeface="Arial" panose="020B0604020202020204" pitchFamily="34" charset="0"/>
              </a:rPr>
              <a:t>Source: </a:t>
            </a:r>
            <a:r>
              <a:rPr lang="en-GB" sz="1800" u="sng">
                <a:solidFill>
                  <a:srgbClr val="0563C1"/>
                </a:solidFill>
                <a:effectLst/>
                <a:latin typeface="Calibri" panose="020F0502020204030204" pitchFamily="34" charset="0"/>
                <a:ea typeface="Calibri" panose="020F0502020204030204" pitchFamily="34" charset="0"/>
                <a:hlinkClick r:id="rId3"/>
              </a:rPr>
              <a:t>Here, There and Everywhere 2023 - UK Music</a:t>
            </a:r>
            <a:endParaRPr lang="en-GB" sz="180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20</a:t>
            </a:fld>
            <a:endParaRPr lang="en-GB"/>
          </a:p>
        </p:txBody>
      </p:sp>
    </p:spTree>
    <p:extLst>
      <p:ext uri="{BB962C8B-B14F-4D97-AF65-F5344CB8AC3E}">
        <p14:creationId xmlns:p14="http://schemas.microsoft.com/office/powerpoint/2010/main" val="408243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minute exercise in pairs / small groups</a:t>
            </a:r>
          </a:p>
          <a:p>
            <a:r>
              <a:rPr lang="en-GB" dirty="0"/>
              <a:t>Feedback at end – write up on whiteboard</a:t>
            </a:r>
          </a:p>
          <a:p>
            <a:r>
              <a:rPr lang="en-GB" dirty="0"/>
              <a:t>- Possible answers: radio, tv adverts, tv shows (theme tunes specially written), films, computer games, online, </a:t>
            </a:r>
            <a:r>
              <a:rPr lang="en-GB" dirty="0" err="1"/>
              <a:t>tiktok</a:t>
            </a:r>
            <a:r>
              <a:rPr lang="en-GB" dirty="0"/>
              <a:t>, shops, sports games, events, birthday parties (happy birthday to you), parties, cafes etc. (on next slide)</a:t>
            </a:r>
          </a:p>
          <a:p>
            <a:endParaRPr lang="en-GB" dirty="0"/>
          </a:p>
          <a:p>
            <a:endParaRPr lang="en-GB" dirty="0"/>
          </a:p>
          <a:p>
            <a:endParaRPr lang="en-GB" dirty="0"/>
          </a:p>
          <a:p>
            <a:endParaRPr lang="en-GB" dirty="0"/>
          </a:p>
          <a:p>
            <a:r>
              <a:rPr lang="en-US" i="1" dirty="0"/>
              <a:t>Image: Photo by </a:t>
            </a:r>
            <a:r>
              <a:rPr lang="en-US" i="1" dirty="0" err="1">
                <a:hlinkClick r:id="rId3"/>
              </a:rPr>
              <a:t>Juja</a:t>
            </a:r>
            <a:r>
              <a:rPr lang="en-US" i="1" dirty="0">
                <a:hlinkClick r:id="rId3"/>
              </a:rPr>
              <a:t> Han</a:t>
            </a:r>
            <a:r>
              <a:rPr lang="en-US" i="1" dirty="0"/>
              <a:t> on </a:t>
            </a:r>
            <a:r>
              <a:rPr lang="en-US" i="1" dirty="0" err="1">
                <a:hlinkClick r:id="rId4"/>
              </a:rPr>
              <a:t>Unsplash</a:t>
            </a:r>
            <a:r>
              <a:rPr lang="en-US" i="1" dirty="0"/>
              <a:t> </a:t>
            </a:r>
            <a:endParaRPr lang="en-GB" i="1" dirty="0"/>
          </a:p>
        </p:txBody>
      </p:sp>
      <p:sp>
        <p:nvSpPr>
          <p:cNvPr id="4" name="Slide Number Placeholder 3"/>
          <p:cNvSpPr>
            <a:spLocks noGrp="1"/>
          </p:cNvSpPr>
          <p:nvPr>
            <p:ph type="sldNum" sz="quarter" idx="5"/>
          </p:nvPr>
        </p:nvSpPr>
        <p:spPr/>
        <p:txBody>
          <a:bodyPr/>
          <a:lstStyle/>
          <a:p>
            <a:fld id="{DA7A1FC2-0A09-4CCF-8878-D9D00A0DA472}" type="slidenum">
              <a:rPr lang="en-GB" smtClean="0"/>
              <a:t>3</a:t>
            </a:fld>
            <a:endParaRPr lang="en-GB"/>
          </a:p>
        </p:txBody>
      </p:sp>
    </p:spTree>
    <p:extLst>
      <p:ext uri="{BB962C8B-B14F-4D97-AF65-F5344CB8AC3E}">
        <p14:creationId xmlns:p14="http://schemas.microsoft.com/office/powerpoint/2010/main" val="203633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minute exercise feeding back from pairs / small groups – write up on whiteboard</a:t>
            </a:r>
          </a:p>
          <a:p>
            <a:r>
              <a:rPr lang="en-GB" dirty="0"/>
              <a:t>- Possible answers: radio, tv adverts, tv shows (theme tunes specially written), films, computer games, online, </a:t>
            </a:r>
            <a:r>
              <a:rPr lang="en-GB" dirty="0" err="1"/>
              <a:t>tiktok</a:t>
            </a:r>
            <a:r>
              <a:rPr lang="en-GB" dirty="0"/>
              <a:t>, shops, sports games, events, birthday parties (happy birthday to you), parties, cafes, etc.</a:t>
            </a:r>
          </a:p>
          <a:p>
            <a:r>
              <a:rPr lang="en-GB" dirty="0"/>
              <a:t>HOW MANY DID EACH GROUP GET – </a:t>
            </a:r>
            <a:r>
              <a:rPr lang="en-GB" dirty="0">
                <a:solidFill>
                  <a:srgbClr val="FF0000"/>
                </a:solidFill>
                <a:highlight>
                  <a:srgbClr val="FFFF00"/>
                </a:highlight>
              </a:rPr>
              <a:t>ANYTHING ELSE?</a:t>
            </a:r>
          </a:p>
          <a:p>
            <a:r>
              <a:rPr lang="en-GB" dirty="0"/>
              <a:t>Expand exercise by asking them WHY they think music is used in certain situations?</a:t>
            </a:r>
          </a:p>
          <a:p>
            <a:r>
              <a:rPr lang="en-GB" dirty="0"/>
              <a:t>- For example, why is music used in films? To heighten atmosphere</a:t>
            </a:r>
          </a:p>
          <a:p>
            <a:r>
              <a:rPr lang="en-GB" dirty="0"/>
              <a:t>Why is music used in adverts? To make the item seem more appealing / cooler</a:t>
            </a:r>
          </a:p>
          <a:p>
            <a:r>
              <a:rPr lang="en-GB" dirty="0"/>
              <a:t>Why is music used in computer games?</a:t>
            </a:r>
          </a:p>
          <a:p>
            <a:r>
              <a:rPr lang="en-GB" dirty="0"/>
              <a:t>Where else? Think shops, sports events, fairgrounds…. Etc.</a:t>
            </a:r>
          </a:p>
          <a:p>
            <a:endParaRPr lang="en-GB" dirty="0"/>
          </a:p>
          <a:p>
            <a:r>
              <a:rPr lang="en-GB" dirty="0"/>
              <a:t>Sometimes music can be a part of the action (a character playing or listening to music), or sometimes on in background, it appears at start and at end over credits, the also often throughout a film (think of good soundtracks), sometimes it is a well-known song and sometimes it is especially composed for the moment, it will always add atmosphere and impact the audience.</a:t>
            </a: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4</a:t>
            </a:fld>
            <a:endParaRPr lang="en-GB"/>
          </a:p>
        </p:txBody>
      </p:sp>
    </p:spTree>
    <p:extLst>
      <p:ext uri="{BB962C8B-B14F-4D97-AF65-F5344CB8AC3E}">
        <p14:creationId xmlns:p14="http://schemas.microsoft.com/office/powerpoint/2010/main" val="161377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mins –</a:t>
            </a:r>
          </a:p>
          <a:p>
            <a:r>
              <a:rPr lang="en-GB" dirty="0"/>
              <a:t>Underline fact there are many different jobs in music CREATIVE &amp; NON-CREATIVE or perhaps better put as AUDIENCE-FACING &amp; NON-AUDIENCE FACING (many business roles need creative solutions, lots of marketing campaigns are highly creative etc. etc.)</a:t>
            </a:r>
          </a:p>
          <a:p>
            <a:endParaRPr lang="en-GB" dirty="0"/>
          </a:p>
          <a:p>
            <a:r>
              <a:rPr lang="en-GB" dirty="0"/>
              <a:t>On UK Music’s Careers page is a selection of different jobs in the industry – get pupils to look them up and then feedback. Individually, pairs, or small groups choose a different job so that they read and discuss – then feedback to class. Questions could be only Yes / No answers allowed – like 20 questions / or animal / vegetable / mineral game:</a:t>
            </a:r>
          </a:p>
          <a:p>
            <a:r>
              <a:rPr lang="en-GB" dirty="0"/>
              <a:t>-Is this job in front of an audience?</a:t>
            </a:r>
          </a:p>
          <a:p>
            <a:r>
              <a:rPr lang="en-GB" dirty="0"/>
              <a:t>-Would you say this job is technical?</a:t>
            </a:r>
          </a:p>
          <a:p>
            <a:r>
              <a:rPr lang="en-GB" dirty="0"/>
              <a:t>-Does this job look after people? Etc.</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 © Discover Creative Careers, screenshot from Young Voices insight film 2021</a:t>
            </a:r>
            <a:endParaRPr lang="en-GB" i="1" dirty="0"/>
          </a:p>
          <a:p>
            <a:endParaRPr lang="en-GB" dirty="0"/>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5</a:t>
            </a:fld>
            <a:endParaRPr lang="en-GB"/>
          </a:p>
        </p:txBody>
      </p:sp>
    </p:spTree>
    <p:extLst>
      <p:ext uri="{BB962C8B-B14F-4D97-AF65-F5344CB8AC3E}">
        <p14:creationId xmlns:p14="http://schemas.microsoft.com/office/powerpoint/2010/main" val="221064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mins – (There are 3 of these films – if short on time you could show one – or come back to ones missed later in lesson)</a:t>
            </a:r>
          </a:p>
          <a:p>
            <a:endParaRPr lang="en-GB" dirty="0"/>
          </a:p>
          <a:p>
            <a:r>
              <a:rPr lang="en-GB" dirty="0"/>
              <a:t>Questions (you could set these – and others – before watching film or afterwards):</a:t>
            </a:r>
          </a:p>
          <a:p>
            <a:r>
              <a:rPr lang="en-GB" dirty="0"/>
              <a:t>In Cam Blackwood’s film:</a:t>
            </a:r>
          </a:p>
          <a:p>
            <a:pPr marL="285750" indent="-285750">
              <a:buAutoNum type="romanLcPeriod"/>
            </a:pPr>
            <a:r>
              <a:rPr lang="en-GB" dirty="0"/>
              <a:t>Who is the famous artist you can see playing a guitar? (George Ezra)</a:t>
            </a:r>
          </a:p>
          <a:p>
            <a:pPr marL="285750" indent="-285750">
              <a:buAutoNum type="romanLcPeriod"/>
            </a:pPr>
            <a:r>
              <a:rPr lang="en-GB" dirty="0"/>
              <a:t>In which famous studio in London is Cam recording with a String Orchestra? (Abbey Road Studio)</a:t>
            </a:r>
          </a:p>
          <a:p>
            <a:pPr marL="285750" indent="-285750">
              <a:buAutoNum type="romanLcPeriod"/>
            </a:pPr>
            <a:r>
              <a:rPr lang="en-GB" dirty="0"/>
              <a:t>How does Cam describe the days he does songwriting? (Laid back etc.)</a:t>
            </a:r>
          </a:p>
          <a:p>
            <a:pPr marL="0" indent="0">
              <a:buNone/>
            </a:pPr>
            <a:endParaRPr lang="en-GB" dirty="0"/>
          </a:p>
          <a:p>
            <a:pPr marL="285750" indent="-285750">
              <a:buAutoNum type="romanLcPeriod"/>
            </a:pPr>
            <a:endParaRPr lang="en-GB" dirty="0"/>
          </a:p>
          <a:p>
            <a:pPr marL="285750" indent="-285750">
              <a:buAutoNum type="romanLcPeriod"/>
            </a:pPr>
            <a:endParaRPr lang="en-GB" dirty="0"/>
          </a:p>
          <a:p>
            <a:pPr marL="285750" indent="-285750">
              <a:buAutoNum type="romanLcPeriod"/>
            </a:pPr>
            <a:endParaRPr lang="en-GB" dirty="0"/>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6</a:t>
            </a:fld>
            <a:endParaRPr lang="en-GB"/>
          </a:p>
        </p:txBody>
      </p:sp>
    </p:spTree>
    <p:extLst>
      <p:ext uri="{BB962C8B-B14F-4D97-AF65-F5344CB8AC3E}">
        <p14:creationId xmlns:p14="http://schemas.microsoft.com/office/powerpoint/2010/main" val="388458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4 mins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Charlene Hegarty’s film:</a:t>
            </a:r>
          </a:p>
          <a:p>
            <a:pPr marL="285750" marR="0" lvl="0" indent="-285750" algn="l" defTabSz="914400" rtl="0" eaLnBrk="1" fontAlgn="auto" latinLnBrk="0" hangingPunct="1">
              <a:lnSpc>
                <a:spcPct val="100000"/>
              </a:lnSpc>
              <a:spcBef>
                <a:spcPts val="0"/>
              </a:spcBef>
              <a:spcAft>
                <a:spcPts val="0"/>
              </a:spcAft>
              <a:buClrTx/>
              <a:buSzTx/>
              <a:buFontTx/>
              <a:buAutoNum type="romanLcPeriod"/>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Where is The Oh Yeah Music Centre? (Belfast)</a:t>
            </a:r>
          </a:p>
          <a:p>
            <a:pPr marL="285750" marR="0" lvl="0" indent="-285750" algn="l" defTabSz="914400" rtl="0" eaLnBrk="1" fontAlgn="auto" latinLnBrk="0" hangingPunct="1">
              <a:lnSpc>
                <a:spcPct val="100000"/>
              </a:lnSpc>
              <a:spcBef>
                <a:spcPts val="0"/>
              </a:spcBef>
              <a:spcAft>
                <a:spcPts val="0"/>
              </a:spcAft>
              <a:buClrTx/>
              <a:buSzTx/>
              <a:buFontTx/>
              <a:buAutoNum type="romanLcPeriod"/>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does Charlene do when she works with artists / musicians? (understand vision, creatively support, educate about music industry)</a:t>
            </a:r>
          </a:p>
          <a:p>
            <a:pPr marL="285750" marR="0" lvl="0" indent="-285750" algn="l" defTabSz="914400" rtl="0" eaLnBrk="1" fontAlgn="auto" latinLnBrk="0" hangingPunct="1">
              <a:lnSpc>
                <a:spcPct val="100000"/>
              </a:lnSpc>
              <a:spcBef>
                <a:spcPts val="0"/>
              </a:spcBef>
              <a:spcAft>
                <a:spcPts val="0"/>
              </a:spcAft>
              <a:buClrTx/>
              <a:buSzTx/>
              <a:buFontTx/>
              <a:buAutoNum type="romanLcPeriod"/>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skills does Charlene say you need to do the kind of job she does? (communication, confidence, motivation etc.)</a:t>
            </a: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7</a:t>
            </a:fld>
            <a:endParaRPr lang="en-GB"/>
          </a:p>
        </p:txBody>
      </p:sp>
    </p:spTree>
    <p:extLst>
      <p:ext uri="{BB962C8B-B14F-4D97-AF65-F5344CB8AC3E}">
        <p14:creationId xmlns:p14="http://schemas.microsoft.com/office/powerpoint/2010/main" val="184763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 mins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Jennifer Geddes’ Film:</a:t>
            </a:r>
          </a:p>
          <a:p>
            <a:pPr marL="285750" marR="0" lvl="0" indent="-285750" algn="l" defTabSz="914400" rtl="0" eaLnBrk="1" fontAlgn="auto" latinLnBrk="0" hangingPunct="1">
              <a:lnSpc>
                <a:spcPct val="100000"/>
              </a:lnSpc>
              <a:spcBef>
                <a:spcPts val="0"/>
              </a:spcBef>
              <a:spcAft>
                <a:spcPts val="0"/>
              </a:spcAft>
              <a:buClrTx/>
              <a:buSzTx/>
              <a:buFontTx/>
              <a:buAutoNum type="romanLcPeriod"/>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jobs does Jennifer do as a part of her job? (write press releases, talk to journalists, update website, post to social media etc.)</a:t>
            </a:r>
          </a:p>
          <a:p>
            <a:pPr marL="285750" marR="0" lvl="0" indent="-285750" algn="l" defTabSz="914400" rtl="0" eaLnBrk="1" fontAlgn="auto" latinLnBrk="0" hangingPunct="1">
              <a:lnSpc>
                <a:spcPct val="100000"/>
              </a:lnSpc>
              <a:spcBef>
                <a:spcPts val="0"/>
              </a:spcBef>
              <a:spcAft>
                <a:spcPts val="0"/>
              </a:spcAft>
              <a:buClrTx/>
              <a:buSzTx/>
              <a:buFontTx/>
              <a:buAutoNum type="romanLcPeriod"/>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Who does UK Music talk to and work with? (governments, MPs, councils, schools, universities, colleges, music industry etc.)</a:t>
            </a:r>
          </a:p>
          <a:p>
            <a:pPr marL="285750" marR="0" lvl="0" indent="-285750" algn="l" defTabSz="914400" rtl="0" eaLnBrk="1" fontAlgn="auto" latinLnBrk="0" hangingPunct="1">
              <a:lnSpc>
                <a:spcPct val="100000"/>
              </a:lnSpc>
              <a:spcBef>
                <a:spcPts val="0"/>
              </a:spcBef>
              <a:spcAft>
                <a:spcPts val="0"/>
              </a:spcAft>
              <a:buClrTx/>
              <a:buSzTx/>
              <a:buFontTx/>
              <a:buAutoNum type="romanLcPeriod"/>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did Jennifer do before the role at UK Music? (trained as journalist, promoting shows, writing reviews, running a music venue etc.)</a:t>
            </a: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8</a:t>
            </a:fld>
            <a:endParaRPr lang="en-GB"/>
          </a:p>
        </p:txBody>
      </p:sp>
    </p:spTree>
    <p:extLst>
      <p:ext uri="{BB962C8B-B14F-4D97-AF65-F5344CB8AC3E}">
        <p14:creationId xmlns:p14="http://schemas.microsoft.com/office/powerpoint/2010/main" val="270591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 – </a:t>
            </a:r>
          </a:p>
          <a:p>
            <a:r>
              <a:rPr lang="en-GB" dirty="0"/>
              <a:t>Chloe is a musician and composer for video games – on the link ‘Watch Here’ is Sea of Thieves Accolade Trailer.</a:t>
            </a:r>
          </a:p>
          <a:p>
            <a:endParaRPr lang="en-GB" dirty="0"/>
          </a:p>
          <a:p>
            <a:r>
              <a:rPr lang="en-GB" dirty="0"/>
              <a:t>What do you like about the music and how it integrates with the video?</a:t>
            </a:r>
          </a:p>
          <a:p>
            <a:endParaRPr lang="en-GB" dirty="0"/>
          </a:p>
          <a:p>
            <a:r>
              <a:rPr lang="en-GB" dirty="0"/>
              <a:t>What games do you play and can you think of how the music adds to action?</a:t>
            </a:r>
          </a:p>
          <a:p>
            <a:endParaRPr lang="en-GB" dirty="0"/>
          </a:p>
          <a:p>
            <a:r>
              <a:rPr lang="en-GB" dirty="0"/>
              <a:t>Composing for video games is a bit different to composing a song you might play yourself – why is this?</a:t>
            </a:r>
          </a:p>
          <a:p>
            <a:r>
              <a:rPr lang="en-GB" dirty="0"/>
              <a:t>- You have a creative brief from games company – you have a ‘customer’</a:t>
            </a:r>
          </a:p>
          <a:p>
            <a:r>
              <a:rPr lang="en-GB" dirty="0"/>
              <a:t>- The games company decides what is used </a:t>
            </a:r>
          </a:p>
          <a:p>
            <a:r>
              <a:rPr lang="en-GB" dirty="0"/>
              <a:t>- Video games have different stages and lengths of scenes with choices – notice the music change when characters make certain choices or arrive in certain locations</a:t>
            </a:r>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9</a:t>
            </a:fld>
            <a:endParaRPr lang="en-GB"/>
          </a:p>
        </p:txBody>
      </p:sp>
    </p:spTree>
    <p:extLst>
      <p:ext uri="{BB962C8B-B14F-4D97-AF65-F5344CB8AC3E}">
        <p14:creationId xmlns:p14="http://schemas.microsoft.com/office/powerpoint/2010/main" val="21977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2877-70FE-8CAE-5F2D-28D0D6CCD3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C79192-11A7-21CA-7820-6A0A2387E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9052CD-5BA6-61E6-E5E7-1191892B98B8}"/>
              </a:ext>
            </a:extLst>
          </p:cNvPr>
          <p:cNvSpPr>
            <a:spLocks noGrp="1"/>
          </p:cNvSpPr>
          <p:nvPr>
            <p:ph type="dt" sz="half" idx="10"/>
          </p:nvPr>
        </p:nvSpPr>
        <p:spPr/>
        <p:txBody>
          <a:bodyPr/>
          <a:lstStyle/>
          <a:p>
            <a:fld id="{AC2534B1-FFC7-446A-90EA-375684645DDE}" type="datetimeFigureOut">
              <a:rPr lang="en-GB" smtClean="0"/>
              <a:t>19/10/2023</a:t>
            </a:fld>
            <a:endParaRPr lang="en-GB"/>
          </a:p>
        </p:txBody>
      </p:sp>
      <p:sp>
        <p:nvSpPr>
          <p:cNvPr id="5" name="Footer Placeholder 4">
            <a:extLst>
              <a:ext uri="{FF2B5EF4-FFF2-40B4-BE49-F238E27FC236}">
                <a16:creationId xmlns:a16="http://schemas.microsoft.com/office/drawing/2014/main" id="{687D8794-F0D2-C944-4D54-3F5425C286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73DBF6-22FB-701B-1742-4E3012A29F03}"/>
              </a:ext>
            </a:extLst>
          </p:cNvPr>
          <p:cNvSpPr>
            <a:spLocks noGrp="1"/>
          </p:cNvSpPr>
          <p:nvPr>
            <p:ph type="sldNum" sz="quarter" idx="12"/>
          </p:nvPr>
        </p:nvSpPr>
        <p:spPr/>
        <p:txBody>
          <a:bodyPr/>
          <a:lstStyle/>
          <a:p>
            <a:fld id="{1A1B4FBB-C691-4962-83DC-42AE835C0201}" type="slidenum">
              <a:rPr lang="en-GB" smtClean="0"/>
              <a:t>‹#›</a:t>
            </a:fld>
            <a:endParaRPr lang="en-GB"/>
          </a:p>
        </p:txBody>
      </p:sp>
    </p:spTree>
    <p:extLst>
      <p:ext uri="{BB962C8B-B14F-4D97-AF65-F5344CB8AC3E}">
        <p14:creationId xmlns:p14="http://schemas.microsoft.com/office/powerpoint/2010/main" val="120086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8670-5D4B-AF49-6BBD-0CDD0771AE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ECF1E1-CAFE-86F2-F3A8-693208B9F2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5E4C96-2BA3-CA67-E612-BE4C7DC16544}"/>
              </a:ext>
            </a:extLst>
          </p:cNvPr>
          <p:cNvSpPr>
            <a:spLocks noGrp="1"/>
          </p:cNvSpPr>
          <p:nvPr>
            <p:ph type="dt" sz="half" idx="10"/>
          </p:nvPr>
        </p:nvSpPr>
        <p:spPr/>
        <p:txBody>
          <a:bodyPr/>
          <a:lstStyle/>
          <a:p>
            <a:fld id="{AC2534B1-FFC7-446A-90EA-375684645DDE}" type="datetimeFigureOut">
              <a:rPr lang="en-GB" smtClean="0"/>
              <a:t>19/10/2023</a:t>
            </a:fld>
            <a:endParaRPr lang="en-GB"/>
          </a:p>
        </p:txBody>
      </p:sp>
      <p:sp>
        <p:nvSpPr>
          <p:cNvPr id="5" name="Footer Placeholder 4">
            <a:extLst>
              <a:ext uri="{FF2B5EF4-FFF2-40B4-BE49-F238E27FC236}">
                <a16:creationId xmlns:a16="http://schemas.microsoft.com/office/drawing/2014/main" id="{A3C58347-30F4-F445-7043-778C6AE6B6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14756B-E7F9-2E7D-2E42-22CA7064819A}"/>
              </a:ext>
            </a:extLst>
          </p:cNvPr>
          <p:cNvSpPr>
            <a:spLocks noGrp="1"/>
          </p:cNvSpPr>
          <p:nvPr>
            <p:ph type="sldNum" sz="quarter" idx="12"/>
          </p:nvPr>
        </p:nvSpPr>
        <p:spPr/>
        <p:txBody>
          <a:bodyPr/>
          <a:lstStyle/>
          <a:p>
            <a:fld id="{1A1B4FBB-C691-4962-83DC-42AE835C0201}" type="slidenum">
              <a:rPr lang="en-GB" smtClean="0"/>
              <a:t>‹#›</a:t>
            </a:fld>
            <a:endParaRPr lang="en-GB"/>
          </a:p>
        </p:txBody>
      </p:sp>
    </p:spTree>
    <p:extLst>
      <p:ext uri="{BB962C8B-B14F-4D97-AF65-F5344CB8AC3E}">
        <p14:creationId xmlns:p14="http://schemas.microsoft.com/office/powerpoint/2010/main" val="407192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BF3D1-8616-1D0B-F144-FBE3788913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BF4D15-813C-4E18-0914-796F313E8A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CE496F-A274-D622-5B86-16033AFF4B91}"/>
              </a:ext>
            </a:extLst>
          </p:cNvPr>
          <p:cNvSpPr>
            <a:spLocks noGrp="1"/>
          </p:cNvSpPr>
          <p:nvPr>
            <p:ph type="dt" sz="half" idx="10"/>
          </p:nvPr>
        </p:nvSpPr>
        <p:spPr/>
        <p:txBody>
          <a:bodyPr/>
          <a:lstStyle/>
          <a:p>
            <a:fld id="{AC2534B1-FFC7-446A-90EA-375684645DDE}" type="datetimeFigureOut">
              <a:rPr lang="en-GB" smtClean="0"/>
              <a:t>19/10/2023</a:t>
            </a:fld>
            <a:endParaRPr lang="en-GB"/>
          </a:p>
        </p:txBody>
      </p:sp>
      <p:sp>
        <p:nvSpPr>
          <p:cNvPr id="5" name="Footer Placeholder 4">
            <a:extLst>
              <a:ext uri="{FF2B5EF4-FFF2-40B4-BE49-F238E27FC236}">
                <a16:creationId xmlns:a16="http://schemas.microsoft.com/office/drawing/2014/main" id="{F41AAD7E-376E-AC2B-6C97-D4DC75650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F092A-C7D1-A105-7104-B91EC6161085}"/>
              </a:ext>
            </a:extLst>
          </p:cNvPr>
          <p:cNvSpPr>
            <a:spLocks noGrp="1"/>
          </p:cNvSpPr>
          <p:nvPr>
            <p:ph type="sldNum" sz="quarter" idx="12"/>
          </p:nvPr>
        </p:nvSpPr>
        <p:spPr/>
        <p:txBody>
          <a:bodyPr/>
          <a:lstStyle/>
          <a:p>
            <a:fld id="{1A1B4FBB-C691-4962-83DC-42AE835C0201}" type="slidenum">
              <a:rPr lang="en-GB" smtClean="0"/>
              <a:t>‹#›</a:t>
            </a:fld>
            <a:endParaRPr lang="en-GB"/>
          </a:p>
        </p:txBody>
      </p:sp>
    </p:spTree>
    <p:extLst>
      <p:ext uri="{BB962C8B-B14F-4D97-AF65-F5344CB8AC3E}">
        <p14:creationId xmlns:p14="http://schemas.microsoft.com/office/powerpoint/2010/main" val="339639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59D42-76EB-58BA-B33C-8062F57A81AB}"/>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a:extLst>
              <a:ext uri="{FF2B5EF4-FFF2-40B4-BE49-F238E27FC236}">
                <a16:creationId xmlns:a16="http://schemas.microsoft.com/office/drawing/2014/main" id="{21FDDD3E-2545-8921-36B7-83F435E5EC6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1948" y="2699642"/>
            <a:ext cx="7886932" cy="1488102"/>
          </a:xfrm>
          <a:prstGeom prst="rect">
            <a:avLst/>
          </a:prstGeom>
        </p:spPr>
      </p:pic>
      <p:sp>
        <p:nvSpPr>
          <p:cNvPr id="7" name="Picture Placeholder 14">
            <a:extLst>
              <a:ext uri="{FF2B5EF4-FFF2-40B4-BE49-F238E27FC236}">
                <a16:creationId xmlns:a16="http://schemas.microsoft.com/office/drawing/2014/main" id="{13534ACF-D7B5-3520-FA17-C4F151A0B6C2}"/>
              </a:ext>
            </a:extLst>
          </p:cNvPr>
          <p:cNvSpPr>
            <a:spLocks noGrp="1"/>
          </p:cNvSpPr>
          <p:nvPr>
            <p:ph type="pic" sz="quarter" idx="11" hasCustomPrompt="1"/>
          </p:nvPr>
        </p:nvSpPr>
        <p:spPr>
          <a:xfrm>
            <a:off x="820120" y="5232400"/>
            <a:ext cx="2498400" cy="913380"/>
          </a:xfrm>
          <a:prstGeom prst="rect">
            <a:avLst/>
          </a:prstGeom>
        </p:spPr>
        <p:txBody>
          <a:bodyPr/>
          <a:lstStyle>
            <a:lvl1pPr marL="0" indent="0" algn="ctr">
              <a:buNone/>
              <a:defRPr sz="2000">
                <a:solidFill>
                  <a:schemeClr val="bg2"/>
                </a:solidFill>
              </a:defRPr>
            </a:lvl1pPr>
          </a:lstStyle>
          <a:p>
            <a:r>
              <a:rPr lang="en-GB" dirty="0"/>
              <a:t>Insert logo</a:t>
            </a:r>
          </a:p>
        </p:txBody>
      </p:sp>
      <p:pic>
        <p:nvPicPr>
          <p:cNvPr id="9" name="Graphic 8">
            <a:extLst>
              <a:ext uri="{FF2B5EF4-FFF2-40B4-BE49-F238E27FC236}">
                <a16:creationId xmlns:a16="http://schemas.microsoft.com/office/drawing/2014/main" id="{BF820252-EDA3-87F3-B8E9-22905C8A965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pic>
        <p:nvPicPr>
          <p:cNvPr id="11" name="Graphic 10">
            <a:extLst>
              <a:ext uri="{FF2B5EF4-FFF2-40B4-BE49-F238E27FC236}">
                <a16:creationId xmlns:a16="http://schemas.microsoft.com/office/drawing/2014/main" id="{09D60F15-1AB6-BBD8-A4B7-741D3F872D4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grpSp>
        <p:nvGrpSpPr>
          <p:cNvPr id="15" name="Group 14">
            <a:extLst>
              <a:ext uri="{FF2B5EF4-FFF2-40B4-BE49-F238E27FC236}">
                <a16:creationId xmlns:a16="http://schemas.microsoft.com/office/drawing/2014/main" id="{F9C6D70C-C8A0-9E66-D242-0A2058CF21AA}"/>
              </a:ext>
            </a:extLst>
          </p:cNvPr>
          <p:cNvGrpSpPr/>
          <p:nvPr userDrawn="1"/>
        </p:nvGrpSpPr>
        <p:grpSpPr>
          <a:xfrm>
            <a:off x="9683798" y="137160"/>
            <a:ext cx="5180503" cy="5019040"/>
            <a:chOff x="9683798" y="137160"/>
            <a:chExt cx="5180503" cy="5019040"/>
          </a:xfrm>
        </p:grpSpPr>
        <p:sp>
          <p:nvSpPr>
            <p:cNvPr id="13" name="Oval 12">
              <a:extLst>
                <a:ext uri="{FF2B5EF4-FFF2-40B4-BE49-F238E27FC236}">
                  <a16:creationId xmlns:a16="http://schemas.microsoft.com/office/drawing/2014/main" id="{3A699497-DF20-F9E8-39B1-AD4F18C129E2}"/>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2">
              <a:extLst>
                <a:ext uri="{FF2B5EF4-FFF2-40B4-BE49-F238E27FC236}">
                  <a16:creationId xmlns:a16="http://schemas.microsoft.com/office/drawing/2014/main" id="{0196F658-BE7C-DD3B-B1DA-3A34B868D0AD}"/>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 name="Graphic 9">
            <a:extLst>
              <a:ext uri="{FF2B5EF4-FFF2-40B4-BE49-F238E27FC236}">
                <a16:creationId xmlns:a16="http://schemas.microsoft.com/office/drawing/2014/main" id="{F209FA23-CBBA-52AE-933E-6D5CCBE6E3A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grpSp>
        <p:nvGrpSpPr>
          <p:cNvPr id="16" name="Group 15">
            <a:extLst>
              <a:ext uri="{FF2B5EF4-FFF2-40B4-BE49-F238E27FC236}">
                <a16:creationId xmlns:a16="http://schemas.microsoft.com/office/drawing/2014/main" id="{4F083796-FCE6-17C8-3B98-B2CC13FBC8A0}"/>
              </a:ext>
            </a:extLst>
          </p:cNvPr>
          <p:cNvGrpSpPr/>
          <p:nvPr userDrawn="1"/>
        </p:nvGrpSpPr>
        <p:grpSpPr>
          <a:xfrm rot="16200000">
            <a:off x="6684924" y="-1857288"/>
            <a:ext cx="3718721" cy="3602818"/>
            <a:chOff x="9683798" y="137160"/>
            <a:chExt cx="5180503" cy="5019040"/>
          </a:xfrm>
        </p:grpSpPr>
        <p:sp>
          <p:nvSpPr>
            <p:cNvPr id="17" name="Oval 12">
              <a:extLst>
                <a:ext uri="{FF2B5EF4-FFF2-40B4-BE49-F238E27FC236}">
                  <a16:creationId xmlns:a16="http://schemas.microsoft.com/office/drawing/2014/main" id="{CB322E75-56A2-BDF0-3851-39ECA9B528AC}"/>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2">
              <a:extLst>
                <a:ext uri="{FF2B5EF4-FFF2-40B4-BE49-F238E27FC236}">
                  <a16:creationId xmlns:a16="http://schemas.microsoft.com/office/drawing/2014/main" id="{8BA0B170-0D2F-0ECF-86D2-F1EE362C260A}"/>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raphic 11">
            <a:extLst>
              <a:ext uri="{FF2B5EF4-FFF2-40B4-BE49-F238E27FC236}">
                <a16:creationId xmlns:a16="http://schemas.microsoft.com/office/drawing/2014/main" id="{9529F36E-37E5-791F-C763-AC4B3E1A5AE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spTree>
    <p:extLst>
      <p:ext uri="{BB962C8B-B14F-4D97-AF65-F5344CB8AC3E}">
        <p14:creationId xmlns:p14="http://schemas.microsoft.com/office/powerpoint/2010/main" val="6320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3000" decel="69000" fill="hold" nodeType="withEffect">
                                  <p:stCondLst>
                                    <p:cond delay="0"/>
                                  </p:stCondLst>
                                  <p:childTnLst>
                                    <p:animRot by="-10800000">
                                      <p:cBhvr>
                                        <p:cTn id="6" dur="1250" fill="hold"/>
                                        <p:tgtEl>
                                          <p:spTgt spid="15"/>
                                        </p:tgtEl>
                                        <p:attrNameLst>
                                          <p:attrName>r</p:attrName>
                                        </p:attrNameLst>
                                      </p:cBhvr>
                                    </p:animRot>
                                  </p:childTnLst>
                                </p:cTn>
                              </p:par>
                              <p:par>
                                <p:cTn id="7" presetID="8" presetClass="emph" presetSubtype="0" accel="23000" decel="69000" fill="hold" nodeType="withEffect">
                                  <p:stCondLst>
                                    <p:cond delay="0"/>
                                  </p:stCondLst>
                                  <p:childTnLst>
                                    <p:animRot by="-10800000">
                                      <p:cBhvr>
                                        <p:cTn id="8" dur="1250" fill="hold"/>
                                        <p:tgtEl>
                                          <p:spTgt spid="16"/>
                                        </p:tgtEl>
                                        <p:attrNameLst>
                                          <p:attrName>r</p:attrName>
                                        </p:attrNameLst>
                                      </p:cBhvr>
                                    </p:animRot>
                                  </p:childTnLst>
                                </p:cTn>
                              </p:par>
                              <p:par>
                                <p:cTn id="9" presetID="42"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59D42-76EB-58BA-B33C-8062F57A81AB}"/>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a:extLst>
              <a:ext uri="{FF2B5EF4-FFF2-40B4-BE49-F238E27FC236}">
                <a16:creationId xmlns:a16="http://schemas.microsoft.com/office/drawing/2014/main" id="{21FDDD3E-2545-8921-36B7-83F435E5EC6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1948" y="2699642"/>
            <a:ext cx="7886932" cy="1488102"/>
          </a:xfrm>
          <a:prstGeom prst="rect">
            <a:avLst/>
          </a:prstGeom>
        </p:spPr>
      </p:pic>
      <p:sp>
        <p:nvSpPr>
          <p:cNvPr id="7" name="Picture Placeholder 14">
            <a:extLst>
              <a:ext uri="{FF2B5EF4-FFF2-40B4-BE49-F238E27FC236}">
                <a16:creationId xmlns:a16="http://schemas.microsoft.com/office/drawing/2014/main" id="{13534ACF-D7B5-3520-FA17-C4F151A0B6C2}"/>
              </a:ext>
            </a:extLst>
          </p:cNvPr>
          <p:cNvSpPr>
            <a:spLocks noGrp="1"/>
          </p:cNvSpPr>
          <p:nvPr>
            <p:ph type="pic" sz="quarter" idx="11" hasCustomPrompt="1"/>
          </p:nvPr>
        </p:nvSpPr>
        <p:spPr>
          <a:xfrm>
            <a:off x="820120" y="5232400"/>
            <a:ext cx="2498400" cy="913380"/>
          </a:xfrm>
          <a:prstGeom prst="rect">
            <a:avLst/>
          </a:prstGeom>
        </p:spPr>
        <p:txBody>
          <a:bodyPr/>
          <a:lstStyle>
            <a:lvl1pPr marL="0" indent="0" algn="ctr">
              <a:buNone/>
              <a:defRPr sz="2000">
                <a:solidFill>
                  <a:schemeClr val="tx2"/>
                </a:solidFill>
              </a:defRPr>
            </a:lvl1pPr>
          </a:lstStyle>
          <a:p>
            <a:r>
              <a:rPr lang="en-GB" dirty="0"/>
              <a:t>Insert logo</a:t>
            </a:r>
          </a:p>
        </p:txBody>
      </p:sp>
      <p:pic>
        <p:nvPicPr>
          <p:cNvPr id="9" name="Graphic 8">
            <a:extLst>
              <a:ext uri="{FF2B5EF4-FFF2-40B4-BE49-F238E27FC236}">
                <a16:creationId xmlns:a16="http://schemas.microsoft.com/office/drawing/2014/main" id="{BF820252-EDA3-87F3-B8E9-22905C8A965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pic>
        <p:nvPicPr>
          <p:cNvPr id="11" name="Graphic 10">
            <a:extLst>
              <a:ext uri="{FF2B5EF4-FFF2-40B4-BE49-F238E27FC236}">
                <a16:creationId xmlns:a16="http://schemas.microsoft.com/office/drawing/2014/main" id="{09D60F15-1AB6-BBD8-A4B7-741D3F872D4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grpSp>
        <p:nvGrpSpPr>
          <p:cNvPr id="15" name="Group 14">
            <a:extLst>
              <a:ext uri="{FF2B5EF4-FFF2-40B4-BE49-F238E27FC236}">
                <a16:creationId xmlns:a16="http://schemas.microsoft.com/office/drawing/2014/main" id="{F9C6D70C-C8A0-9E66-D242-0A2058CF21AA}"/>
              </a:ext>
            </a:extLst>
          </p:cNvPr>
          <p:cNvGrpSpPr/>
          <p:nvPr userDrawn="1"/>
        </p:nvGrpSpPr>
        <p:grpSpPr>
          <a:xfrm>
            <a:off x="9683798" y="137160"/>
            <a:ext cx="5180503" cy="5019040"/>
            <a:chOff x="9683798" y="137160"/>
            <a:chExt cx="5180503" cy="5019040"/>
          </a:xfrm>
        </p:grpSpPr>
        <p:sp>
          <p:nvSpPr>
            <p:cNvPr id="13" name="Oval 12">
              <a:extLst>
                <a:ext uri="{FF2B5EF4-FFF2-40B4-BE49-F238E27FC236}">
                  <a16:creationId xmlns:a16="http://schemas.microsoft.com/office/drawing/2014/main" id="{3A699497-DF20-F9E8-39B1-AD4F18C129E2}"/>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2">
              <a:extLst>
                <a:ext uri="{FF2B5EF4-FFF2-40B4-BE49-F238E27FC236}">
                  <a16:creationId xmlns:a16="http://schemas.microsoft.com/office/drawing/2014/main" id="{0196F658-BE7C-DD3B-B1DA-3A34B868D0AD}"/>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 name="Graphic 9">
            <a:extLst>
              <a:ext uri="{FF2B5EF4-FFF2-40B4-BE49-F238E27FC236}">
                <a16:creationId xmlns:a16="http://schemas.microsoft.com/office/drawing/2014/main" id="{F209FA23-CBBA-52AE-933E-6D5CCBE6E3A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grpSp>
        <p:nvGrpSpPr>
          <p:cNvPr id="16" name="Group 15">
            <a:extLst>
              <a:ext uri="{FF2B5EF4-FFF2-40B4-BE49-F238E27FC236}">
                <a16:creationId xmlns:a16="http://schemas.microsoft.com/office/drawing/2014/main" id="{4F083796-FCE6-17C8-3B98-B2CC13FBC8A0}"/>
              </a:ext>
            </a:extLst>
          </p:cNvPr>
          <p:cNvGrpSpPr/>
          <p:nvPr userDrawn="1"/>
        </p:nvGrpSpPr>
        <p:grpSpPr>
          <a:xfrm rot="16200000">
            <a:off x="6684924" y="-1857288"/>
            <a:ext cx="3718721" cy="3602818"/>
            <a:chOff x="9683798" y="137160"/>
            <a:chExt cx="5180503" cy="5019040"/>
          </a:xfrm>
        </p:grpSpPr>
        <p:sp>
          <p:nvSpPr>
            <p:cNvPr id="17" name="Oval 12">
              <a:extLst>
                <a:ext uri="{FF2B5EF4-FFF2-40B4-BE49-F238E27FC236}">
                  <a16:creationId xmlns:a16="http://schemas.microsoft.com/office/drawing/2014/main" id="{CB322E75-56A2-BDF0-3851-39ECA9B528AC}"/>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2">
              <a:extLst>
                <a:ext uri="{FF2B5EF4-FFF2-40B4-BE49-F238E27FC236}">
                  <a16:creationId xmlns:a16="http://schemas.microsoft.com/office/drawing/2014/main" id="{8BA0B170-0D2F-0ECF-86D2-F1EE362C260A}"/>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raphic 11">
            <a:extLst>
              <a:ext uri="{FF2B5EF4-FFF2-40B4-BE49-F238E27FC236}">
                <a16:creationId xmlns:a16="http://schemas.microsoft.com/office/drawing/2014/main" id="{9529F36E-37E5-791F-C763-AC4B3E1A5AE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spTree>
    <p:extLst>
      <p:ext uri="{BB962C8B-B14F-4D97-AF65-F5344CB8AC3E}">
        <p14:creationId xmlns:p14="http://schemas.microsoft.com/office/powerpoint/2010/main" val="31990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3000" decel="69000" fill="hold" nodeType="withEffect">
                                  <p:stCondLst>
                                    <p:cond delay="0"/>
                                  </p:stCondLst>
                                  <p:childTnLst>
                                    <p:animRot by="-10800000">
                                      <p:cBhvr>
                                        <p:cTn id="6" dur="1250" fill="hold"/>
                                        <p:tgtEl>
                                          <p:spTgt spid="15"/>
                                        </p:tgtEl>
                                        <p:attrNameLst>
                                          <p:attrName>r</p:attrName>
                                        </p:attrNameLst>
                                      </p:cBhvr>
                                    </p:animRot>
                                  </p:childTnLst>
                                </p:cTn>
                              </p:par>
                              <p:par>
                                <p:cTn id="7" presetID="8" presetClass="emph" presetSubtype="0" accel="23000" decel="69000" fill="hold" nodeType="withEffect">
                                  <p:stCondLst>
                                    <p:cond delay="0"/>
                                  </p:stCondLst>
                                  <p:childTnLst>
                                    <p:animRot by="-10800000">
                                      <p:cBhvr>
                                        <p:cTn id="8" dur="1250" fill="hold"/>
                                        <p:tgtEl>
                                          <p:spTgt spid="16"/>
                                        </p:tgtEl>
                                        <p:attrNameLst>
                                          <p:attrName>r</p:attrName>
                                        </p:attrNameLst>
                                      </p:cBhvr>
                                    </p:animRot>
                                  </p:childTnLst>
                                </p:cTn>
                              </p:par>
                              <p:par>
                                <p:cTn id="9" presetID="42"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bg2"/>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29726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ier-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accent1"/>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95954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or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3022601"/>
            <a:ext cx="5899150" cy="1488440"/>
          </a:xfrm>
          <a:prstGeom prst="rect">
            <a:avLst/>
          </a:prstGeom>
        </p:spPr>
        <p:txBody>
          <a:bodyPr anchor="ctr">
            <a:noAutofit/>
          </a:bodyPr>
          <a:lstStyle>
            <a:lvl1pPr>
              <a:defRPr sz="5200">
                <a:solidFill>
                  <a:schemeClr val="accent1"/>
                </a:solidFill>
              </a:defRPr>
            </a:lvl1pPr>
          </a:lstStyle>
          <a:p>
            <a:endParaRPr lang="en-GB" dirty="0"/>
          </a:p>
        </p:txBody>
      </p:sp>
      <p:sp>
        <p:nvSpPr>
          <p:cNvPr id="4" name="Picture Placeholder 14">
            <a:extLst>
              <a:ext uri="{FF2B5EF4-FFF2-40B4-BE49-F238E27FC236}">
                <a16:creationId xmlns:a16="http://schemas.microsoft.com/office/drawing/2014/main" id="{CCC2DB44-0D44-30F2-22E8-E2A153C70770}"/>
              </a:ext>
            </a:extLst>
          </p:cNvPr>
          <p:cNvSpPr>
            <a:spLocks noGrp="1"/>
          </p:cNvSpPr>
          <p:nvPr>
            <p:ph type="pic" sz="quarter" idx="11" hasCustomPrompt="1"/>
          </p:nvPr>
        </p:nvSpPr>
        <p:spPr>
          <a:xfrm>
            <a:off x="8545465" y="831950"/>
            <a:ext cx="2584588" cy="260614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2)</a:t>
            </a:r>
          </a:p>
        </p:txBody>
      </p:sp>
      <p:sp>
        <p:nvSpPr>
          <p:cNvPr id="6" name="Isosceles Triangle 5">
            <a:extLst>
              <a:ext uri="{FF2B5EF4-FFF2-40B4-BE49-F238E27FC236}">
                <a16:creationId xmlns:a16="http://schemas.microsoft.com/office/drawing/2014/main" id="{8F3AE371-683C-BD29-2EC2-6BF88254F107}"/>
              </a:ext>
            </a:extLst>
          </p:cNvPr>
          <p:cNvSpPr/>
          <p:nvPr userDrawn="1"/>
        </p:nvSpPr>
        <p:spPr>
          <a:xfrm>
            <a:off x="11158102" y="411480"/>
            <a:ext cx="383586" cy="3306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a:extLst>
              <a:ext uri="{FF2B5EF4-FFF2-40B4-BE49-F238E27FC236}">
                <a16:creationId xmlns:a16="http://schemas.microsoft.com/office/drawing/2014/main" id="{7548A811-8FCA-993B-D7E2-82BE4F3E478A}"/>
              </a:ext>
            </a:extLst>
          </p:cNvPr>
          <p:cNvSpPr/>
          <p:nvPr userDrawn="1"/>
        </p:nvSpPr>
        <p:spPr>
          <a:xfrm rot="2256487">
            <a:off x="10892776" y="3715191"/>
            <a:ext cx="444075" cy="3828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90813E0C-E98D-0CC9-7198-73562190C1A7}"/>
              </a:ext>
            </a:extLst>
          </p:cNvPr>
          <p:cNvSpPr/>
          <p:nvPr userDrawn="1"/>
        </p:nvSpPr>
        <p:spPr>
          <a:xfrm>
            <a:off x="11882486" y="1932346"/>
            <a:ext cx="386499" cy="386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89A3228-5DE8-E199-3C4E-FDC1667C5FDB}"/>
              </a:ext>
            </a:extLst>
          </p:cNvPr>
          <p:cNvSpPr/>
          <p:nvPr userDrawn="1"/>
        </p:nvSpPr>
        <p:spPr>
          <a:xfrm rot="3114077">
            <a:off x="8045852" y="26863"/>
            <a:ext cx="316621" cy="316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1676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grpId="0" nodeType="withEffect" nodePh="1">
                                  <p:stCondLst>
                                    <p:cond delay="25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anim calcmode="lin" valueType="num">
                                      <p:cBhvr>
                                        <p:cTn id="11" dur="750" fill="hold"/>
                                        <p:tgtEl>
                                          <p:spTgt spid="11"/>
                                        </p:tgtEl>
                                        <p:attrNameLst>
                                          <p:attrName>ppt_x</p:attrName>
                                        </p:attrNameLst>
                                      </p:cBhvr>
                                      <p:tavLst>
                                        <p:tav tm="0">
                                          <p:val>
                                            <p:strVal val="#ppt_x"/>
                                          </p:val>
                                        </p:tav>
                                        <p:tav tm="100000">
                                          <p:val>
                                            <p:strVal val="#ppt_x"/>
                                          </p:val>
                                        </p:tav>
                                      </p:tavLst>
                                    </p:anim>
                                    <p:anim calcmode="lin" valueType="num">
                                      <p:cBhvr>
                                        <p:cTn id="12" dur="750" fill="hold"/>
                                        <p:tgtEl>
                                          <p:spTgt spid="11"/>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31"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90"/>
                                          </p:val>
                                        </p:tav>
                                        <p:tav tm="100000">
                                          <p:val>
                                            <p:fltVal val="0"/>
                                          </p:val>
                                        </p:tav>
                                      </p:tavLst>
                                    </p:anim>
                                    <p:animEffect transition="in" filter="fade">
                                      <p:cBhvr>
                                        <p:cTn id="23" dur="500"/>
                                        <p:tgtEl>
                                          <p:spTgt spid="12"/>
                                        </p:tgtEl>
                                      </p:cBhvr>
                                    </p:animEffect>
                                  </p:childTnLst>
                                </p:cTn>
                              </p:par>
                              <p:par>
                                <p:cTn id="24" presetID="31" presetClass="entr" presetSubtype="0" fill="hold" grpId="0" nodeType="withEffect">
                                  <p:stCondLst>
                                    <p:cond delay="25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90"/>
                                          </p:val>
                                        </p:tav>
                                        <p:tav tm="100000">
                                          <p:val>
                                            <p:fltVal val="0"/>
                                          </p:val>
                                        </p:tav>
                                      </p:tavLst>
                                    </p:anim>
                                    <p:animEffect transition="in" filter="fade">
                                      <p:cBhvr>
                                        <p:cTn id="29" dur="500"/>
                                        <p:tgtEl>
                                          <p:spTgt spid="6"/>
                                        </p:tgtEl>
                                      </p:cBhvr>
                                    </p:animEffect>
                                  </p:childTnLst>
                                </p:cTn>
                              </p:par>
                              <p:par>
                                <p:cTn id="30" presetID="31"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90"/>
                                          </p:val>
                                        </p:tav>
                                        <p:tav tm="100000">
                                          <p:val>
                                            <p:fltVal val="0"/>
                                          </p:val>
                                        </p:tav>
                                      </p:tavLst>
                                    </p:anim>
                                    <p:animEffect transition="in" filter="fade">
                                      <p:cBhvr>
                                        <p:cTn id="35" dur="500"/>
                                        <p:tgtEl>
                                          <p:spTgt spid="8"/>
                                        </p:tgtEl>
                                      </p:cBhvr>
                                    </p:animEffect>
                                  </p:childTnLst>
                                </p:cTn>
                              </p:par>
                              <p:par>
                                <p:cTn id="36" presetID="31" presetClass="entr" presetSubtype="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 calcmode="lin" valueType="num">
                                      <p:cBhvr>
                                        <p:cTn id="40" dur="500" fill="hold"/>
                                        <p:tgtEl>
                                          <p:spTgt spid="7"/>
                                        </p:tgtEl>
                                        <p:attrNameLst>
                                          <p:attrName>style.rotation</p:attrName>
                                        </p:attrNameLst>
                                      </p:cBhvr>
                                      <p:tavLst>
                                        <p:tav tm="0">
                                          <p:val>
                                            <p:fltVal val="90"/>
                                          </p:val>
                                        </p:tav>
                                        <p:tav tm="100000">
                                          <p:val>
                                            <p:fltVal val="0"/>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animBg="1"/>
      <p:bldP spid="7" grpId="0" animBg="1"/>
      <p:bldP spid="8" grpId="0" animBg="1"/>
      <p:bldP spid="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DF14FCD9-B421-E55E-A27F-852F53456A8E}"/>
              </a:ext>
            </a:extLst>
          </p:cNvPr>
          <p:cNvGrpSpPr/>
          <p:nvPr userDrawn="1"/>
        </p:nvGrpSpPr>
        <p:grpSpPr>
          <a:xfrm>
            <a:off x="7258685" y="3488592"/>
            <a:ext cx="4934378" cy="3396517"/>
            <a:chOff x="7258685" y="3488592"/>
            <a:chExt cx="4934378" cy="3396517"/>
          </a:xfrm>
        </p:grpSpPr>
        <p:grpSp>
          <p:nvGrpSpPr>
            <p:cNvPr id="29" name="Group 28">
              <a:extLst>
                <a:ext uri="{FF2B5EF4-FFF2-40B4-BE49-F238E27FC236}">
                  <a16:creationId xmlns:a16="http://schemas.microsoft.com/office/drawing/2014/main" id="{676E7A90-7649-D84E-F161-1E728A9D538D}"/>
                </a:ext>
              </a:extLst>
            </p:cNvPr>
            <p:cNvGrpSpPr/>
            <p:nvPr userDrawn="1"/>
          </p:nvGrpSpPr>
          <p:grpSpPr>
            <a:xfrm>
              <a:off x="7258685" y="3488592"/>
              <a:ext cx="4934378" cy="3396517"/>
              <a:chOff x="-6189992" y="4574457"/>
              <a:chExt cx="7496728" cy="5160278"/>
            </a:xfrm>
          </p:grpSpPr>
          <p:sp>
            <p:nvSpPr>
              <p:cNvPr id="23" name="Freeform: Shape 22">
                <a:extLst>
                  <a:ext uri="{FF2B5EF4-FFF2-40B4-BE49-F238E27FC236}">
                    <a16:creationId xmlns:a16="http://schemas.microsoft.com/office/drawing/2014/main" id="{72C87982-3CE9-FEEB-02CC-BC2A95B8DC94}"/>
                  </a:ext>
                </a:extLst>
              </p:cNvPr>
              <p:cNvSpPr/>
              <p:nvPr userDrawn="1"/>
            </p:nvSpPr>
            <p:spPr>
              <a:xfrm>
                <a:off x="-572937" y="6149699"/>
                <a:ext cx="998913" cy="2108931"/>
              </a:xfrm>
              <a:custGeom>
                <a:avLst/>
                <a:gdLst>
                  <a:gd name="connsiteX0" fmla="*/ 41978 w 998913"/>
                  <a:gd name="connsiteY0" fmla="*/ 0 h 2108931"/>
                  <a:gd name="connsiteX1" fmla="*/ 251242 w 998913"/>
                  <a:gd name="connsiteY1" fmla="*/ 230248 h 2108931"/>
                  <a:gd name="connsiteX2" fmla="*/ 990518 w 998913"/>
                  <a:gd name="connsiteY2" fmla="*/ 1998535 h 2108931"/>
                  <a:gd name="connsiteX3" fmla="*/ 998913 w 998913"/>
                  <a:gd name="connsiteY3" fmla="*/ 2108931 h 2108931"/>
                  <a:gd name="connsiteX4" fmla="*/ 908814 w 998913"/>
                  <a:gd name="connsiteY4" fmla="*/ 2057211 h 2108931"/>
                  <a:gd name="connsiteX5" fmla="*/ 28858 w 998913"/>
                  <a:gd name="connsiteY5" fmla="*/ 60530 h 2108931"/>
                  <a:gd name="connsiteX6" fmla="*/ 41978 w 998913"/>
                  <a:gd name="connsiteY6" fmla="*/ 0 h 21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913" h="2108931">
                    <a:moveTo>
                      <a:pt x="41978" y="0"/>
                    </a:moveTo>
                    <a:lnTo>
                      <a:pt x="251242" y="230248"/>
                    </a:lnTo>
                    <a:cubicBezTo>
                      <a:pt x="656263" y="721020"/>
                      <a:pt x="922668" y="1330429"/>
                      <a:pt x="990518" y="1998535"/>
                    </a:cubicBezTo>
                    <a:lnTo>
                      <a:pt x="998913" y="2108931"/>
                    </a:lnTo>
                    <a:lnTo>
                      <a:pt x="908814" y="2057211"/>
                    </a:lnTo>
                    <a:cubicBezTo>
                      <a:pt x="261386" y="1641867"/>
                      <a:pt x="-109666" y="866299"/>
                      <a:pt x="28858" y="60530"/>
                    </a:cubicBezTo>
                    <a:lnTo>
                      <a:pt x="41978" y="0"/>
                    </a:lnTo>
                    <a:close/>
                  </a:path>
                </a:pathLst>
              </a:cu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id="{EEE81AB8-3E5B-9B96-33CA-0B2C7522D39C}"/>
                  </a:ext>
                </a:extLst>
              </p:cNvPr>
              <p:cNvSpPr/>
              <p:nvPr userDrawn="1"/>
            </p:nvSpPr>
            <p:spPr>
              <a:xfrm>
                <a:off x="-530959" y="4574457"/>
                <a:ext cx="1837695" cy="3941773"/>
              </a:xfrm>
              <a:custGeom>
                <a:avLst/>
                <a:gdLst>
                  <a:gd name="connsiteX0" fmla="*/ 1837695 w 1837695"/>
                  <a:gd name="connsiteY0" fmla="*/ 0 h 3941773"/>
                  <a:gd name="connsiteX1" fmla="*/ 1837695 w 1837695"/>
                  <a:gd name="connsiteY1" fmla="*/ 1486148 h 3941773"/>
                  <a:gd name="connsiteX2" fmla="*/ 1441872 w 1837695"/>
                  <a:gd name="connsiteY2" fmla="*/ 1873173 h 3941773"/>
                  <a:gd name="connsiteX3" fmla="*/ 1837695 w 1837695"/>
                  <a:gd name="connsiteY3" fmla="*/ 2455625 h 3941773"/>
                  <a:gd name="connsiteX4" fmla="*/ 1837695 w 1837695"/>
                  <a:gd name="connsiteY4" fmla="*/ 3941773 h 3941773"/>
                  <a:gd name="connsiteX5" fmla="*/ 1597753 w 1837695"/>
                  <a:gd name="connsiteY5" fmla="*/ 3915498 h 3941773"/>
                  <a:gd name="connsiteX6" fmla="*/ 1034316 w 1837695"/>
                  <a:gd name="connsiteY6" fmla="*/ 3728593 h 3941773"/>
                  <a:gd name="connsiteX7" fmla="*/ 956935 w 1837695"/>
                  <a:gd name="connsiteY7" fmla="*/ 3684173 h 3941773"/>
                  <a:gd name="connsiteX8" fmla="*/ 948540 w 1837695"/>
                  <a:gd name="connsiteY8" fmla="*/ 3573777 h 3941773"/>
                  <a:gd name="connsiteX9" fmla="*/ 209264 w 1837695"/>
                  <a:gd name="connsiteY9" fmla="*/ 1805490 h 3941773"/>
                  <a:gd name="connsiteX10" fmla="*/ 0 w 1837695"/>
                  <a:gd name="connsiteY10" fmla="*/ 1575242 h 3941773"/>
                  <a:gd name="connsiteX11" fmla="*/ 22357 w 1837695"/>
                  <a:gd name="connsiteY11" fmla="*/ 1472097 h 3941773"/>
                  <a:gd name="connsiteX12" fmla="*/ 1837695 w 1837695"/>
                  <a:gd name="connsiteY12" fmla="*/ 0 h 3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695" h="3941773">
                    <a:moveTo>
                      <a:pt x="1837695" y="0"/>
                    </a:moveTo>
                    <a:lnTo>
                      <a:pt x="1837695" y="1486148"/>
                    </a:lnTo>
                    <a:cubicBezTo>
                      <a:pt x="1643872" y="1526776"/>
                      <a:pt x="1480792" y="1679040"/>
                      <a:pt x="1441872" y="1873173"/>
                    </a:cubicBezTo>
                    <a:cubicBezTo>
                      <a:pt x="1388150" y="2141161"/>
                      <a:pt x="1569759" y="2401903"/>
                      <a:pt x="1837695" y="2455625"/>
                    </a:cubicBezTo>
                    <a:lnTo>
                      <a:pt x="1837695" y="3941773"/>
                    </a:lnTo>
                    <a:cubicBezTo>
                      <a:pt x="1757252" y="3937918"/>
                      <a:pt x="1677125" y="3929145"/>
                      <a:pt x="1597753" y="3915498"/>
                    </a:cubicBezTo>
                    <a:cubicBezTo>
                      <a:pt x="1396311" y="3880867"/>
                      <a:pt x="1207284" y="3816847"/>
                      <a:pt x="1034316" y="3728593"/>
                    </a:cubicBezTo>
                    <a:lnTo>
                      <a:pt x="956935" y="3684173"/>
                    </a:lnTo>
                    <a:lnTo>
                      <a:pt x="948540" y="3573777"/>
                    </a:lnTo>
                    <a:cubicBezTo>
                      <a:pt x="880690" y="2905671"/>
                      <a:pt x="614285" y="2296262"/>
                      <a:pt x="209264" y="1805490"/>
                    </a:cubicBezTo>
                    <a:lnTo>
                      <a:pt x="0" y="1575242"/>
                    </a:lnTo>
                    <a:lnTo>
                      <a:pt x="22357" y="1472097"/>
                    </a:lnTo>
                    <a:cubicBezTo>
                      <a:pt x="234563" y="665888"/>
                      <a:pt x="961029" y="50510"/>
                      <a:pt x="183769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Freeform: Shape 26">
                <a:extLst>
                  <a:ext uri="{FF2B5EF4-FFF2-40B4-BE49-F238E27FC236}">
                    <a16:creationId xmlns:a16="http://schemas.microsoft.com/office/drawing/2014/main" id="{C0851A4B-345A-8BC5-E27B-F6817C0B3FA5}"/>
                  </a:ext>
                </a:extLst>
              </p:cNvPr>
              <p:cNvSpPr/>
              <p:nvPr userDrawn="1"/>
            </p:nvSpPr>
            <p:spPr>
              <a:xfrm>
                <a:off x="-6189992" y="5174563"/>
                <a:ext cx="6624673" cy="4560172"/>
              </a:xfrm>
              <a:custGeom>
                <a:avLst/>
                <a:gdLst>
                  <a:gd name="connsiteX0" fmla="*/ 3312337 w 6624673"/>
                  <a:gd name="connsiteY0" fmla="*/ 0 h 4560172"/>
                  <a:gd name="connsiteX1" fmla="*/ 5654513 w 6624673"/>
                  <a:gd name="connsiteY1" fmla="*/ 970161 h 4560172"/>
                  <a:gd name="connsiteX2" fmla="*/ 5659033 w 6624673"/>
                  <a:gd name="connsiteY2" fmla="*/ 975135 h 4560172"/>
                  <a:gd name="connsiteX3" fmla="*/ 5645913 w 6624673"/>
                  <a:gd name="connsiteY3" fmla="*/ 1035665 h 4560172"/>
                  <a:gd name="connsiteX4" fmla="*/ 6525869 w 6624673"/>
                  <a:gd name="connsiteY4" fmla="*/ 3032346 h 4560172"/>
                  <a:gd name="connsiteX5" fmla="*/ 6615969 w 6624673"/>
                  <a:gd name="connsiteY5" fmla="*/ 3084066 h 4560172"/>
                  <a:gd name="connsiteX6" fmla="*/ 6620365 w 6624673"/>
                  <a:gd name="connsiteY6" fmla="*/ 3141885 h 4560172"/>
                  <a:gd name="connsiteX7" fmla="*/ 6624673 w 6624673"/>
                  <a:gd name="connsiteY7" fmla="*/ 3312337 h 4560172"/>
                  <a:gd name="connsiteX8" fmla="*/ 6475757 w 6624673"/>
                  <a:gd name="connsiteY8" fmla="*/ 4297325 h 4560172"/>
                  <a:gd name="connsiteX9" fmla="*/ 6379553 w 6624673"/>
                  <a:gd name="connsiteY9" fmla="*/ 4560172 h 4560172"/>
                  <a:gd name="connsiteX10" fmla="*/ 245120 w 6624673"/>
                  <a:gd name="connsiteY10" fmla="*/ 4560172 h 4560172"/>
                  <a:gd name="connsiteX11" fmla="*/ 148916 w 6624673"/>
                  <a:gd name="connsiteY11" fmla="*/ 4297325 h 4560172"/>
                  <a:gd name="connsiteX12" fmla="*/ 0 w 6624673"/>
                  <a:gd name="connsiteY12" fmla="*/ 3312337 h 4560172"/>
                  <a:gd name="connsiteX13" fmla="*/ 3312337 w 6624673"/>
                  <a:gd name="connsiteY13" fmla="*/ 0 h 45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4673" h="4560172">
                    <a:moveTo>
                      <a:pt x="3312337" y="0"/>
                    </a:moveTo>
                    <a:cubicBezTo>
                      <a:pt x="4227014" y="0"/>
                      <a:pt x="5055097" y="370746"/>
                      <a:pt x="5654513" y="970161"/>
                    </a:cubicBezTo>
                    <a:lnTo>
                      <a:pt x="5659033" y="975135"/>
                    </a:lnTo>
                    <a:lnTo>
                      <a:pt x="5645913" y="1035665"/>
                    </a:lnTo>
                    <a:cubicBezTo>
                      <a:pt x="5507389" y="1841434"/>
                      <a:pt x="5878441" y="2617002"/>
                      <a:pt x="6525869" y="3032346"/>
                    </a:cubicBezTo>
                    <a:lnTo>
                      <a:pt x="6615969" y="3084066"/>
                    </a:lnTo>
                    <a:lnTo>
                      <a:pt x="6620365" y="3141885"/>
                    </a:lnTo>
                    <a:cubicBezTo>
                      <a:pt x="6623225" y="3198341"/>
                      <a:pt x="6624673" y="3255170"/>
                      <a:pt x="6624673" y="3312337"/>
                    </a:cubicBezTo>
                    <a:cubicBezTo>
                      <a:pt x="6624673" y="3655341"/>
                      <a:pt x="6572537" y="3986167"/>
                      <a:pt x="6475757" y="4297325"/>
                    </a:cubicBezTo>
                    <a:lnTo>
                      <a:pt x="6379553" y="4560172"/>
                    </a:lnTo>
                    <a:lnTo>
                      <a:pt x="245120" y="4560172"/>
                    </a:lnTo>
                    <a:lnTo>
                      <a:pt x="148916" y="4297325"/>
                    </a:lnTo>
                    <a:cubicBezTo>
                      <a:pt x="52136" y="3986167"/>
                      <a:pt x="0" y="3655341"/>
                      <a:pt x="0" y="3312337"/>
                    </a:cubicBezTo>
                    <a:cubicBezTo>
                      <a:pt x="0" y="1482984"/>
                      <a:pt x="1482984" y="0"/>
                      <a:pt x="331233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52446" y="5625449"/>
              <a:ext cx="3278227" cy="618534"/>
            </a:xfrm>
            <a:prstGeom prst="rect">
              <a:avLst/>
            </a:prstGeom>
          </p:spPr>
        </p:pic>
      </p:grpSp>
      <p:sp>
        <p:nvSpPr>
          <p:cNvPr id="11" name="Title 1">
            <a:extLst>
              <a:ext uri="{FF2B5EF4-FFF2-40B4-BE49-F238E27FC236}">
                <a16:creationId xmlns:a16="http://schemas.microsoft.com/office/drawing/2014/main" id="{4E702637-04A1-642E-EE76-EFE6F47C676E}"/>
              </a:ext>
            </a:extLst>
          </p:cNvPr>
          <p:cNvSpPr>
            <a:spLocks noGrp="1"/>
          </p:cNvSpPr>
          <p:nvPr>
            <p:ph type="title" hasCustomPrompt="1"/>
          </p:nvPr>
        </p:nvSpPr>
        <p:spPr>
          <a:xfrm>
            <a:off x="654050" y="763270"/>
            <a:ext cx="8535670" cy="2987675"/>
          </a:xfrm>
          <a:prstGeom prst="rect">
            <a:avLst/>
          </a:prstGeom>
          <a:ln>
            <a:noFill/>
          </a:ln>
        </p:spPr>
        <p:txBody>
          <a:bodyPr anchor="t">
            <a:noAutofit/>
          </a:bodyPr>
          <a:lstStyle>
            <a:lvl1pPr>
              <a:lnSpc>
                <a:spcPct val="100000"/>
              </a:lnSpc>
              <a:defRPr sz="5000">
                <a:solidFill>
                  <a:schemeClr val="bg2"/>
                </a:solidFill>
              </a:defRPr>
            </a:lvl1pPr>
          </a:lstStyle>
          <a:p>
            <a:r>
              <a:rPr lang="en-GB" dirty="0"/>
              <a:t>Click to add content</a:t>
            </a:r>
          </a:p>
        </p:txBody>
      </p:sp>
      <p:sp>
        <p:nvSpPr>
          <p:cNvPr id="30" name="TextBox 29">
            <a:extLst>
              <a:ext uri="{FF2B5EF4-FFF2-40B4-BE49-F238E27FC236}">
                <a16:creationId xmlns:a16="http://schemas.microsoft.com/office/drawing/2014/main" id="{5D510711-6FC1-9522-B201-EA0FF1D9FEF7}"/>
              </a:ext>
            </a:extLst>
          </p:cNvPr>
          <p:cNvSpPr txBox="1"/>
          <p:nvPr userDrawn="1"/>
        </p:nvSpPr>
        <p:spPr>
          <a:xfrm>
            <a:off x="733072" y="5269605"/>
            <a:ext cx="6118860" cy="892552"/>
          </a:xfrm>
          <a:prstGeom prst="rect">
            <a:avLst/>
          </a:prstGeom>
          <a:noFill/>
        </p:spPr>
        <p:txBody>
          <a:bodyPr wrap="square">
            <a:spAutoFit/>
          </a:bodyPr>
          <a:lstStyle/>
          <a:p>
            <a:pPr lvl="0"/>
            <a:r>
              <a:rPr lang="en-US" sz="2600" b="1" u="none" dirty="0">
                <a:solidFill>
                  <a:schemeClr val="bg2"/>
                </a:solidFill>
              </a:rPr>
              <a:t>www.discovercreative.careers</a:t>
            </a:r>
            <a:br>
              <a:rPr lang="en-US" sz="2600" b="1" u="none" dirty="0">
                <a:solidFill>
                  <a:schemeClr val="bg2"/>
                </a:solidFill>
              </a:rPr>
            </a:br>
            <a:r>
              <a:rPr lang="en-GB" sz="2600" b="1" u="none" kern="1200" dirty="0">
                <a:solidFill>
                  <a:schemeClr val="bg2"/>
                </a:solidFill>
                <a:latin typeface="+mn-lt"/>
                <a:ea typeface="+mn-ea"/>
                <a:cs typeface="+mn-cs"/>
              </a:rPr>
              <a:t>#DiscoverCreativeCareers</a:t>
            </a:r>
            <a:endParaRPr lang="en-US" sz="2600" b="1" u="none" kern="1200" dirty="0">
              <a:solidFill>
                <a:schemeClr val="bg2"/>
              </a:solidFill>
              <a:latin typeface="+mn-lt"/>
              <a:ea typeface="+mn-ea"/>
              <a:cs typeface="+mn-cs"/>
            </a:endParaRPr>
          </a:p>
        </p:txBody>
      </p:sp>
    </p:spTree>
    <p:extLst>
      <p:ext uri="{BB962C8B-B14F-4D97-AF65-F5344CB8AC3E}">
        <p14:creationId xmlns:p14="http://schemas.microsoft.com/office/powerpoint/2010/main" val="7382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accel="20000" decel="6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lil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5658FC0C-899B-20CB-55F9-B571F7A256F3}"/>
              </a:ext>
            </a:extLst>
          </p:cNvPr>
          <p:cNvGrpSpPr/>
          <p:nvPr userDrawn="1"/>
        </p:nvGrpSpPr>
        <p:grpSpPr>
          <a:xfrm>
            <a:off x="7258685" y="3488592"/>
            <a:ext cx="4934378" cy="3396517"/>
            <a:chOff x="7258685" y="3488592"/>
            <a:chExt cx="4934378" cy="3396517"/>
          </a:xfrm>
        </p:grpSpPr>
        <p:grpSp>
          <p:nvGrpSpPr>
            <p:cNvPr id="29" name="Group 28">
              <a:extLst>
                <a:ext uri="{FF2B5EF4-FFF2-40B4-BE49-F238E27FC236}">
                  <a16:creationId xmlns:a16="http://schemas.microsoft.com/office/drawing/2014/main" id="{676E7A90-7649-D84E-F161-1E728A9D538D}"/>
                </a:ext>
              </a:extLst>
            </p:cNvPr>
            <p:cNvGrpSpPr/>
            <p:nvPr userDrawn="1"/>
          </p:nvGrpSpPr>
          <p:grpSpPr>
            <a:xfrm>
              <a:off x="7258685" y="3488592"/>
              <a:ext cx="4934378" cy="3396517"/>
              <a:chOff x="-6189992" y="4574457"/>
              <a:chExt cx="7496728" cy="5160278"/>
            </a:xfrm>
          </p:grpSpPr>
          <p:sp>
            <p:nvSpPr>
              <p:cNvPr id="23" name="Freeform: Shape 22">
                <a:extLst>
                  <a:ext uri="{FF2B5EF4-FFF2-40B4-BE49-F238E27FC236}">
                    <a16:creationId xmlns:a16="http://schemas.microsoft.com/office/drawing/2014/main" id="{72C87982-3CE9-FEEB-02CC-BC2A95B8DC94}"/>
                  </a:ext>
                </a:extLst>
              </p:cNvPr>
              <p:cNvSpPr/>
              <p:nvPr userDrawn="1"/>
            </p:nvSpPr>
            <p:spPr>
              <a:xfrm>
                <a:off x="-572937" y="6149699"/>
                <a:ext cx="998913" cy="2108931"/>
              </a:xfrm>
              <a:custGeom>
                <a:avLst/>
                <a:gdLst>
                  <a:gd name="connsiteX0" fmla="*/ 41978 w 998913"/>
                  <a:gd name="connsiteY0" fmla="*/ 0 h 2108931"/>
                  <a:gd name="connsiteX1" fmla="*/ 251242 w 998913"/>
                  <a:gd name="connsiteY1" fmla="*/ 230248 h 2108931"/>
                  <a:gd name="connsiteX2" fmla="*/ 990518 w 998913"/>
                  <a:gd name="connsiteY2" fmla="*/ 1998535 h 2108931"/>
                  <a:gd name="connsiteX3" fmla="*/ 998913 w 998913"/>
                  <a:gd name="connsiteY3" fmla="*/ 2108931 h 2108931"/>
                  <a:gd name="connsiteX4" fmla="*/ 908814 w 998913"/>
                  <a:gd name="connsiteY4" fmla="*/ 2057211 h 2108931"/>
                  <a:gd name="connsiteX5" fmla="*/ 28858 w 998913"/>
                  <a:gd name="connsiteY5" fmla="*/ 60530 h 2108931"/>
                  <a:gd name="connsiteX6" fmla="*/ 41978 w 998913"/>
                  <a:gd name="connsiteY6" fmla="*/ 0 h 21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913" h="2108931">
                    <a:moveTo>
                      <a:pt x="41978" y="0"/>
                    </a:moveTo>
                    <a:lnTo>
                      <a:pt x="251242" y="230248"/>
                    </a:lnTo>
                    <a:cubicBezTo>
                      <a:pt x="656263" y="721020"/>
                      <a:pt x="922668" y="1330429"/>
                      <a:pt x="990518" y="1998535"/>
                    </a:cubicBezTo>
                    <a:lnTo>
                      <a:pt x="998913" y="2108931"/>
                    </a:lnTo>
                    <a:lnTo>
                      <a:pt x="908814" y="2057211"/>
                    </a:lnTo>
                    <a:cubicBezTo>
                      <a:pt x="261386" y="1641867"/>
                      <a:pt x="-109666" y="866299"/>
                      <a:pt x="28858" y="60530"/>
                    </a:cubicBezTo>
                    <a:lnTo>
                      <a:pt x="41978" y="0"/>
                    </a:lnTo>
                    <a:close/>
                  </a:path>
                </a:pathLst>
              </a:cu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id="{EEE81AB8-3E5B-9B96-33CA-0B2C7522D39C}"/>
                  </a:ext>
                </a:extLst>
              </p:cNvPr>
              <p:cNvSpPr/>
              <p:nvPr userDrawn="1"/>
            </p:nvSpPr>
            <p:spPr>
              <a:xfrm>
                <a:off x="-530959" y="4574457"/>
                <a:ext cx="1837695" cy="3941773"/>
              </a:xfrm>
              <a:custGeom>
                <a:avLst/>
                <a:gdLst>
                  <a:gd name="connsiteX0" fmla="*/ 1837695 w 1837695"/>
                  <a:gd name="connsiteY0" fmla="*/ 0 h 3941773"/>
                  <a:gd name="connsiteX1" fmla="*/ 1837695 w 1837695"/>
                  <a:gd name="connsiteY1" fmla="*/ 1486148 h 3941773"/>
                  <a:gd name="connsiteX2" fmla="*/ 1441872 w 1837695"/>
                  <a:gd name="connsiteY2" fmla="*/ 1873173 h 3941773"/>
                  <a:gd name="connsiteX3" fmla="*/ 1837695 w 1837695"/>
                  <a:gd name="connsiteY3" fmla="*/ 2455625 h 3941773"/>
                  <a:gd name="connsiteX4" fmla="*/ 1837695 w 1837695"/>
                  <a:gd name="connsiteY4" fmla="*/ 3941773 h 3941773"/>
                  <a:gd name="connsiteX5" fmla="*/ 1597753 w 1837695"/>
                  <a:gd name="connsiteY5" fmla="*/ 3915498 h 3941773"/>
                  <a:gd name="connsiteX6" fmla="*/ 1034316 w 1837695"/>
                  <a:gd name="connsiteY6" fmla="*/ 3728593 h 3941773"/>
                  <a:gd name="connsiteX7" fmla="*/ 956935 w 1837695"/>
                  <a:gd name="connsiteY7" fmla="*/ 3684173 h 3941773"/>
                  <a:gd name="connsiteX8" fmla="*/ 948540 w 1837695"/>
                  <a:gd name="connsiteY8" fmla="*/ 3573777 h 3941773"/>
                  <a:gd name="connsiteX9" fmla="*/ 209264 w 1837695"/>
                  <a:gd name="connsiteY9" fmla="*/ 1805490 h 3941773"/>
                  <a:gd name="connsiteX10" fmla="*/ 0 w 1837695"/>
                  <a:gd name="connsiteY10" fmla="*/ 1575242 h 3941773"/>
                  <a:gd name="connsiteX11" fmla="*/ 22357 w 1837695"/>
                  <a:gd name="connsiteY11" fmla="*/ 1472097 h 3941773"/>
                  <a:gd name="connsiteX12" fmla="*/ 1837695 w 1837695"/>
                  <a:gd name="connsiteY12" fmla="*/ 0 h 3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695" h="3941773">
                    <a:moveTo>
                      <a:pt x="1837695" y="0"/>
                    </a:moveTo>
                    <a:lnTo>
                      <a:pt x="1837695" y="1486148"/>
                    </a:lnTo>
                    <a:cubicBezTo>
                      <a:pt x="1643872" y="1526776"/>
                      <a:pt x="1480792" y="1679040"/>
                      <a:pt x="1441872" y="1873173"/>
                    </a:cubicBezTo>
                    <a:cubicBezTo>
                      <a:pt x="1388150" y="2141161"/>
                      <a:pt x="1569759" y="2401903"/>
                      <a:pt x="1837695" y="2455625"/>
                    </a:cubicBezTo>
                    <a:lnTo>
                      <a:pt x="1837695" y="3941773"/>
                    </a:lnTo>
                    <a:cubicBezTo>
                      <a:pt x="1757252" y="3937918"/>
                      <a:pt x="1677125" y="3929145"/>
                      <a:pt x="1597753" y="3915498"/>
                    </a:cubicBezTo>
                    <a:cubicBezTo>
                      <a:pt x="1396311" y="3880867"/>
                      <a:pt x="1207284" y="3816847"/>
                      <a:pt x="1034316" y="3728593"/>
                    </a:cubicBezTo>
                    <a:lnTo>
                      <a:pt x="956935" y="3684173"/>
                    </a:lnTo>
                    <a:lnTo>
                      <a:pt x="948540" y="3573777"/>
                    </a:lnTo>
                    <a:cubicBezTo>
                      <a:pt x="880690" y="2905671"/>
                      <a:pt x="614285" y="2296262"/>
                      <a:pt x="209264" y="1805490"/>
                    </a:cubicBezTo>
                    <a:lnTo>
                      <a:pt x="0" y="1575242"/>
                    </a:lnTo>
                    <a:lnTo>
                      <a:pt x="22357" y="1472097"/>
                    </a:lnTo>
                    <a:cubicBezTo>
                      <a:pt x="234563" y="665888"/>
                      <a:pt x="961029" y="50510"/>
                      <a:pt x="183769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Freeform: Shape 26">
                <a:extLst>
                  <a:ext uri="{FF2B5EF4-FFF2-40B4-BE49-F238E27FC236}">
                    <a16:creationId xmlns:a16="http://schemas.microsoft.com/office/drawing/2014/main" id="{C0851A4B-345A-8BC5-E27B-F6817C0B3FA5}"/>
                  </a:ext>
                </a:extLst>
              </p:cNvPr>
              <p:cNvSpPr/>
              <p:nvPr userDrawn="1"/>
            </p:nvSpPr>
            <p:spPr>
              <a:xfrm>
                <a:off x="-6189992" y="5174563"/>
                <a:ext cx="6624673" cy="4560172"/>
              </a:xfrm>
              <a:custGeom>
                <a:avLst/>
                <a:gdLst>
                  <a:gd name="connsiteX0" fmla="*/ 3312337 w 6624673"/>
                  <a:gd name="connsiteY0" fmla="*/ 0 h 4560172"/>
                  <a:gd name="connsiteX1" fmla="*/ 5654513 w 6624673"/>
                  <a:gd name="connsiteY1" fmla="*/ 970161 h 4560172"/>
                  <a:gd name="connsiteX2" fmla="*/ 5659033 w 6624673"/>
                  <a:gd name="connsiteY2" fmla="*/ 975135 h 4560172"/>
                  <a:gd name="connsiteX3" fmla="*/ 5645913 w 6624673"/>
                  <a:gd name="connsiteY3" fmla="*/ 1035665 h 4560172"/>
                  <a:gd name="connsiteX4" fmla="*/ 6525869 w 6624673"/>
                  <a:gd name="connsiteY4" fmla="*/ 3032346 h 4560172"/>
                  <a:gd name="connsiteX5" fmla="*/ 6615969 w 6624673"/>
                  <a:gd name="connsiteY5" fmla="*/ 3084066 h 4560172"/>
                  <a:gd name="connsiteX6" fmla="*/ 6620365 w 6624673"/>
                  <a:gd name="connsiteY6" fmla="*/ 3141885 h 4560172"/>
                  <a:gd name="connsiteX7" fmla="*/ 6624673 w 6624673"/>
                  <a:gd name="connsiteY7" fmla="*/ 3312337 h 4560172"/>
                  <a:gd name="connsiteX8" fmla="*/ 6475757 w 6624673"/>
                  <a:gd name="connsiteY8" fmla="*/ 4297325 h 4560172"/>
                  <a:gd name="connsiteX9" fmla="*/ 6379553 w 6624673"/>
                  <a:gd name="connsiteY9" fmla="*/ 4560172 h 4560172"/>
                  <a:gd name="connsiteX10" fmla="*/ 245120 w 6624673"/>
                  <a:gd name="connsiteY10" fmla="*/ 4560172 h 4560172"/>
                  <a:gd name="connsiteX11" fmla="*/ 148916 w 6624673"/>
                  <a:gd name="connsiteY11" fmla="*/ 4297325 h 4560172"/>
                  <a:gd name="connsiteX12" fmla="*/ 0 w 6624673"/>
                  <a:gd name="connsiteY12" fmla="*/ 3312337 h 4560172"/>
                  <a:gd name="connsiteX13" fmla="*/ 3312337 w 6624673"/>
                  <a:gd name="connsiteY13" fmla="*/ 0 h 45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4673" h="4560172">
                    <a:moveTo>
                      <a:pt x="3312337" y="0"/>
                    </a:moveTo>
                    <a:cubicBezTo>
                      <a:pt x="4227014" y="0"/>
                      <a:pt x="5055097" y="370746"/>
                      <a:pt x="5654513" y="970161"/>
                    </a:cubicBezTo>
                    <a:lnTo>
                      <a:pt x="5659033" y="975135"/>
                    </a:lnTo>
                    <a:lnTo>
                      <a:pt x="5645913" y="1035665"/>
                    </a:lnTo>
                    <a:cubicBezTo>
                      <a:pt x="5507389" y="1841434"/>
                      <a:pt x="5878441" y="2617002"/>
                      <a:pt x="6525869" y="3032346"/>
                    </a:cubicBezTo>
                    <a:lnTo>
                      <a:pt x="6615969" y="3084066"/>
                    </a:lnTo>
                    <a:lnTo>
                      <a:pt x="6620365" y="3141885"/>
                    </a:lnTo>
                    <a:cubicBezTo>
                      <a:pt x="6623225" y="3198341"/>
                      <a:pt x="6624673" y="3255170"/>
                      <a:pt x="6624673" y="3312337"/>
                    </a:cubicBezTo>
                    <a:cubicBezTo>
                      <a:pt x="6624673" y="3655341"/>
                      <a:pt x="6572537" y="3986167"/>
                      <a:pt x="6475757" y="4297325"/>
                    </a:cubicBezTo>
                    <a:lnTo>
                      <a:pt x="6379553" y="4560172"/>
                    </a:lnTo>
                    <a:lnTo>
                      <a:pt x="245120" y="4560172"/>
                    </a:lnTo>
                    <a:lnTo>
                      <a:pt x="148916" y="4297325"/>
                    </a:lnTo>
                    <a:cubicBezTo>
                      <a:pt x="52136" y="3986167"/>
                      <a:pt x="0" y="3655341"/>
                      <a:pt x="0" y="3312337"/>
                    </a:cubicBezTo>
                    <a:cubicBezTo>
                      <a:pt x="0" y="1482984"/>
                      <a:pt x="1482984" y="0"/>
                      <a:pt x="331233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52446" y="5625449"/>
              <a:ext cx="3278227" cy="618534"/>
            </a:xfrm>
            <a:prstGeom prst="rect">
              <a:avLst/>
            </a:prstGeom>
          </p:spPr>
        </p:pic>
      </p:grpSp>
      <p:sp>
        <p:nvSpPr>
          <p:cNvPr id="11" name="Title 1">
            <a:extLst>
              <a:ext uri="{FF2B5EF4-FFF2-40B4-BE49-F238E27FC236}">
                <a16:creationId xmlns:a16="http://schemas.microsoft.com/office/drawing/2014/main" id="{4E702637-04A1-642E-EE76-EFE6F47C676E}"/>
              </a:ext>
            </a:extLst>
          </p:cNvPr>
          <p:cNvSpPr>
            <a:spLocks noGrp="1"/>
          </p:cNvSpPr>
          <p:nvPr>
            <p:ph type="title" hasCustomPrompt="1"/>
          </p:nvPr>
        </p:nvSpPr>
        <p:spPr>
          <a:xfrm>
            <a:off x="654050" y="763270"/>
            <a:ext cx="8535670" cy="2987675"/>
          </a:xfrm>
          <a:prstGeom prst="rect">
            <a:avLst/>
          </a:prstGeom>
          <a:ln>
            <a:noFill/>
          </a:ln>
        </p:spPr>
        <p:txBody>
          <a:bodyPr anchor="t">
            <a:noAutofit/>
          </a:bodyPr>
          <a:lstStyle>
            <a:lvl1pPr>
              <a:lnSpc>
                <a:spcPct val="100000"/>
              </a:lnSpc>
              <a:defRPr sz="5000">
                <a:solidFill>
                  <a:schemeClr val="accent1"/>
                </a:solidFill>
              </a:defRPr>
            </a:lvl1pPr>
          </a:lstStyle>
          <a:p>
            <a:r>
              <a:rPr lang="en-GB" dirty="0"/>
              <a:t>Click to add content</a:t>
            </a:r>
          </a:p>
        </p:txBody>
      </p:sp>
      <p:sp>
        <p:nvSpPr>
          <p:cNvPr id="30" name="TextBox 29">
            <a:extLst>
              <a:ext uri="{FF2B5EF4-FFF2-40B4-BE49-F238E27FC236}">
                <a16:creationId xmlns:a16="http://schemas.microsoft.com/office/drawing/2014/main" id="{5D510711-6FC1-9522-B201-EA0FF1D9FEF7}"/>
              </a:ext>
            </a:extLst>
          </p:cNvPr>
          <p:cNvSpPr txBox="1"/>
          <p:nvPr userDrawn="1"/>
        </p:nvSpPr>
        <p:spPr>
          <a:xfrm>
            <a:off x="733072" y="5269605"/>
            <a:ext cx="6118860" cy="892552"/>
          </a:xfrm>
          <a:prstGeom prst="rect">
            <a:avLst/>
          </a:prstGeom>
          <a:noFill/>
        </p:spPr>
        <p:txBody>
          <a:bodyPr wrap="square">
            <a:spAutoFit/>
          </a:bodyPr>
          <a:lstStyle/>
          <a:p>
            <a:pPr lvl="0"/>
            <a:r>
              <a:rPr lang="en-US" sz="2600" b="1" u="none" dirty="0">
                <a:solidFill>
                  <a:schemeClr val="tx2"/>
                </a:solidFill>
              </a:rPr>
              <a:t>www.discovercreative.careers</a:t>
            </a:r>
            <a:br>
              <a:rPr lang="en-US" sz="2600" b="1" u="none" dirty="0">
                <a:solidFill>
                  <a:schemeClr val="tx2"/>
                </a:solidFill>
              </a:rPr>
            </a:br>
            <a:r>
              <a:rPr lang="en-GB" sz="2600" b="1" u="none" kern="1200" dirty="0">
                <a:solidFill>
                  <a:schemeClr val="tx2"/>
                </a:solidFill>
                <a:latin typeface="+mn-lt"/>
                <a:ea typeface="+mn-ea"/>
                <a:cs typeface="+mn-cs"/>
              </a:rPr>
              <a:t>#DiscoverCreativeCareers</a:t>
            </a:r>
            <a:endParaRPr lang="en-US" sz="2600" b="1" u="none" kern="1200" dirty="0">
              <a:solidFill>
                <a:schemeClr val="tx2"/>
              </a:solidFill>
              <a:latin typeface="+mn-lt"/>
              <a:ea typeface="+mn-ea"/>
              <a:cs typeface="+mn-cs"/>
            </a:endParaRPr>
          </a:p>
        </p:txBody>
      </p:sp>
    </p:spTree>
    <p:extLst>
      <p:ext uri="{BB962C8B-B14F-4D97-AF65-F5344CB8AC3E}">
        <p14:creationId xmlns:p14="http://schemas.microsoft.com/office/powerpoint/2010/main" val="83573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accel="20000" decel="6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115747"/>
            <a:ext cx="12192000" cy="6973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807C011-3755-F294-3CA3-AC2DA2DF9A4B}"/>
              </a:ext>
            </a:extLst>
          </p:cNvPr>
          <p:cNvSpPr/>
          <p:nvPr userDrawn="1"/>
        </p:nvSpPr>
        <p:spPr>
          <a:xfrm>
            <a:off x="696410" y="1451794"/>
            <a:ext cx="10799180" cy="474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605790"/>
            <a:ext cx="10891247" cy="528529"/>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2074494" y="3830786"/>
            <a:ext cx="8043012" cy="1346425"/>
          </a:xfrm>
          <a:prstGeom prst="rect">
            <a:avLst/>
          </a:prstGeom>
        </p:spPr>
        <p:txBody>
          <a:bodyPr anchor="ctr"/>
          <a:lstStyle>
            <a:lvl1pPr marL="0" indent="0" algn="ctr">
              <a:buSzPct val="90000"/>
              <a:buFont typeface="Arial" panose="020B0604020202020204" pitchFamily="34" charset="0"/>
              <a:buNone/>
              <a:defRPr sz="22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6" name="Picture Placeholder 14">
            <a:extLst>
              <a:ext uri="{FF2B5EF4-FFF2-40B4-BE49-F238E27FC236}">
                <a16:creationId xmlns:a16="http://schemas.microsoft.com/office/drawing/2014/main" id="{694039B8-8161-3032-2C90-AE577DA60A2A}"/>
              </a:ext>
            </a:extLst>
          </p:cNvPr>
          <p:cNvSpPr>
            <a:spLocks noGrp="1"/>
          </p:cNvSpPr>
          <p:nvPr>
            <p:ph type="pic" sz="quarter" idx="11" hasCustomPrompt="1"/>
          </p:nvPr>
        </p:nvSpPr>
        <p:spPr>
          <a:xfrm>
            <a:off x="5636030" y="2457740"/>
            <a:ext cx="919941" cy="794748"/>
          </a:xfrm>
          <a:prstGeom prst="rect">
            <a:avLst/>
          </a:prstGeom>
        </p:spPr>
        <p:txBody>
          <a:bodyPr/>
          <a:lstStyle>
            <a:lvl1pPr marL="0" indent="0" algn="ctr">
              <a:buNone/>
              <a:defRPr sz="2000">
                <a:solidFill>
                  <a:schemeClr val="tx2"/>
                </a:solidFill>
              </a:defRPr>
            </a:lvl1pPr>
          </a:lstStyle>
          <a:p>
            <a:r>
              <a:rPr lang="en-GB" dirty="0"/>
              <a:t>Insert  icon</a:t>
            </a:r>
          </a:p>
        </p:txBody>
      </p:sp>
    </p:spTree>
    <p:extLst>
      <p:ext uri="{BB962C8B-B14F-4D97-AF65-F5344CB8AC3E}">
        <p14:creationId xmlns:p14="http://schemas.microsoft.com/office/powerpoint/2010/main" val="369384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2730-5C15-E7EC-ACB5-AC4F312BCC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A7FB5F-DCA6-D41D-0B52-ABD2D05D77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9C10CE-EFB5-C120-E85B-B17B5EF44897}"/>
              </a:ext>
            </a:extLst>
          </p:cNvPr>
          <p:cNvSpPr>
            <a:spLocks noGrp="1"/>
          </p:cNvSpPr>
          <p:nvPr>
            <p:ph type="dt" sz="half" idx="10"/>
          </p:nvPr>
        </p:nvSpPr>
        <p:spPr/>
        <p:txBody>
          <a:bodyPr/>
          <a:lstStyle/>
          <a:p>
            <a:fld id="{AC2534B1-FFC7-446A-90EA-375684645DDE}" type="datetimeFigureOut">
              <a:rPr lang="en-GB" smtClean="0"/>
              <a:t>19/10/2023</a:t>
            </a:fld>
            <a:endParaRPr lang="en-GB"/>
          </a:p>
        </p:txBody>
      </p:sp>
      <p:sp>
        <p:nvSpPr>
          <p:cNvPr id="5" name="Footer Placeholder 4">
            <a:extLst>
              <a:ext uri="{FF2B5EF4-FFF2-40B4-BE49-F238E27FC236}">
                <a16:creationId xmlns:a16="http://schemas.microsoft.com/office/drawing/2014/main" id="{E6E396BC-3756-F455-7849-851CCBFF05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50632F-05F4-2B71-ABD4-886B0DF2A0AD}"/>
              </a:ext>
            </a:extLst>
          </p:cNvPr>
          <p:cNvSpPr>
            <a:spLocks noGrp="1"/>
          </p:cNvSpPr>
          <p:nvPr>
            <p:ph type="sldNum" sz="quarter" idx="12"/>
          </p:nvPr>
        </p:nvSpPr>
        <p:spPr/>
        <p:txBody>
          <a:bodyPr/>
          <a:lstStyle/>
          <a:p>
            <a:fld id="{1A1B4FBB-C691-4962-83DC-42AE835C0201}" type="slidenum">
              <a:rPr lang="en-GB" smtClean="0"/>
              <a:t>‹#›</a:t>
            </a:fld>
            <a:endParaRPr lang="en-GB"/>
          </a:p>
        </p:txBody>
      </p:sp>
    </p:spTree>
    <p:extLst>
      <p:ext uri="{BB962C8B-B14F-4D97-AF65-F5344CB8AC3E}">
        <p14:creationId xmlns:p14="http://schemas.microsoft.com/office/powerpoint/2010/main" val="1673555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Tree>
    <p:extLst>
      <p:ext uri="{BB962C8B-B14F-4D97-AF65-F5344CB8AC3E}">
        <p14:creationId xmlns:p14="http://schemas.microsoft.com/office/powerpoint/2010/main" val="476576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13" name="Rectangle 12">
            <a:extLst>
              <a:ext uri="{FF2B5EF4-FFF2-40B4-BE49-F238E27FC236}">
                <a16:creationId xmlns:a16="http://schemas.microsoft.com/office/drawing/2014/main" id="{DEB92D3B-CFA4-8E26-65F4-38A0F44BADB9}"/>
              </a:ext>
            </a:extLst>
          </p:cNvPr>
          <p:cNvSpPr/>
          <p:nvPr userDrawn="1"/>
        </p:nvSpPr>
        <p:spPr>
          <a:xfrm rot="579093">
            <a:off x="8785404" y="-116052"/>
            <a:ext cx="1227330" cy="1110528"/>
          </a:xfrm>
          <a:custGeom>
            <a:avLst/>
            <a:gdLst>
              <a:gd name="connsiteX0" fmla="*/ 0 w 1223256"/>
              <a:gd name="connsiteY0" fmla="*/ 0 h 1223256"/>
              <a:gd name="connsiteX1" fmla="*/ 1223256 w 1223256"/>
              <a:gd name="connsiteY1" fmla="*/ 0 h 1223256"/>
              <a:gd name="connsiteX2" fmla="*/ 1223256 w 1223256"/>
              <a:gd name="connsiteY2" fmla="*/ 1223256 h 1223256"/>
              <a:gd name="connsiteX3" fmla="*/ 0 w 1223256"/>
              <a:gd name="connsiteY3" fmla="*/ 1223256 h 1223256"/>
              <a:gd name="connsiteX4" fmla="*/ 0 w 1223256"/>
              <a:gd name="connsiteY4" fmla="*/ 0 h 1223256"/>
              <a:gd name="connsiteX0" fmla="*/ 4074 w 1227330"/>
              <a:gd name="connsiteY0" fmla="*/ 0 h 1223256"/>
              <a:gd name="connsiteX1" fmla="*/ 1227330 w 1227330"/>
              <a:gd name="connsiteY1" fmla="*/ 0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4074 w 1227330"/>
              <a:gd name="connsiteY0" fmla="*/ 0 h 1223256"/>
              <a:gd name="connsiteX1" fmla="*/ 1227330 w 1227330"/>
              <a:gd name="connsiteY1" fmla="*/ 0 h 1223256"/>
              <a:gd name="connsiteX2" fmla="*/ 1218950 w 1227330"/>
              <a:gd name="connsiteY2" fmla="*/ 112728 h 1223256"/>
              <a:gd name="connsiteX3" fmla="*/ 1227330 w 1227330"/>
              <a:gd name="connsiteY3" fmla="*/ 1223256 h 1223256"/>
              <a:gd name="connsiteX4" fmla="*/ 4074 w 1227330"/>
              <a:gd name="connsiteY4" fmla="*/ 1223256 h 1223256"/>
              <a:gd name="connsiteX5" fmla="*/ 0 w 1227330"/>
              <a:gd name="connsiteY5" fmla="*/ 326209 h 1223256"/>
              <a:gd name="connsiteX6" fmla="*/ 4074 w 1227330"/>
              <a:gd name="connsiteY6" fmla="*/ 0 h 1223256"/>
              <a:gd name="connsiteX0" fmla="*/ 1227330 w 1318770"/>
              <a:gd name="connsiteY0" fmla="*/ 0 h 1223256"/>
              <a:gd name="connsiteX1" fmla="*/ 1218950 w 1318770"/>
              <a:gd name="connsiteY1" fmla="*/ 112728 h 1223256"/>
              <a:gd name="connsiteX2" fmla="*/ 1227330 w 1318770"/>
              <a:gd name="connsiteY2" fmla="*/ 1223256 h 1223256"/>
              <a:gd name="connsiteX3" fmla="*/ 4074 w 1318770"/>
              <a:gd name="connsiteY3" fmla="*/ 1223256 h 1223256"/>
              <a:gd name="connsiteX4" fmla="*/ 0 w 1318770"/>
              <a:gd name="connsiteY4" fmla="*/ 326209 h 1223256"/>
              <a:gd name="connsiteX5" fmla="*/ 4074 w 1318770"/>
              <a:gd name="connsiteY5" fmla="*/ 0 h 1223256"/>
              <a:gd name="connsiteX6" fmla="*/ 1318770 w 1318770"/>
              <a:gd name="connsiteY6" fmla="*/ 91440 h 1223256"/>
              <a:gd name="connsiteX0" fmla="*/ 1227330 w 1227330"/>
              <a:gd name="connsiteY0" fmla="*/ 0 h 1223256"/>
              <a:gd name="connsiteX1" fmla="*/ 1218950 w 1227330"/>
              <a:gd name="connsiteY1" fmla="*/ 112728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1218950 w 1227330"/>
              <a:gd name="connsiteY0" fmla="*/ 112728 h 1223256"/>
              <a:gd name="connsiteX1" fmla="*/ 1227330 w 1227330"/>
              <a:gd name="connsiteY1" fmla="*/ 1223256 h 1223256"/>
              <a:gd name="connsiteX2" fmla="*/ 4074 w 1227330"/>
              <a:gd name="connsiteY2" fmla="*/ 1223256 h 1223256"/>
              <a:gd name="connsiteX3" fmla="*/ 0 w 1227330"/>
              <a:gd name="connsiteY3" fmla="*/ 326209 h 1223256"/>
              <a:gd name="connsiteX4" fmla="*/ 4074 w 1227330"/>
              <a:gd name="connsiteY4" fmla="*/ 0 h 1223256"/>
              <a:gd name="connsiteX0" fmla="*/ 1218950 w 1227330"/>
              <a:gd name="connsiteY0" fmla="*/ 0 h 1110528"/>
              <a:gd name="connsiteX1" fmla="*/ 1227330 w 1227330"/>
              <a:gd name="connsiteY1" fmla="*/ 1110528 h 1110528"/>
              <a:gd name="connsiteX2" fmla="*/ 4074 w 1227330"/>
              <a:gd name="connsiteY2" fmla="*/ 1110528 h 1110528"/>
              <a:gd name="connsiteX3" fmla="*/ 0 w 1227330"/>
              <a:gd name="connsiteY3" fmla="*/ 213481 h 1110528"/>
            </a:gdLst>
            <a:ahLst/>
            <a:cxnLst>
              <a:cxn ang="0">
                <a:pos x="connsiteX0" y="connsiteY0"/>
              </a:cxn>
              <a:cxn ang="0">
                <a:pos x="connsiteX1" y="connsiteY1"/>
              </a:cxn>
              <a:cxn ang="0">
                <a:pos x="connsiteX2" y="connsiteY2"/>
              </a:cxn>
              <a:cxn ang="0">
                <a:pos x="connsiteX3" y="connsiteY3"/>
              </a:cxn>
            </a:cxnLst>
            <a:rect l="l" t="t" r="r" b="b"/>
            <a:pathLst>
              <a:path w="1227330" h="1110528">
                <a:moveTo>
                  <a:pt x="1218950" y="0"/>
                </a:moveTo>
                <a:cubicBezTo>
                  <a:pt x="1221743" y="370176"/>
                  <a:pt x="1224537" y="740352"/>
                  <a:pt x="1227330" y="1110528"/>
                </a:cubicBezTo>
                <a:lnTo>
                  <a:pt x="4074" y="1110528"/>
                </a:lnTo>
                <a:lnTo>
                  <a:pt x="0" y="213481"/>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1F954B5-AB0D-5189-70B2-B8D28B97C4AF}"/>
              </a:ext>
            </a:extLst>
          </p:cNvPr>
          <p:cNvSpPr/>
          <p:nvPr userDrawn="1"/>
        </p:nvSpPr>
        <p:spPr>
          <a:xfrm rot="20594745">
            <a:off x="10799038" y="1682873"/>
            <a:ext cx="1676251" cy="1726607"/>
          </a:xfrm>
          <a:custGeom>
            <a:avLst/>
            <a:gdLst>
              <a:gd name="connsiteX0" fmla="*/ 0 w 1718718"/>
              <a:gd name="connsiteY0" fmla="*/ 0 h 1718718"/>
              <a:gd name="connsiteX1" fmla="*/ 1718718 w 1718718"/>
              <a:gd name="connsiteY1" fmla="*/ 0 h 1718718"/>
              <a:gd name="connsiteX2" fmla="*/ 1718718 w 1718718"/>
              <a:gd name="connsiteY2" fmla="*/ 1718718 h 1718718"/>
              <a:gd name="connsiteX3" fmla="*/ 0 w 1718718"/>
              <a:gd name="connsiteY3" fmla="*/ 1718718 h 1718718"/>
              <a:gd name="connsiteX4" fmla="*/ 0 w 1718718"/>
              <a:gd name="connsiteY4" fmla="*/ 0 h 1718718"/>
              <a:gd name="connsiteX0" fmla="*/ 0 w 1718718"/>
              <a:gd name="connsiteY0" fmla="*/ 276 h 1718994"/>
              <a:gd name="connsiteX1" fmla="*/ 1676251 w 1718718"/>
              <a:gd name="connsiteY1" fmla="*/ 0 h 1718994"/>
              <a:gd name="connsiteX2" fmla="*/ 1718718 w 1718718"/>
              <a:gd name="connsiteY2" fmla="*/ 276 h 1718994"/>
              <a:gd name="connsiteX3" fmla="*/ 1718718 w 1718718"/>
              <a:gd name="connsiteY3" fmla="*/ 1718994 h 1718994"/>
              <a:gd name="connsiteX4" fmla="*/ 0 w 1718718"/>
              <a:gd name="connsiteY4" fmla="*/ 1718994 h 1718994"/>
              <a:gd name="connsiteX5" fmla="*/ 0 w 1718718"/>
              <a:gd name="connsiteY5" fmla="*/ 276 h 1718994"/>
              <a:gd name="connsiteX0" fmla="*/ 1718718 w 1810158"/>
              <a:gd name="connsiteY0" fmla="*/ 276 h 1718994"/>
              <a:gd name="connsiteX1" fmla="*/ 1718718 w 1810158"/>
              <a:gd name="connsiteY1" fmla="*/ 1718994 h 1718994"/>
              <a:gd name="connsiteX2" fmla="*/ 0 w 1810158"/>
              <a:gd name="connsiteY2" fmla="*/ 1718994 h 1718994"/>
              <a:gd name="connsiteX3" fmla="*/ 0 w 1810158"/>
              <a:gd name="connsiteY3" fmla="*/ 276 h 1718994"/>
              <a:gd name="connsiteX4" fmla="*/ 1676251 w 1810158"/>
              <a:gd name="connsiteY4" fmla="*/ 0 h 1718994"/>
              <a:gd name="connsiteX5" fmla="*/ 1810158 w 1810158"/>
              <a:gd name="connsiteY5" fmla="*/ 91716 h 1718994"/>
              <a:gd name="connsiteX0" fmla="*/ 1718718 w 1718718"/>
              <a:gd name="connsiteY0" fmla="*/ 276 h 1718994"/>
              <a:gd name="connsiteX1" fmla="*/ 1718718 w 1718718"/>
              <a:gd name="connsiteY1" fmla="*/ 1718994 h 1718994"/>
              <a:gd name="connsiteX2" fmla="*/ 0 w 1718718"/>
              <a:gd name="connsiteY2" fmla="*/ 1718994 h 1718994"/>
              <a:gd name="connsiteX3" fmla="*/ 0 w 1718718"/>
              <a:gd name="connsiteY3" fmla="*/ 276 h 1718994"/>
              <a:gd name="connsiteX4" fmla="*/ 1676251 w 1718718"/>
              <a:gd name="connsiteY4" fmla="*/ 0 h 1718994"/>
              <a:gd name="connsiteX0" fmla="*/ 1718718 w 1718718"/>
              <a:gd name="connsiteY0" fmla="*/ 276 h 1726607"/>
              <a:gd name="connsiteX1" fmla="*/ 1718718 w 1718718"/>
              <a:gd name="connsiteY1" fmla="*/ 1718994 h 1726607"/>
              <a:gd name="connsiteX2" fmla="*/ 1159322 w 1718718"/>
              <a:gd name="connsiteY2" fmla="*/ 1726607 h 1726607"/>
              <a:gd name="connsiteX3" fmla="*/ 0 w 1718718"/>
              <a:gd name="connsiteY3" fmla="*/ 1718994 h 1726607"/>
              <a:gd name="connsiteX4" fmla="*/ 0 w 1718718"/>
              <a:gd name="connsiteY4" fmla="*/ 276 h 1726607"/>
              <a:gd name="connsiteX5" fmla="*/ 1676251 w 1718718"/>
              <a:gd name="connsiteY5" fmla="*/ 0 h 1726607"/>
              <a:gd name="connsiteX0" fmla="*/ 1718718 w 1718718"/>
              <a:gd name="connsiteY0" fmla="*/ 276 h 1726607"/>
              <a:gd name="connsiteX1" fmla="*/ 1159322 w 1718718"/>
              <a:gd name="connsiteY1" fmla="*/ 1726607 h 1726607"/>
              <a:gd name="connsiteX2" fmla="*/ 0 w 1718718"/>
              <a:gd name="connsiteY2" fmla="*/ 1718994 h 1726607"/>
              <a:gd name="connsiteX3" fmla="*/ 0 w 1718718"/>
              <a:gd name="connsiteY3" fmla="*/ 276 h 1726607"/>
              <a:gd name="connsiteX4" fmla="*/ 1676251 w 1718718"/>
              <a:gd name="connsiteY4" fmla="*/ 0 h 1726607"/>
              <a:gd name="connsiteX0" fmla="*/ 1159322 w 1676251"/>
              <a:gd name="connsiteY0" fmla="*/ 1726607 h 1726607"/>
              <a:gd name="connsiteX1" fmla="*/ 0 w 1676251"/>
              <a:gd name="connsiteY1" fmla="*/ 1718994 h 1726607"/>
              <a:gd name="connsiteX2" fmla="*/ 0 w 1676251"/>
              <a:gd name="connsiteY2" fmla="*/ 276 h 1726607"/>
              <a:gd name="connsiteX3" fmla="*/ 1676251 w 1676251"/>
              <a:gd name="connsiteY3" fmla="*/ 0 h 1726607"/>
            </a:gdLst>
            <a:ahLst/>
            <a:cxnLst>
              <a:cxn ang="0">
                <a:pos x="connsiteX0" y="connsiteY0"/>
              </a:cxn>
              <a:cxn ang="0">
                <a:pos x="connsiteX1" y="connsiteY1"/>
              </a:cxn>
              <a:cxn ang="0">
                <a:pos x="connsiteX2" y="connsiteY2"/>
              </a:cxn>
              <a:cxn ang="0">
                <a:pos x="connsiteX3" y="connsiteY3"/>
              </a:cxn>
            </a:cxnLst>
            <a:rect l="l" t="t" r="r" b="b"/>
            <a:pathLst>
              <a:path w="1676251" h="1726607">
                <a:moveTo>
                  <a:pt x="1159322" y="1726607"/>
                </a:moveTo>
                <a:lnTo>
                  <a:pt x="0" y="1718994"/>
                </a:lnTo>
                <a:lnTo>
                  <a:pt x="0" y="276"/>
                </a:lnTo>
                <a:lnTo>
                  <a:pt x="1676251" y="0"/>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a:extLst>
              <a:ext uri="{FF2B5EF4-FFF2-40B4-BE49-F238E27FC236}">
                <a16:creationId xmlns:a16="http://schemas.microsoft.com/office/drawing/2014/main" id="{39E41D1C-892D-78CA-A084-A9157E8C3EFC}"/>
              </a:ext>
            </a:extLst>
          </p:cNvPr>
          <p:cNvSpPr/>
          <p:nvPr userDrawn="1"/>
        </p:nvSpPr>
        <p:spPr>
          <a:xfrm rot="9900000">
            <a:off x="11148629" y="649057"/>
            <a:ext cx="377139" cy="32512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9AD4487-45B5-6C53-AC3C-0A9EF69A4C59}"/>
              </a:ext>
            </a:extLst>
          </p:cNvPr>
          <p:cNvSpPr/>
          <p:nvPr userDrawn="1"/>
        </p:nvSpPr>
        <p:spPr>
          <a:xfrm>
            <a:off x="9621520" y="1656080"/>
            <a:ext cx="345440" cy="345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9B7D33FF-2FC7-2C87-E5DB-6B9138706CEC}"/>
              </a:ext>
            </a:extLst>
          </p:cNvPr>
          <p:cNvSpPr/>
          <p:nvPr userDrawn="1"/>
        </p:nvSpPr>
        <p:spPr>
          <a:xfrm rot="9256416">
            <a:off x="11797733" y="4011500"/>
            <a:ext cx="346595" cy="29878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19131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2" name="Picture Placeholder 14">
            <a:extLst>
              <a:ext uri="{FF2B5EF4-FFF2-40B4-BE49-F238E27FC236}">
                <a16:creationId xmlns:a16="http://schemas.microsoft.com/office/drawing/2014/main" id="{020B8269-0413-164A-86B8-2BC8CDD9AEA3}"/>
              </a:ext>
            </a:extLst>
          </p:cNvPr>
          <p:cNvSpPr>
            <a:spLocks noGrp="1"/>
          </p:cNvSpPr>
          <p:nvPr>
            <p:ph type="pic" sz="quarter" idx="11" hasCustomPrompt="1"/>
          </p:nvPr>
        </p:nvSpPr>
        <p:spPr>
          <a:xfrm>
            <a:off x="9659320" y="576821"/>
            <a:ext cx="1941839" cy="195803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1)</a:t>
            </a:r>
          </a:p>
        </p:txBody>
      </p:sp>
    </p:spTree>
    <p:extLst>
      <p:ext uri="{BB962C8B-B14F-4D97-AF65-F5344CB8AC3E}">
        <p14:creationId xmlns:p14="http://schemas.microsoft.com/office/powerpoint/2010/main" val="3350946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Tree>
    <p:extLst>
      <p:ext uri="{BB962C8B-B14F-4D97-AF65-F5344CB8AC3E}">
        <p14:creationId xmlns:p14="http://schemas.microsoft.com/office/powerpoint/2010/main" val="3375676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89"/>
            <a:ext cx="5080756" cy="1590385"/>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672046"/>
            <a:ext cx="5490927" cy="2999549"/>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5" name="Picture Placeholder 5">
            <a:extLst>
              <a:ext uri="{FF2B5EF4-FFF2-40B4-BE49-F238E27FC236}">
                <a16:creationId xmlns:a16="http://schemas.microsoft.com/office/drawing/2014/main" id="{2728A2FD-9E72-D34E-EA45-88D78D5C67D3}"/>
              </a:ext>
            </a:extLst>
          </p:cNvPr>
          <p:cNvSpPr>
            <a:spLocks noGrp="1"/>
          </p:cNvSpPr>
          <p:nvPr>
            <p:ph type="pic" sz="quarter" idx="11" hasCustomPrompt="1"/>
          </p:nvPr>
        </p:nvSpPr>
        <p:spPr>
          <a:xfrm>
            <a:off x="6364533" y="0"/>
            <a:ext cx="5830351" cy="621998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grpSp>
        <p:nvGrpSpPr>
          <p:cNvPr id="6" name="Group 5">
            <a:extLst>
              <a:ext uri="{FF2B5EF4-FFF2-40B4-BE49-F238E27FC236}">
                <a16:creationId xmlns:a16="http://schemas.microsoft.com/office/drawing/2014/main" id="{5D74B65B-44CF-6AF4-7B13-9948F9954B90}"/>
              </a:ext>
            </a:extLst>
          </p:cNvPr>
          <p:cNvGrpSpPr/>
          <p:nvPr userDrawn="1"/>
        </p:nvGrpSpPr>
        <p:grpSpPr>
          <a:xfrm rot="10800000">
            <a:off x="6093663" y="-23150"/>
            <a:ext cx="437074" cy="2219325"/>
            <a:chOff x="7141845" y="4638675"/>
            <a:chExt cx="437074" cy="2219325"/>
          </a:xfrm>
        </p:grpSpPr>
        <p:cxnSp>
          <p:nvCxnSpPr>
            <p:cNvPr id="8" name="Straight Connector 7">
              <a:extLst>
                <a:ext uri="{FF2B5EF4-FFF2-40B4-BE49-F238E27FC236}">
                  <a16:creationId xmlns:a16="http://schemas.microsoft.com/office/drawing/2014/main" id="{4718CE56-A2B3-BD67-4D90-6C553DF0A290}"/>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0DB5A3-D580-178E-EFA7-EDA18A501EB5}"/>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4619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x Text/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1866540"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1" name="Picture Placeholder 14">
            <a:extLst>
              <a:ext uri="{FF2B5EF4-FFF2-40B4-BE49-F238E27FC236}">
                <a16:creationId xmlns:a16="http://schemas.microsoft.com/office/drawing/2014/main" id="{173A4C54-B9B6-413B-31FC-1FDF40009E8A}"/>
              </a:ext>
            </a:extLst>
          </p:cNvPr>
          <p:cNvSpPr>
            <a:spLocks noGrp="1"/>
          </p:cNvSpPr>
          <p:nvPr>
            <p:ph type="pic" sz="quarter" idx="12" hasCustomPrompt="1"/>
          </p:nvPr>
        </p:nvSpPr>
        <p:spPr>
          <a:xfrm>
            <a:off x="5544375"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2" name="Picture Placeholder 14">
            <a:extLst>
              <a:ext uri="{FF2B5EF4-FFF2-40B4-BE49-F238E27FC236}">
                <a16:creationId xmlns:a16="http://schemas.microsoft.com/office/drawing/2014/main" id="{BA91F88D-312D-D81F-1AE4-25520AEF5A4C}"/>
              </a:ext>
            </a:extLst>
          </p:cNvPr>
          <p:cNvSpPr>
            <a:spLocks noGrp="1"/>
          </p:cNvSpPr>
          <p:nvPr>
            <p:ph type="pic" sz="quarter" idx="13" hasCustomPrompt="1"/>
          </p:nvPr>
        </p:nvSpPr>
        <p:spPr>
          <a:xfrm>
            <a:off x="9306046"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770600"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16" name="Text Placeholder 11">
            <a:extLst>
              <a:ext uri="{FF2B5EF4-FFF2-40B4-BE49-F238E27FC236}">
                <a16:creationId xmlns:a16="http://schemas.microsoft.com/office/drawing/2014/main" id="{4A204BDD-2985-8B2B-29E1-BD3D9DC8A66E}"/>
              </a:ext>
            </a:extLst>
          </p:cNvPr>
          <p:cNvSpPr>
            <a:spLocks noGrp="1"/>
          </p:cNvSpPr>
          <p:nvPr>
            <p:ph type="body" sz="quarter" idx="16" hasCustomPrompt="1"/>
          </p:nvPr>
        </p:nvSpPr>
        <p:spPr>
          <a:xfrm>
            <a:off x="912419"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18" name="Straight Connector 17">
            <a:extLst>
              <a:ext uri="{FF2B5EF4-FFF2-40B4-BE49-F238E27FC236}">
                <a16:creationId xmlns:a16="http://schemas.microsoft.com/office/drawing/2014/main" id="{B7273583-179C-F047-CCFA-17395EE17354}"/>
              </a:ext>
            </a:extLst>
          </p:cNvPr>
          <p:cNvCxnSpPr>
            <a:cxnSpLocks/>
          </p:cNvCxnSpPr>
          <p:nvPr userDrawn="1"/>
        </p:nvCxnSpPr>
        <p:spPr>
          <a:xfrm>
            <a:off x="2203051"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492384"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2" name="Text Placeholder 11">
            <a:extLst>
              <a:ext uri="{FF2B5EF4-FFF2-40B4-BE49-F238E27FC236}">
                <a16:creationId xmlns:a16="http://schemas.microsoft.com/office/drawing/2014/main" id="{AB4C454F-A084-9485-70E6-04FAA23913FA}"/>
              </a:ext>
            </a:extLst>
          </p:cNvPr>
          <p:cNvSpPr>
            <a:spLocks noGrp="1"/>
          </p:cNvSpPr>
          <p:nvPr>
            <p:ph type="body" sz="quarter" idx="18" hasCustomPrompt="1"/>
          </p:nvPr>
        </p:nvSpPr>
        <p:spPr>
          <a:xfrm>
            <a:off x="4634203"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3" name="Straight Connector 22">
            <a:extLst>
              <a:ext uri="{FF2B5EF4-FFF2-40B4-BE49-F238E27FC236}">
                <a16:creationId xmlns:a16="http://schemas.microsoft.com/office/drawing/2014/main" id="{B026E21F-4380-F142-BF14-A4C347C86811}"/>
              </a:ext>
            </a:extLst>
          </p:cNvPr>
          <p:cNvCxnSpPr>
            <a:cxnSpLocks/>
          </p:cNvCxnSpPr>
          <p:nvPr userDrawn="1"/>
        </p:nvCxnSpPr>
        <p:spPr>
          <a:xfrm>
            <a:off x="5924835"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198622"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5" name="Text Placeholder 11">
            <a:extLst>
              <a:ext uri="{FF2B5EF4-FFF2-40B4-BE49-F238E27FC236}">
                <a16:creationId xmlns:a16="http://schemas.microsoft.com/office/drawing/2014/main" id="{53B87EE2-88E8-5FF9-0FC2-E934CC5A422C}"/>
              </a:ext>
            </a:extLst>
          </p:cNvPr>
          <p:cNvSpPr>
            <a:spLocks noGrp="1"/>
          </p:cNvSpPr>
          <p:nvPr>
            <p:ph type="body" sz="quarter" idx="20" hasCustomPrompt="1"/>
          </p:nvPr>
        </p:nvSpPr>
        <p:spPr>
          <a:xfrm>
            <a:off x="8340441"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6" name="Straight Connector 25">
            <a:extLst>
              <a:ext uri="{FF2B5EF4-FFF2-40B4-BE49-F238E27FC236}">
                <a16:creationId xmlns:a16="http://schemas.microsoft.com/office/drawing/2014/main" id="{07000EEC-1984-8C6F-627E-BA974CD2142E}"/>
              </a:ext>
            </a:extLst>
          </p:cNvPr>
          <p:cNvCxnSpPr>
            <a:cxnSpLocks/>
          </p:cNvCxnSpPr>
          <p:nvPr userDrawn="1"/>
        </p:nvCxnSpPr>
        <p:spPr>
          <a:xfrm>
            <a:off x="9631073"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950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x text/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973379"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1041345"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763129"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469367"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14" name="Picture Placeholder 14">
            <a:extLst>
              <a:ext uri="{FF2B5EF4-FFF2-40B4-BE49-F238E27FC236}">
                <a16:creationId xmlns:a16="http://schemas.microsoft.com/office/drawing/2014/main" id="{D77A8F28-31BF-BAAA-7B33-981648620222}"/>
              </a:ext>
            </a:extLst>
          </p:cNvPr>
          <p:cNvSpPr>
            <a:spLocks noGrp="1"/>
          </p:cNvSpPr>
          <p:nvPr>
            <p:ph type="pic" sz="quarter" idx="20" hasCustomPrompt="1"/>
          </p:nvPr>
        </p:nvSpPr>
        <p:spPr>
          <a:xfrm>
            <a:off x="4674843"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5" name="Picture Placeholder 14">
            <a:extLst>
              <a:ext uri="{FF2B5EF4-FFF2-40B4-BE49-F238E27FC236}">
                <a16:creationId xmlns:a16="http://schemas.microsoft.com/office/drawing/2014/main" id="{07563C30-2EC0-9AE5-5B47-B11B63E97C1B}"/>
              </a:ext>
            </a:extLst>
          </p:cNvPr>
          <p:cNvSpPr>
            <a:spLocks noGrp="1"/>
          </p:cNvSpPr>
          <p:nvPr>
            <p:ph type="pic" sz="quarter" idx="21" hasCustomPrompt="1"/>
          </p:nvPr>
        </p:nvSpPr>
        <p:spPr>
          <a:xfrm>
            <a:off x="8395241"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Tree>
    <p:extLst>
      <p:ext uri="{BB962C8B-B14F-4D97-AF65-F5344CB8AC3E}">
        <p14:creationId xmlns:p14="http://schemas.microsoft.com/office/powerpoint/2010/main" val="1019716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Tree>
    <p:extLst>
      <p:ext uri="{BB962C8B-B14F-4D97-AF65-F5344CB8AC3E}">
        <p14:creationId xmlns:p14="http://schemas.microsoft.com/office/powerpoint/2010/main" val="3148223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13" name="Rectangle 12">
            <a:extLst>
              <a:ext uri="{FF2B5EF4-FFF2-40B4-BE49-F238E27FC236}">
                <a16:creationId xmlns:a16="http://schemas.microsoft.com/office/drawing/2014/main" id="{DEB92D3B-CFA4-8E26-65F4-38A0F44BADB9}"/>
              </a:ext>
            </a:extLst>
          </p:cNvPr>
          <p:cNvSpPr/>
          <p:nvPr userDrawn="1"/>
        </p:nvSpPr>
        <p:spPr>
          <a:xfrm rot="579093">
            <a:off x="8785404" y="-116052"/>
            <a:ext cx="1227330" cy="1110528"/>
          </a:xfrm>
          <a:custGeom>
            <a:avLst/>
            <a:gdLst>
              <a:gd name="connsiteX0" fmla="*/ 0 w 1223256"/>
              <a:gd name="connsiteY0" fmla="*/ 0 h 1223256"/>
              <a:gd name="connsiteX1" fmla="*/ 1223256 w 1223256"/>
              <a:gd name="connsiteY1" fmla="*/ 0 h 1223256"/>
              <a:gd name="connsiteX2" fmla="*/ 1223256 w 1223256"/>
              <a:gd name="connsiteY2" fmla="*/ 1223256 h 1223256"/>
              <a:gd name="connsiteX3" fmla="*/ 0 w 1223256"/>
              <a:gd name="connsiteY3" fmla="*/ 1223256 h 1223256"/>
              <a:gd name="connsiteX4" fmla="*/ 0 w 1223256"/>
              <a:gd name="connsiteY4" fmla="*/ 0 h 1223256"/>
              <a:gd name="connsiteX0" fmla="*/ 4074 w 1227330"/>
              <a:gd name="connsiteY0" fmla="*/ 0 h 1223256"/>
              <a:gd name="connsiteX1" fmla="*/ 1227330 w 1227330"/>
              <a:gd name="connsiteY1" fmla="*/ 0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4074 w 1227330"/>
              <a:gd name="connsiteY0" fmla="*/ 0 h 1223256"/>
              <a:gd name="connsiteX1" fmla="*/ 1227330 w 1227330"/>
              <a:gd name="connsiteY1" fmla="*/ 0 h 1223256"/>
              <a:gd name="connsiteX2" fmla="*/ 1218950 w 1227330"/>
              <a:gd name="connsiteY2" fmla="*/ 112728 h 1223256"/>
              <a:gd name="connsiteX3" fmla="*/ 1227330 w 1227330"/>
              <a:gd name="connsiteY3" fmla="*/ 1223256 h 1223256"/>
              <a:gd name="connsiteX4" fmla="*/ 4074 w 1227330"/>
              <a:gd name="connsiteY4" fmla="*/ 1223256 h 1223256"/>
              <a:gd name="connsiteX5" fmla="*/ 0 w 1227330"/>
              <a:gd name="connsiteY5" fmla="*/ 326209 h 1223256"/>
              <a:gd name="connsiteX6" fmla="*/ 4074 w 1227330"/>
              <a:gd name="connsiteY6" fmla="*/ 0 h 1223256"/>
              <a:gd name="connsiteX0" fmla="*/ 1227330 w 1318770"/>
              <a:gd name="connsiteY0" fmla="*/ 0 h 1223256"/>
              <a:gd name="connsiteX1" fmla="*/ 1218950 w 1318770"/>
              <a:gd name="connsiteY1" fmla="*/ 112728 h 1223256"/>
              <a:gd name="connsiteX2" fmla="*/ 1227330 w 1318770"/>
              <a:gd name="connsiteY2" fmla="*/ 1223256 h 1223256"/>
              <a:gd name="connsiteX3" fmla="*/ 4074 w 1318770"/>
              <a:gd name="connsiteY3" fmla="*/ 1223256 h 1223256"/>
              <a:gd name="connsiteX4" fmla="*/ 0 w 1318770"/>
              <a:gd name="connsiteY4" fmla="*/ 326209 h 1223256"/>
              <a:gd name="connsiteX5" fmla="*/ 4074 w 1318770"/>
              <a:gd name="connsiteY5" fmla="*/ 0 h 1223256"/>
              <a:gd name="connsiteX6" fmla="*/ 1318770 w 1318770"/>
              <a:gd name="connsiteY6" fmla="*/ 91440 h 1223256"/>
              <a:gd name="connsiteX0" fmla="*/ 1227330 w 1227330"/>
              <a:gd name="connsiteY0" fmla="*/ 0 h 1223256"/>
              <a:gd name="connsiteX1" fmla="*/ 1218950 w 1227330"/>
              <a:gd name="connsiteY1" fmla="*/ 112728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1218950 w 1227330"/>
              <a:gd name="connsiteY0" fmla="*/ 112728 h 1223256"/>
              <a:gd name="connsiteX1" fmla="*/ 1227330 w 1227330"/>
              <a:gd name="connsiteY1" fmla="*/ 1223256 h 1223256"/>
              <a:gd name="connsiteX2" fmla="*/ 4074 w 1227330"/>
              <a:gd name="connsiteY2" fmla="*/ 1223256 h 1223256"/>
              <a:gd name="connsiteX3" fmla="*/ 0 w 1227330"/>
              <a:gd name="connsiteY3" fmla="*/ 326209 h 1223256"/>
              <a:gd name="connsiteX4" fmla="*/ 4074 w 1227330"/>
              <a:gd name="connsiteY4" fmla="*/ 0 h 1223256"/>
              <a:gd name="connsiteX0" fmla="*/ 1218950 w 1227330"/>
              <a:gd name="connsiteY0" fmla="*/ 0 h 1110528"/>
              <a:gd name="connsiteX1" fmla="*/ 1227330 w 1227330"/>
              <a:gd name="connsiteY1" fmla="*/ 1110528 h 1110528"/>
              <a:gd name="connsiteX2" fmla="*/ 4074 w 1227330"/>
              <a:gd name="connsiteY2" fmla="*/ 1110528 h 1110528"/>
              <a:gd name="connsiteX3" fmla="*/ 0 w 1227330"/>
              <a:gd name="connsiteY3" fmla="*/ 213481 h 1110528"/>
            </a:gdLst>
            <a:ahLst/>
            <a:cxnLst>
              <a:cxn ang="0">
                <a:pos x="connsiteX0" y="connsiteY0"/>
              </a:cxn>
              <a:cxn ang="0">
                <a:pos x="connsiteX1" y="connsiteY1"/>
              </a:cxn>
              <a:cxn ang="0">
                <a:pos x="connsiteX2" y="connsiteY2"/>
              </a:cxn>
              <a:cxn ang="0">
                <a:pos x="connsiteX3" y="connsiteY3"/>
              </a:cxn>
            </a:cxnLst>
            <a:rect l="l" t="t" r="r" b="b"/>
            <a:pathLst>
              <a:path w="1227330" h="1110528">
                <a:moveTo>
                  <a:pt x="1218950" y="0"/>
                </a:moveTo>
                <a:cubicBezTo>
                  <a:pt x="1221743" y="370176"/>
                  <a:pt x="1224537" y="740352"/>
                  <a:pt x="1227330" y="1110528"/>
                </a:cubicBezTo>
                <a:lnTo>
                  <a:pt x="4074" y="1110528"/>
                </a:lnTo>
                <a:lnTo>
                  <a:pt x="0" y="213481"/>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1F954B5-AB0D-5189-70B2-B8D28B97C4AF}"/>
              </a:ext>
            </a:extLst>
          </p:cNvPr>
          <p:cNvSpPr/>
          <p:nvPr userDrawn="1"/>
        </p:nvSpPr>
        <p:spPr>
          <a:xfrm rot="20594745">
            <a:off x="10799038" y="1682873"/>
            <a:ext cx="1676251" cy="1726607"/>
          </a:xfrm>
          <a:custGeom>
            <a:avLst/>
            <a:gdLst>
              <a:gd name="connsiteX0" fmla="*/ 0 w 1718718"/>
              <a:gd name="connsiteY0" fmla="*/ 0 h 1718718"/>
              <a:gd name="connsiteX1" fmla="*/ 1718718 w 1718718"/>
              <a:gd name="connsiteY1" fmla="*/ 0 h 1718718"/>
              <a:gd name="connsiteX2" fmla="*/ 1718718 w 1718718"/>
              <a:gd name="connsiteY2" fmla="*/ 1718718 h 1718718"/>
              <a:gd name="connsiteX3" fmla="*/ 0 w 1718718"/>
              <a:gd name="connsiteY3" fmla="*/ 1718718 h 1718718"/>
              <a:gd name="connsiteX4" fmla="*/ 0 w 1718718"/>
              <a:gd name="connsiteY4" fmla="*/ 0 h 1718718"/>
              <a:gd name="connsiteX0" fmla="*/ 0 w 1718718"/>
              <a:gd name="connsiteY0" fmla="*/ 276 h 1718994"/>
              <a:gd name="connsiteX1" fmla="*/ 1676251 w 1718718"/>
              <a:gd name="connsiteY1" fmla="*/ 0 h 1718994"/>
              <a:gd name="connsiteX2" fmla="*/ 1718718 w 1718718"/>
              <a:gd name="connsiteY2" fmla="*/ 276 h 1718994"/>
              <a:gd name="connsiteX3" fmla="*/ 1718718 w 1718718"/>
              <a:gd name="connsiteY3" fmla="*/ 1718994 h 1718994"/>
              <a:gd name="connsiteX4" fmla="*/ 0 w 1718718"/>
              <a:gd name="connsiteY4" fmla="*/ 1718994 h 1718994"/>
              <a:gd name="connsiteX5" fmla="*/ 0 w 1718718"/>
              <a:gd name="connsiteY5" fmla="*/ 276 h 1718994"/>
              <a:gd name="connsiteX0" fmla="*/ 1718718 w 1810158"/>
              <a:gd name="connsiteY0" fmla="*/ 276 h 1718994"/>
              <a:gd name="connsiteX1" fmla="*/ 1718718 w 1810158"/>
              <a:gd name="connsiteY1" fmla="*/ 1718994 h 1718994"/>
              <a:gd name="connsiteX2" fmla="*/ 0 w 1810158"/>
              <a:gd name="connsiteY2" fmla="*/ 1718994 h 1718994"/>
              <a:gd name="connsiteX3" fmla="*/ 0 w 1810158"/>
              <a:gd name="connsiteY3" fmla="*/ 276 h 1718994"/>
              <a:gd name="connsiteX4" fmla="*/ 1676251 w 1810158"/>
              <a:gd name="connsiteY4" fmla="*/ 0 h 1718994"/>
              <a:gd name="connsiteX5" fmla="*/ 1810158 w 1810158"/>
              <a:gd name="connsiteY5" fmla="*/ 91716 h 1718994"/>
              <a:gd name="connsiteX0" fmla="*/ 1718718 w 1718718"/>
              <a:gd name="connsiteY0" fmla="*/ 276 h 1718994"/>
              <a:gd name="connsiteX1" fmla="*/ 1718718 w 1718718"/>
              <a:gd name="connsiteY1" fmla="*/ 1718994 h 1718994"/>
              <a:gd name="connsiteX2" fmla="*/ 0 w 1718718"/>
              <a:gd name="connsiteY2" fmla="*/ 1718994 h 1718994"/>
              <a:gd name="connsiteX3" fmla="*/ 0 w 1718718"/>
              <a:gd name="connsiteY3" fmla="*/ 276 h 1718994"/>
              <a:gd name="connsiteX4" fmla="*/ 1676251 w 1718718"/>
              <a:gd name="connsiteY4" fmla="*/ 0 h 1718994"/>
              <a:gd name="connsiteX0" fmla="*/ 1718718 w 1718718"/>
              <a:gd name="connsiteY0" fmla="*/ 276 h 1726607"/>
              <a:gd name="connsiteX1" fmla="*/ 1718718 w 1718718"/>
              <a:gd name="connsiteY1" fmla="*/ 1718994 h 1726607"/>
              <a:gd name="connsiteX2" fmla="*/ 1159322 w 1718718"/>
              <a:gd name="connsiteY2" fmla="*/ 1726607 h 1726607"/>
              <a:gd name="connsiteX3" fmla="*/ 0 w 1718718"/>
              <a:gd name="connsiteY3" fmla="*/ 1718994 h 1726607"/>
              <a:gd name="connsiteX4" fmla="*/ 0 w 1718718"/>
              <a:gd name="connsiteY4" fmla="*/ 276 h 1726607"/>
              <a:gd name="connsiteX5" fmla="*/ 1676251 w 1718718"/>
              <a:gd name="connsiteY5" fmla="*/ 0 h 1726607"/>
              <a:gd name="connsiteX0" fmla="*/ 1718718 w 1718718"/>
              <a:gd name="connsiteY0" fmla="*/ 276 h 1726607"/>
              <a:gd name="connsiteX1" fmla="*/ 1159322 w 1718718"/>
              <a:gd name="connsiteY1" fmla="*/ 1726607 h 1726607"/>
              <a:gd name="connsiteX2" fmla="*/ 0 w 1718718"/>
              <a:gd name="connsiteY2" fmla="*/ 1718994 h 1726607"/>
              <a:gd name="connsiteX3" fmla="*/ 0 w 1718718"/>
              <a:gd name="connsiteY3" fmla="*/ 276 h 1726607"/>
              <a:gd name="connsiteX4" fmla="*/ 1676251 w 1718718"/>
              <a:gd name="connsiteY4" fmla="*/ 0 h 1726607"/>
              <a:gd name="connsiteX0" fmla="*/ 1159322 w 1676251"/>
              <a:gd name="connsiteY0" fmla="*/ 1726607 h 1726607"/>
              <a:gd name="connsiteX1" fmla="*/ 0 w 1676251"/>
              <a:gd name="connsiteY1" fmla="*/ 1718994 h 1726607"/>
              <a:gd name="connsiteX2" fmla="*/ 0 w 1676251"/>
              <a:gd name="connsiteY2" fmla="*/ 276 h 1726607"/>
              <a:gd name="connsiteX3" fmla="*/ 1676251 w 1676251"/>
              <a:gd name="connsiteY3" fmla="*/ 0 h 1726607"/>
            </a:gdLst>
            <a:ahLst/>
            <a:cxnLst>
              <a:cxn ang="0">
                <a:pos x="connsiteX0" y="connsiteY0"/>
              </a:cxn>
              <a:cxn ang="0">
                <a:pos x="connsiteX1" y="connsiteY1"/>
              </a:cxn>
              <a:cxn ang="0">
                <a:pos x="connsiteX2" y="connsiteY2"/>
              </a:cxn>
              <a:cxn ang="0">
                <a:pos x="connsiteX3" y="connsiteY3"/>
              </a:cxn>
            </a:cxnLst>
            <a:rect l="l" t="t" r="r" b="b"/>
            <a:pathLst>
              <a:path w="1676251" h="1726607">
                <a:moveTo>
                  <a:pt x="1159322" y="1726607"/>
                </a:moveTo>
                <a:lnTo>
                  <a:pt x="0" y="1718994"/>
                </a:lnTo>
                <a:lnTo>
                  <a:pt x="0" y="276"/>
                </a:lnTo>
                <a:lnTo>
                  <a:pt x="1676251" y="0"/>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a:extLst>
              <a:ext uri="{FF2B5EF4-FFF2-40B4-BE49-F238E27FC236}">
                <a16:creationId xmlns:a16="http://schemas.microsoft.com/office/drawing/2014/main" id="{39E41D1C-892D-78CA-A084-A9157E8C3EFC}"/>
              </a:ext>
            </a:extLst>
          </p:cNvPr>
          <p:cNvSpPr/>
          <p:nvPr userDrawn="1"/>
        </p:nvSpPr>
        <p:spPr>
          <a:xfrm rot="9900000">
            <a:off x="11148629" y="649057"/>
            <a:ext cx="377139" cy="32512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9AD4487-45B5-6C53-AC3C-0A9EF69A4C59}"/>
              </a:ext>
            </a:extLst>
          </p:cNvPr>
          <p:cNvSpPr/>
          <p:nvPr userDrawn="1"/>
        </p:nvSpPr>
        <p:spPr>
          <a:xfrm>
            <a:off x="9621520" y="1656080"/>
            <a:ext cx="345440" cy="345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9B7D33FF-2FC7-2C87-E5DB-6B9138706CEC}"/>
              </a:ext>
            </a:extLst>
          </p:cNvPr>
          <p:cNvSpPr/>
          <p:nvPr userDrawn="1"/>
        </p:nvSpPr>
        <p:spPr>
          <a:xfrm rot="9256416">
            <a:off x="11797733" y="4011500"/>
            <a:ext cx="346595" cy="29878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49149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2" name="Picture Placeholder 14">
            <a:extLst>
              <a:ext uri="{FF2B5EF4-FFF2-40B4-BE49-F238E27FC236}">
                <a16:creationId xmlns:a16="http://schemas.microsoft.com/office/drawing/2014/main" id="{020B8269-0413-164A-86B8-2BC8CDD9AEA3}"/>
              </a:ext>
            </a:extLst>
          </p:cNvPr>
          <p:cNvSpPr>
            <a:spLocks noGrp="1"/>
          </p:cNvSpPr>
          <p:nvPr>
            <p:ph type="pic" sz="quarter" idx="11" hasCustomPrompt="1"/>
          </p:nvPr>
        </p:nvSpPr>
        <p:spPr>
          <a:xfrm>
            <a:off x="9659320" y="576821"/>
            <a:ext cx="1941839" cy="195803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1)</a:t>
            </a:r>
          </a:p>
        </p:txBody>
      </p:sp>
    </p:spTree>
    <p:extLst>
      <p:ext uri="{BB962C8B-B14F-4D97-AF65-F5344CB8AC3E}">
        <p14:creationId xmlns:p14="http://schemas.microsoft.com/office/powerpoint/2010/main" val="182026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69CE-61FF-DE77-0D0F-7DB5DA35A2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C3E73B-720C-E6E6-CF84-3E1360187C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39891-1F84-92FB-E9CD-456A6EEF6F6C}"/>
              </a:ext>
            </a:extLst>
          </p:cNvPr>
          <p:cNvSpPr>
            <a:spLocks noGrp="1"/>
          </p:cNvSpPr>
          <p:nvPr>
            <p:ph type="dt" sz="half" idx="10"/>
          </p:nvPr>
        </p:nvSpPr>
        <p:spPr/>
        <p:txBody>
          <a:bodyPr/>
          <a:lstStyle/>
          <a:p>
            <a:fld id="{AC2534B1-FFC7-446A-90EA-375684645DDE}" type="datetimeFigureOut">
              <a:rPr lang="en-GB" smtClean="0"/>
              <a:t>19/10/2023</a:t>
            </a:fld>
            <a:endParaRPr lang="en-GB"/>
          </a:p>
        </p:txBody>
      </p:sp>
      <p:sp>
        <p:nvSpPr>
          <p:cNvPr id="5" name="Footer Placeholder 4">
            <a:extLst>
              <a:ext uri="{FF2B5EF4-FFF2-40B4-BE49-F238E27FC236}">
                <a16:creationId xmlns:a16="http://schemas.microsoft.com/office/drawing/2014/main" id="{37E97C8B-94D9-2637-3E94-C17F57799D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8CDDA6-959E-5EDD-72B0-CBB75C2C346D}"/>
              </a:ext>
            </a:extLst>
          </p:cNvPr>
          <p:cNvSpPr>
            <a:spLocks noGrp="1"/>
          </p:cNvSpPr>
          <p:nvPr>
            <p:ph type="sldNum" sz="quarter" idx="12"/>
          </p:nvPr>
        </p:nvSpPr>
        <p:spPr/>
        <p:txBody>
          <a:bodyPr/>
          <a:lstStyle/>
          <a:p>
            <a:fld id="{1A1B4FBB-C691-4962-83DC-42AE835C0201}" type="slidenum">
              <a:rPr lang="en-GB" smtClean="0"/>
              <a:t>‹#›</a:t>
            </a:fld>
            <a:endParaRPr lang="en-GB"/>
          </a:p>
        </p:txBody>
      </p:sp>
    </p:spTree>
    <p:extLst>
      <p:ext uri="{BB962C8B-B14F-4D97-AF65-F5344CB8AC3E}">
        <p14:creationId xmlns:p14="http://schemas.microsoft.com/office/powerpoint/2010/main" val="2605219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Tree>
    <p:extLst>
      <p:ext uri="{BB962C8B-B14F-4D97-AF65-F5344CB8AC3E}">
        <p14:creationId xmlns:p14="http://schemas.microsoft.com/office/powerpoint/2010/main" val="2909645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89"/>
            <a:ext cx="5080756" cy="1590385"/>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672046"/>
            <a:ext cx="5490927" cy="2999549"/>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5" name="Picture Placeholder 5">
            <a:extLst>
              <a:ext uri="{FF2B5EF4-FFF2-40B4-BE49-F238E27FC236}">
                <a16:creationId xmlns:a16="http://schemas.microsoft.com/office/drawing/2014/main" id="{2728A2FD-9E72-D34E-EA45-88D78D5C67D3}"/>
              </a:ext>
            </a:extLst>
          </p:cNvPr>
          <p:cNvSpPr>
            <a:spLocks noGrp="1"/>
          </p:cNvSpPr>
          <p:nvPr>
            <p:ph type="pic" sz="quarter" idx="11" hasCustomPrompt="1"/>
          </p:nvPr>
        </p:nvSpPr>
        <p:spPr>
          <a:xfrm>
            <a:off x="6364533" y="0"/>
            <a:ext cx="5830351" cy="621998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grpSp>
        <p:nvGrpSpPr>
          <p:cNvPr id="6" name="Group 5">
            <a:extLst>
              <a:ext uri="{FF2B5EF4-FFF2-40B4-BE49-F238E27FC236}">
                <a16:creationId xmlns:a16="http://schemas.microsoft.com/office/drawing/2014/main" id="{5D74B65B-44CF-6AF4-7B13-9948F9954B90}"/>
              </a:ext>
            </a:extLst>
          </p:cNvPr>
          <p:cNvGrpSpPr/>
          <p:nvPr userDrawn="1"/>
        </p:nvGrpSpPr>
        <p:grpSpPr>
          <a:xfrm rot="10800000">
            <a:off x="6093663" y="-23150"/>
            <a:ext cx="437074" cy="2219325"/>
            <a:chOff x="7141845" y="4638675"/>
            <a:chExt cx="437074" cy="2219325"/>
          </a:xfrm>
        </p:grpSpPr>
        <p:cxnSp>
          <p:nvCxnSpPr>
            <p:cNvPr id="8" name="Straight Connector 7">
              <a:extLst>
                <a:ext uri="{FF2B5EF4-FFF2-40B4-BE49-F238E27FC236}">
                  <a16:creationId xmlns:a16="http://schemas.microsoft.com/office/drawing/2014/main" id="{4718CE56-A2B3-BD67-4D90-6C553DF0A290}"/>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0DB5A3-D580-178E-EFA7-EDA18A501EB5}"/>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8899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x Text/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1866540"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1" name="Picture Placeholder 14">
            <a:extLst>
              <a:ext uri="{FF2B5EF4-FFF2-40B4-BE49-F238E27FC236}">
                <a16:creationId xmlns:a16="http://schemas.microsoft.com/office/drawing/2014/main" id="{173A4C54-B9B6-413B-31FC-1FDF40009E8A}"/>
              </a:ext>
            </a:extLst>
          </p:cNvPr>
          <p:cNvSpPr>
            <a:spLocks noGrp="1"/>
          </p:cNvSpPr>
          <p:nvPr>
            <p:ph type="pic" sz="quarter" idx="12" hasCustomPrompt="1"/>
          </p:nvPr>
        </p:nvSpPr>
        <p:spPr>
          <a:xfrm>
            <a:off x="5544375"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2" name="Picture Placeholder 14">
            <a:extLst>
              <a:ext uri="{FF2B5EF4-FFF2-40B4-BE49-F238E27FC236}">
                <a16:creationId xmlns:a16="http://schemas.microsoft.com/office/drawing/2014/main" id="{BA91F88D-312D-D81F-1AE4-25520AEF5A4C}"/>
              </a:ext>
            </a:extLst>
          </p:cNvPr>
          <p:cNvSpPr>
            <a:spLocks noGrp="1"/>
          </p:cNvSpPr>
          <p:nvPr>
            <p:ph type="pic" sz="quarter" idx="13" hasCustomPrompt="1"/>
          </p:nvPr>
        </p:nvSpPr>
        <p:spPr>
          <a:xfrm>
            <a:off x="9306046"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770600"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16" name="Text Placeholder 11">
            <a:extLst>
              <a:ext uri="{FF2B5EF4-FFF2-40B4-BE49-F238E27FC236}">
                <a16:creationId xmlns:a16="http://schemas.microsoft.com/office/drawing/2014/main" id="{4A204BDD-2985-8B2B-29E1-BD3D9DC8A66E}"/>
              </a:ext>
            </a:extLst>
          </p:cNvPr>
          <p:cNvSpPr>
            <a:spLocks noGrp="1"/>
          </p:cNvSpPr>
          <p:nvPr>
            <p:ph type="body" sz="quarter" idx="16" hasCustomPrompt="1"/>
          </p:nvPr>
        </p:nvSpPr>
        <p:spPr>
          <a:xfrm>
            <a:off x="912419"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18" name="Straight Connector 17">
            <a:extLst>
              <a:ext uri="{FF2B5EF4-FFF2-40B4-BE49-F238E27FC236}">
                <a16:creationId xmlns:a16="http://schemas.microsoft.com/office/drawing/2014/main" id="{B7273583-179C-F047-CCFA-17395EE17354}"/>
              </a:ext>
            </a:extLst>
          </p:cNvPr>
          <p:cNvCxnSpPr>
            <a:cxnSpLocks/>
          </p:cNvCxnSpPr>
          <p:nvPr userDrawn="1"/>
        </p:nvCxnSpPr>
        <p:spPr>
          <a:xfrm>
            <a:off x="2203051"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492384"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2" name="Text Placeholder 11">
            <a:extLst>
              <a:ext uri="{FF2B5EF4-FFF2-40B4-BE49-F238E27FC236}">
                <a16:creationId xmlns:a16="http://schemas.microsoft.com/office/drawing/2014/main" id="{AB4C454F-A084-9485-70E6-04FAA23913FA}"/>
              </a:ext>
            </a:extLst>
          </p:cNvPr>
          <p:cNvSpPr>
            <a:spLocks noGrp="1"/>
          </p:cNvSpPr>
          <p:nvPr>
            <p:ph type="body" sz="quarter" idx="18" hasCustomPrompt="1"/>
          </p:nvPr>
        </p:nvSpPr>
        <p:spPr>
          <a:xfrm>
            <a:off x="4634203"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3" name="Straight Connector 22">
            <a:extLst>
              <a:ext uri="{FF2B5EF4-FFF2-40B4-BE49-F238E27FC236}">
                <a16:creationId xmlns:a16="http://schemas.microsoft.com/office/drawing/2014/main" id="{B026E21F-4380-F142-BF14-A4C347C86811}"/>
              </a:ext>
            </a:extLst>
          </p:cNvPr>
          <p:cNvCxnSpPr>
            <a:cxnSpLocks/>
          </p:cNvCxnSpPr>
          <p:nvPr userDrawn="1"/>
        </p:nvCxnSpPr>
        <p:spPr>
          <a:xfrm>
            <a:off x="5924835"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198622"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5" name="Text Placeholder 11">
            <a:extLst>
              <a:ext uri="{FF2B5EF4-FFF2-40B4-BE49-F238E27FC236}">
                <a16:creationId xmlns:a16="http://schemas.microsoft.com/office/drawing/2014/main" id="{53B87EE2-88E8-5FF9-0FC2-E934CC5A422C}"/>
              </a:ext>
            </a:extLst>
          </p:cNvPr>
          <p:cNvSpPr>
            <a:spLocks noGrp="1"/>
          </p:cNvSpPr>
          <p:nvPr>
            <p:ph type="body" sz="quarter" idx="20" hasCustomPrompt="1"/>
          </p:nvPr>
        </p:nvSpPr>
        <p:spPr>
          <a:xfrm>
            <a:off x="8340441"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6" name="Straight Connector 25">
            <a:extLst>
              <a:ext uri="{FF2B5EF4-FFF2-40B4-BE49-F238E27FC236}">
                <a16:creationId xmlns:a16="http://schemas.microsoft.com/office/drawing/2014/main" id="{07000EEC-1984-8C6F-627E-BA974CD2142E}"/>
              </a:ext>
            </a:extLst>
          </p:cNvPr>
          <p:cNvCxnSpPr>
            <a:cxnSpLocks/>
          </p:cNvCxnSpPr>
          <p:nvPr userDrawn="1"/>
        </p:nvCxnSpPr>
        <p:spPr>
          <a:xfrm>
            <a:off x="9631073"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344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x text/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973379"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1041345"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763129"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469367"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14" name="Picture Placeholder 14">
            <a:extLst>
              <a:ext uri="{FF2B5EF4-FFF2-40B4-BE49-F238E27FC236}">
                <a16:creationId xmlns:a16="http://schemas.microsoft.com/office/drawing/2014/main" id="{D77A8F28-31BF-BAAA-7B33-981648620222}"/>
              </a:ext>
            </a:extLst>
          </p:cNvPr>
          <p:cNvSpPr>
            <a:spLocks noGrp="1"/>
          </p:cNvSpPr>
          <p:nvPr>
            <p:ph type="pic" sz="quarter" idx="20" hasCustomPrompt="1"/>
          </p:nvPr>
        </p:nvSpPr>
        <p:spPr>
          <a:xfrm>
            <a:off x="4674843"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5" name="Picture Placeholder 14">
            <a:extLst>
              <a:ext uri="{FF2B5EF4-FFF2-40B4-BE49-F238E27FC236}">
                <a16:creationId xmlns:a16="http://schemas.microsoft.com/office/drawing/2014/main" id="{07563C30-2EC0-9AE5-5B47-B11B63E97C1B}"/>
              </a:ext>
            </a:extLst>
          </p:cNvPr>
          <p:cNvSpPr>
            <a:spLocks noGrp="1"/>
          </p:cNvSpPr>
          <p:nvPr>
            <p:ph type="pic" sz="quarter" idx="21" hasCustomPrompt="1"/>
          </p:nvPr>
        </p:nvSpPr>
        <p:spPr>
          <a:xfrm>
            <a:off x="8395241"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Tree>
    <p:extLst>
      <p:ext uri="{BB962C8B-B14F-4D97-AF65-F5344CB8AC3E}">
        <p14:creationId xmlns:p14="http://schemas.microsoft.com/office/powerpoint/2010/main" val="3050800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ivider-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bg2"/>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90903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6577-A011-AED8-FA98-8C9BCD99BC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39E303-CE49-90CF-4A75-338E92F16B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C635E1-B470-4FF4-C0A6-A6FCB58F93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984651-38E0-688C-2C74-89711926CCAD}"/>
              </a:ext>
            </a:extLst>
          </p:cNvPr>
          <p:cNvSpPr>
            <a:spLocks noGrp="1"/>
          </p:cNvSpPr>
          <p:nvPr>
            <p:ph type="dt" sz="half" idx="10"/>
          </p:nvPr>
        </p:nvSpPr>
        <p:spPr/>
        <p:txBody>
          <a:bodyPr/>
          <a:lstStyle/>
          <a:p>
            <a:fld id="{AC2534B1-FFC7-446A-90EA-375684645DDE}" type="datetimeFigureOut">
              <a:rPr lang="en-GB" smtClean="0"/>
              <a:t>19/10/2023</a:t>
            </a:fld>
            <a:endParaRPr lang="en-GB"/>
          </a:p>
        </p:txBody>
      </p:sp>
      <p:sp>
        <p:nvSpPr>
          <p:cNvPr id="6" name="Footer Placeholder 5">
            <a:extLst>
              <a:ext uri="{FF2B5EF4-FFF2-40B4-BE49-F238E27FC236}">
                <a16:creationId xmlns:a16="http://schemas.microsoft.com/office/drawing/2014/main" id="{65EFEA92-444B-1C55-1081-E61DE168B7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4272A6-BFE1-F534-5CD3-5AA9EDF6C962}"/>
              </a:ext>
            </a:extLst>
          </p:cNvPr>
          <p:cNvSpPr>
            <a:spLocks noGrp="1"/>
          </p:cNvSpPr>
          <p:nvPr>
            <p:ph type="sldNum" sz="quarter" idx="12"/>
          </p:nvPr>
        </p:nvSpPr>
        <p:spPr/>
        <p:txBody>
          <a:bodyPr/>
          <a:lstStyle/>
          <a:p>
            <a:fld id="{1A1B4FBB-C691-4962-83DC-42AE835C0201}" type="slidenum">
              <a:rPr lang="en-GB" smtClean="0"/>
              <a:t>‹#›</a:t>
            </a:fld>
            <a:endParaRPr lang="en-GB"/>
          </a:p>
        </p:txBody>
      </p:sp>
    </p:spTree>
    <p:extLst>
      <p:ext uri="{BB962C8B-B14F-4D97-AF65-F5344CB8AC3E}">
        <p14:creationId xmlns:p14="http://schemas.microsoft.com/office/powerpoint/2010/main" val="296789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0045-3D98-EBF0-AA62-22018123B6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61A26A-B56D-F95C-1514-27595E2C6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952A96-3B3F-6405-9D01-98D0D102B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E22C0B-79AB-1F87-14CB-2839D39AD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B241B-63AF-083F-4C6E-68411D3765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4733EA-EDEF-9DDF-5D9D-B1683EA5C304}"/>
              </a:ext>
            </a:extLst>
          </p:cNvPr>
          <p:cNvSpPr>
            <a:spLocks noGrp="1"/>
          </p:cNvSpPr>
          <p:nvPr>
            <p:ph type="dt" sz="half" idx="10"/>
          </p:nvPr>
        </p:nvSpPr>
        <p:spPr/>
        <p:txBody>
          <a:bodyPr/>
          <a:lstStyle/>
          <a:p>
            <a:fld id="{AC2534B1-FFC7-446A-90EA-375684645DDE}" type="datetimeFigureOut">
              <a:rPr lang="en-GB" smtClean="0"/>
              <a:t>19/10/2023</a:t>
            </a:fld>
            <a:endParaRPr lang="en-GB"/>
          </a:p>
        </p:txBody>
      </p:sp>
      <p:sp>
        <p:nvSpPr>
          <p:cNvPr id="8" name="Footer Placeholder 7">
            <a:extLst>
              <a:ext uri="{FF2B5EF4-FFF2-40B4-BE49-F238E27FC236}">
                <a16:creationId xmlns:a16="http://schemas.microsoft.com/office/drawing/2014/main" id="{85B55FC8-81D9-0690-3B57-C718640518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3EC101-466C-B340-D2B8-EF189494909B}"/>
              </a:ext>
            </a:extLst>
          </p:cNvPr>
          <p:cNvSpPr>
            <a:spLocks noGrp="1"/>
          </p:cNvSpPr>
          <p:nvPr>
            <p:ph type="sldNum" sz="quarter" idx="12"/>
          </p:nvPr>
        </p:nvSpPr>
        <p:spPr/>
        <p:txBody>
          <a:bodyPr/>
          <a:lstStyle/>
          <a:p>
            <a:fld id="{1A1B4FBB-C691-4962-83DC-42AE835C0201}" type="slidenum">
              <a:rPr lang="en-GB" smtClean="0"/>
              <a:t>‹#›</a:t>
            </a:fld>
            <a:endParaRPr lang="en-GB"/>
          </a:p>
        </p:txBody>
      </p:sp>
    </p:spTree>
    <p:extLst>
      <p:ext uri="{BB962C8B-B14F-4D97-AF65-F5344CB8AC3E}">
        <p14:creationId xmlns:p14="http://schemas.microsoft.com/office/powerpoint/2010/main" val="193779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27A1-95F7-0BF3-14CF-A8374FD18A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CE884B-E9E8-ACD1-B050-820D09F81923}"/>
              </a:ext>
            </a:extLst>
          </p:cNvPr>
          <p:cNvSpPr>
            <a:spLocks noGrp="1"/>
          </p:cNvSpPr>
          <p:nvPr>
            <p:ph type="dt" sz="half" idx="10"/>
          </p:nvPr>
        </p:nvSpPr>
        <p:spPr/>
        <p:txBody>
          <a:bodyPr/>
          <a:lstStyle/>
          <a:p>
            <a:fld id="{AC2534B1-FFC7-446A-90EA-375684645DDE}" type="datetimeFigureOut">
              <a:rPr lang="en-GB" smtClean="0"/>
              <a:t>19/10/2023</a:t>
            </a:fld>
            <a:endParaRPr lang="en-GB"/>
          </a:p>
        </p:txBody>
      </p:sp>
      <p:sp>
        <p:nvSpPr>
          <p:cNvPr id="4" name="Footer Placeholder 3">
            <a:extLst>
              <a:ext uri="{FF2B5EF4-FFF2-40B4-BE49-F238E27FC236}">
                <a16:creationId xmlns:a16="http://schemas.microsoft.com/office/drawing/2014/main" id="{59D07A9A-C8D7-FAAA-703A-FA3E505028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485116-FE12-CA61-151D-3E1F87DED70F}"/>
              </a:ext>
            </a:extLst>
          </p:cNvPr>
          <p:cNvSpPr>
            <a:spLocks noGrp="1"/>
          </p:cNvSpPr>
          <p:nvPr>
            <p:ph type="sldNum" sz="quarter" idx="12"/>
          </p:nvPr>
        </p:nvSpPr>
        <p:spPr/>
        <p:txBody>
          <a:bodyPr/>
          <a:lstStyle/>
          <a:p>
            <a:fld id="{1A1B4FBB-C691-4962-83DC-42AE835C0201}" type="slidenum">
              <a:rPr lang="en-GB" smtClean="0"/>
              <a:t>‹#›</a:t>
            </a:fld>
            <a:endParaRPr lang="en-GB"/>
          </a:p>
        </p:txBody>
      </p:sp>
    </p:spTree>
    <p:extLst>
      <p:ext uri="{BB962C8B-B14F-4D97-AF65-F5344CB8AC3E}">
        <p14:creationId xmlns:p14="http://schemas.microsoft.com/office/powerpoint/2010/main" val="137502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3111A7-0069-7B04-94C6-9B901ADBDF55}"/>
              </a:ext>
            </a:extLst>
          </p:cNvPr>
          <p:cNvSpPr>
            <a:spLocks noGrp="1"/>
          </p:cNvSpPr>
          <p:nvPr>
            <p:ph type="dt" sz="half" idx="10"/>
          </p:nvPr>
        </p:nvSpPr>
        <p:spPr/>
        <p:txBody>
          <a:bodyPr/>
          <a:lstStyle/>
          <a:p>
            <a:fld id="{AC2534B1-FFC7-446A-90EA-375684645DDE}" type="datetimeFigureOut">
              <a:rPr lang="en-GB" smtClean="0"/>
              <a:t>19/10/2023</a:t>
            </a:fld>
            <a:endParaRPr lang="en-GB"/>
          </a:p>
        </p:txBody>
      </p:sp>
      <p:sp>
        <p:nvSpPr>
          <p:cNvPr id="3" name="Footer Placeholder 2">
            <a:extLst>
              <a:ext uri="{FF2B5EF4-FFF2-40B4-BE49-F238E27FC236}">
                <a16:creationId xmlns:a16="http://schemas.microsoft.com/office/drawing/2014/main" id="{A44876EE-BD08-6903-95C5-B64AD9BF05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00D986-222E-B627-E59E-830EC9E27B08}"/>
              </a:ext>
            </a:extLst>
          </p:cNvPr>
          <p:cNvSpPr>
            <a:spLocks noGrp="1"/>
          </p:cNvSpPr>
          <p:nvPr>
            <p:ph type="sldNum" sz="quarter" idx="12"/>
          </p:nvPr>
        </p:nvSpPr>
        <p:spPr/>
        <p:txBody>
          <a:bodyPr/>
          <a:lstStyle/>
          <a:p>
            <a:fld id="{1A1B4FBB-C691-4962-83DC-42AE835C0201}" type="slidenum">
              <a:rPr lang="en-GB" smtClean="0"/>
              <a:t>‹#›</a:t>
            </a:fld>
            <a:endParaRPr lang="en-GB"/>
          </a:p>
        </p:txBody>
      </p:sp>
    </p:spTree>
    <p:extLst>
      <p:ext uri="{BB962C8B-B14F-4D97-AF65-F5344CB8AC3E}">
        <p14:creationId xmlns:p14="http://schemas.microsoft.com/office/powerpoint/2010/main" val="251129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2453-02C7-AA04-930A-D371AB810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D3DE1C-8D36-8867-68E0-8773BEE4B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3C37B3-4793-2A53-D802-CCF9F530B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46EAB-851A-A2CB-D113-6A8975415DED}"/>
              </a:ext>
            </a:extLst>
          </p:cNvPr>
          <p:cNvSpPr>
            <a:spLocks noGrp="1"/>
          </p:cNvSpPr>
          <p:nvPr>
            <p:ph type="dt" sz="half" idx="10"/>
          </p:nvPr>
        </p:nvSpPr>
        <p:spPr/>
        <p:txBody>
          <a:bodyPr/>
          <a:lstStyle/>
          <a:p>
            <a:fld id="{AC2534B1-FFC7-446A-90EA-375684645DDE}" type="datetimeFigureOut">
              <a:rPr lang="en-GB" smtClean="0"/>
              <a:t>19/10/2023</a:t>
            </a:fld>
            <a:endParaRPr lang="en-GB"/>
          </a:p>
        </p:txBody>
      </p:sp>
      <p:sp>
        <p:nvSpPr>
          <p:cNvPr id="6" name="Footer Placeholder 5">
            <a:extLst>
              <a:ext uri="{FF2B5EF4-FFF2-40B4-BE49-F238E27FC236}">
                <a16:creationId xmlns:a16="http://schemas.microsoft.com/office/drawing/2014/main" id="{A47C1744-F6C2-624D-8CDF-25D8D3F435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81C8ED-9A60-249A-8FAA-B8626DD24C0B}"/>
              </a:ext>
            </a:extLst>
          </p:cNvPr>
          <p:cNvSpPr>
            <a:spLocks noGrp="1"/>
          </p:cNvSpPr>
          <p:nvPr>
            <p:ph type="sldNum" sz="quarter" idx="12"/>
          </p:nvPr>
        </p:nvSpPr>
        <p:spPr/>
        <p:txBody>
          <a:bodyPr/>
          <a:lstStyle/>
          <a:p>
            <a:fld id="{1A1B4FBB-C691-4962-83DC-42AE835C0201}" type="slidenum">
              <a:rPr lang="en-GB" smtClean="0"/>
              <a:t>‹#›</a:t>
            </a:fld>
            <a:endParaRPr lang="en-GB"/>
          </a:p>
        </p:txBody>
      </p:sp>
    </p:spTree>
    <p:extLst>
      <p:ext uri="{BB962C8B-B14F-4D97-AF65-F5344CB8AC3E}">
        <p14:creationId xmlns:p14="http://schemas.microsoft.com/office/powerpoint/2010/main" val="381744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3307-985F-C6F8-74A7-8F4C70C6F3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33804A-D034-D88F-B872-02521E52C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DF991B-F3D0-92A6-E42A-7103231E5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964300-413E-2308-B238-D7C2CCBB58A7}"/>
              </a:ext>
            </a:extLst>
          </p:cNvPr>
          <p:cNvSpPr>
            <a:spLocks noGrp="1"/>
          </p:cNvSpPr>
          <p:nvPr>
            <p:ph type="dt" sz="half" idx="10"/>
          </p:nvPr>
        </p:nvSpPr>
        <p:spPr/>
        <p:txBody>
          <a:bodyPr/>
          <a:lstStyle/>
          <a:p>
            <a:fld id="{AC2534B1-FFC7-446A-90EA-375684645DDE}" type="datetimeFigureOut">
              <a:rPr lang="en-GB" smtClean="0"/>
              <a:t>19/10/2023</a:t>
            </a:fld>
            <a:endParaRPr lang="en-GB"/>
          </a:p>
        </p:txBody>
      </p:sp>
      <p:sp>
        <p:nvSpPr>
          <p:cNvPr id="6" name="Footer Placeholder 5">
            <a:extLst>
              <a:ext uri="{FF2B5EF4-FFF2-40B4-BE49-F238E27FC236}">
                <a16:creationId xmlns:a16="http://schemas.microsoft.com/office/drawing/2014/main" id="{22BBBA1E-2C44-52CB-74AD-35438848D5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4DB012-0E45-F964-D4D5-F896AD754F56}"/>
              </a:ext>
            </a:extLst>
          </p:cNvPr>
          <p:cNvSpPr>
            <a:spLocks noGrp="1"/>
          </p:cNvSpPr>
          <p:nvPr>
            <p:ph type="sldNum" sz="quarter" idx="12"/>
          </p:nvPr>
        </p:nvSpPr>
        <p:spPr/>
        <p:txBody>
          <a:bodyPr/>
          <a:lstStyle/>
          <a:p>
            <a:fld id="{1A1B4FBB-C691-4962-83DC-42AE835C0201}" type="slidenum">
              <a:rPr lang="en-GB" smtClean="0"/>
              <a:t>‹#›</a:t>
            </a:fld>
            <a:endParaRPr lang="en-GB"/>
          </a:p>
        </p:txBody>
      </p:sp>
    </p:spTree>
    <p:extLst>
      <p:ext uri="{BB962C8B-B14F-4D97-AF65-F5344CB8AC3E}">
        <p14:creationId xmlns:p14="http://schemas.microsoft.com/office/powerpoint/2010/main" val="239496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A7D61-00C9-AE50-C032-1D77BAB86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89711-FBF8-20E6-03B2-F3FEA482AD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73B3F0-DD9E-00DD-2607-1B947495D9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534B1-FFC7-446A-90EA-375684645DDE}" type="datetimeFigureOut">
              <a:rPr lang="en-GB" smtClean="0"/>
              <a:t>19/10/2023</a:t>
            </a:fld>
            <a:endParaRPr lang="en-GB"/>
          </a:p>
        </p:txBody>
      </p:sp>
      <p:sp>
        <p:nvSpPr>
          <p:cNvPr id="5" name="Footer Placeholder 4">
            <a:extLst>
              <a:ext uri="{FF2B5EF4-FFF2-40B4-BE49-F238E27FC236}">
                <a16:creationId xmlns:a16="http://schemas.microsoft.com/office/drawing/2014/main" id="{282FDF2E-D016-B481-7C48-A094772A7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8E749F-35E9-F944-CEA9-0A62B145E7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B4FBB-C691-4962-83DC-42AE835C0201}" type="slidenum">
              <a:rPr lang="en-GB" smtClean="0"/>
              <a:t>‹#›</a:t>
            </a:fld>
            <a:endParaRPr lang="en-GB"/>
          </a:p>
        </p:txBody>
      </p:sp>
    </p:spTree>
    <p:extLst>
      <p:ext uri="{BB962C8B-B14F-4D97-AF65-F5344CB8AC3E}">
        <p14:creationId xmlns:p14="http://schemas.microsoft.com/office/powerpoint/2010/main" val="173752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1064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2373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265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hyperlink" Target="https://www.ukmusic.org/research-reports/this-is-music-2022/"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video" Target="https://player.vimeo.com/video/875078987?app_id=122963" TargetMode="Externa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diygang.co.uk/"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hyperlink" Target="https://youtu.be/yfAQjXvHWWU" TargetMode="External"/><Relationship Id="rId4" Type="http://schemas.openxmlformats.org/officeDocument/2006/relationships/hyperlink" Target="https://youtu.be/IUlQ-gDbWk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www.emmamcgann.com/"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hyperlink" Target="https://www.youtube.com/watch?v=AQRN5FK1f3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hyperlink" Target="http://www.ukmusic.or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productionfutures.co.uk/" TargetMode="External"/><Relationship Id="rId3" Type="http://schemas.openxmlformats.org/officeDocument/2006/relationships/hyperlink" Target="https://www.ukmusic.org/education-skills/education-archive/music-inc/" TargetMode="External"/><Relationship Id="rId7" Type="http://schemas.openxmlformats.org/officeDocument/2006/relationships/hyperlink" Target="https://prsfoundation.com/talent-development-partners/"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hyperlink" Target="https://www.bbc.co.uk/introducing" TargetMode="External"/><Relationship Id="rId5" Type="http://schemas.openxmlformats.org/officeDocument/2006/relationships/hyperlink" Target="https://getpaidguide.co.uk/" TargetMode="External"/><Relationship Id="rId4" Type="http://schemas.openxmlformats.org/officeDocument/2006/relationships/hyperlink" Target="https://exxfmt5ydc6.exactdn.com/wp-content/uploads/2021/06/BIY-Future-Talent_Getting-a-Job_digi-versio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ukmusic.org/education-skills/careers-in-the-music-industry/"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video" Target="https://player.vimeo.com/video/875994603?app_id=122963"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video" Target="https://player.vimeo.com/video/875992611?app_id=122963"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video" Target="https://player.vimeo.com/video/875995877?app_id=122963"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jpeg"/><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hyperlink" Target="https://www.chloekwok.co.uk/" TargetMode="External"/><Relationship Id="rId5" Type="http://schemas.openxmlformats.org/officeDocument/2006/relationships/hyperlink" Target="https://www.youtube.com/watch?v=s3T2VWSL1Iw&amp;list=TLGGx_QFJCbJmUIyODA5MjAyMw&amp;t=20s" TargetMode="External"/><Relationship Id="rId4" Type="http://schemas.openxmlformats.org/officeDocument/2006/relationships/hyperlink" Target="https://www.rar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ED6F-21DC-828D-B9B5-840417533718}"/>
              </a:ext>
            </a:extLst>
          </p:cNvPr>
          <p:cNvSpPr>
            <a:spLocks noGrp="1"/>
          </p:cNvSpPr>
          <p:nvPr>
            <p:ph type="title"/>
          </p:nvPr>
        </p:nvSpPr>
        <p:spPr/>
        <p:txBody>
          <a:bodyPr/>
          <a:lstStyle/>
          <a:p>
            <a:r>
              <a:rPr lang="en-US" dirty="0"/>
              <a:t>Introduction to the music industry</a:t>
            </a:r>
            <a:endParaRPr lang="en-GB" dirty="0"/>
          </a:p>
        </p:txBody>
      </p:sp>
      <p:pic>
        <p:nvPicPr>
          <p:cNvPr id="9" name="Picture Placeholder 8" descr="A group of people standing around a turntable&#10;&#10;Description automatically generated">
            <a:extLst>
              <a:ext uri="{FF2B5EF4-FFF2-40B4-BE49-F238E27FC236}">
                <a16:creationId xmlns:a16="http://schemas.microsoft.com/office/drawing/2014/main" id="{F5F8119D-D2B1-171B-A4A5-D716EA231E8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0851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4AF1-C94A-2238-D0AE-582D9EA71703}"/>
              </a:ext>
            </a:extLst>
          </p:cNvPr>
          <p:cNvSpPr>
            <a:spLocks noGrp="1"/>
          </p:cNvSpPr>
          <p:nvPr>
            <p:ph type="title"/>
          </p:nvPr>
        </p:nvSpPr>
        <p:spPr>
          <a:xfrm>
            <a:off x="125305" y="638012"/>
            <a:ext cx="6080893" cy="1590385"/>
          </a:xfrm>
        </p:spPr>
        <p:txBody>
          <a:bodyPr/>
          <a:lstStyle/>
          <a:p>
            <a:pPr algn="ctr"/>
            <a:r>
              <a:rPr lang="en-GB" dirty="0">
                <a:latin typeface="Arial Black" panose="020B0A04020102020204" pitchFamily="34" charset="0"/>
              </a:rPr>
              <a:t>What is music worth? How many people work in music?</a:t>
            </a:r>
            <a:endParaRPr lang="en-GB" sz="4300" dirty="0">
              <a:solidFill>
                <a:schemeClr val="tx2"/>
              </a:solidFill>
              <a:latin typeface="Arial Black" panose="020B0A04020102020204" pitchFamily="34" charset="0"/>
            </a:endParaRPr>
          </a:p>
        </p:txBody>
      </p:sp>
      <p:sp>
        <p:nvSpPr>
          <p:cNvPr id="10" name="Picture Placeholder 9">
            <a:extLst>
              <a:ext uri="{FF2B5EF4-FFF2-40B4-BE49-F238E27FC236}">
                <a16:creationId xmlns:a16="http://schemas.microsoft.com/office/drawing/2014/main" id="{26230BC5-F049-8250-60FF-2083958A76A3}"/>
              </a:ext>
            </a:extLst>
          </p:cNvPr>
          <p:cNvSpPr>
            <a:spLocks noGrp="1"/>
          </p:cNvSpPr>
          <p:nvPr>
            <p:ph type="pic" sz="quarter" idx="11"/>
          </p:nvPr>
        </p:nvSpPr>
        <p:spPr/>
        <p:txBody>
          <a:bodyPr/>
          <a:lstStyle/>
          <a:p>
            <a:endParaRPr lang="en-GB"/>
          </a:p>
        </p:txBody>
      </p:sp>
      <p:pic>
        <p:nvPicPr>
          <p:cNvPr id="8" name="Picture 7" descr="A screenshot of a computer&#10;&#10;Description automatically generated">
            <a:extLst>
              <a:ext uri="{FF2B5EF4-FFF2-40B4-BE49-F238E27FC236}">
                <a16:creationId xmlns:a16="http://schemas.microsoft.com/office/drawing/2014/main" id="{3BB00F42-1289-6585-AB1E-A5BFEE56F48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24415" y="929774"/>
            <a:ext cx="4942280" cy="4546898"/>
          </a:xfrm>
          <a:prstGeom prst="rect">
            <a:avLst/>
          </a:prstGeom>
        </p:spPr>
      </p:pic>
      <p:sp>
        <p:nvSpPr>
          <p:cNvPr id="11" name="Text Placeholder 10">
            <a:extLst>
              <a:ext uri="{FF2B5EF4-FFF2-40B4-BE49-F238E27FC236}">
                <a16:creationId xmlns:a16="http://schemas.microsoft.com/office/drawing/2014/main" id="{15677F63-7FF6-8BAE-B734-D1145A4EE821}"/>
              </a:ext>
            </a:extLst>
          </p:cNvPr>
          <p:cNvSpPr txBox="1">
            <a:spLocks noGrp="1"/>
          </p:cNvSpPr>
          <p:nvPr>
            <p:ph type="body" sz="quarter" idx="10"/>
          </p:nvPr>
        </p:nvSpPr>
        <p:spPr>
          <a:xfrm>
            <a:off x="604838" y="2671763"/>
            <a:ext cx="5631506" cy="1605568"/>
          </a:xfrm>
          <a:prstGeom prst="rect">
            <a:avLst/>
          </a:prstGeom>
          <a:noFill/>
        </p:spPr>
        <p:txBody>
          <a:bodyPr wrap="square" rtlCol="0">
            <a:spAutoFit/>
          </a:bodyPr>
          <a:lstStyle/>
          <a:p>
            <a:r>
              <a:rPr lang="en-GB" b="0" dirty="0">
                <a:solidFill>
                  <a:srgbClr val="0E1010"/>
                </a:solidFill>
                <a:effectLst/>
                <a:latin typeface="Arial" panose="020B0604020202020204" pitchFamily="34" charset="0"/>
              </a:rPr>
              <a:t>In 2021, the biggest selling album in the world was Adele’s ‘30’. </a:t>
            </a:r>
          </a:p>
          <a:p>
            <a:r>
              <a:rPr lang="en-GB" b="0" dirty="0">
                <a:solidFill>
                  <a:srgbClr val="0E1010"/>
                </a:solidFill>
                <a:effectLst/>
                <a:latin typeface="Arial" panose="020B0604020202020204" pitchFamily="34" charset="0"/>
              </a:rPr>
              <a:t>Ed Sheeran’s ‘=’ was the fourth best-selling album and Dua Lipa’s ‘Future Nostalgia’ was in sixth place.</a:t>
            </a:r>
            <a:endParaRPr lang="en-GB" dirty="0"/>
          </a:p>
        </p:txBody>
      </p:sp>
    </p:spTree>
    <p:extLst>
      <p:ext uri="{BB962C8B-B14F-4D97-AF65-F5344CB8AC3E}">
        <p14:creationId xmlns:p14="http://schemas.microsoft.com/office/powerpoint/2010/main" val="149313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4AF1-C94A-2238-D0AE-582D9EA71703}"/>
              </a:ext>
            </a:extLst>
          </p:cNvPr>
          <p:cNvSpPr>
            <a:spLocks noGrp="1"/>
          </p:cNvSpPr>
          <p:nvPr>
            <p:ph type="title"/>
          </p:nvPr>
        </p:nvSpPr>
        <p:spPr>
          <a:xfrm>
            <a:off x="590840" y="605790"/>
            <a:ext cx="10940760" cy="1141730"/>
          </a:xfrm>
        </p:spPr>
        <p:txBody>
          <a:bodyPr/>
          <a:lstStyle/>
          <a:p>
            <a:pPr algn="ctr"/>
            <a:r>
              <a:rPr lang="en-GB" dirty="0">
                <a:latin typeface="Arial Black" panose="020B0A04020102020204" pitchFamily="34" charset="0"/>
              </a:rPr>
              <a:t>M</a:t>
            </a:r>
            <a:r>
              <a:rPr lang="en-GB" sz="4300" dirty="0">
                <a:solidFill>
                  <a:schemeClr val="tx2"/>
                </a:solidFill>
                <a:latin typeface="Arial Black" panose="020B0A04020102020204" pitchFamily="34" charset="0"/>
              </a:rPr>
              <a:t>usic Landscape &amp; Roles</a:t>
            </a:r>
          </a:p>
        </p:txBody>
      </p:sp>
      <p:sp>
        <p:nvSpPr>
          <p:cNvPr id="3" name="Text Placeholder 2">
            <a:extLst>
              <a:ext uri="{FF2B5EF4-FFF2-40B4-BE49-F238E27FC236}">
                <a16:creationId xmlns:a16="http://schemas.microsoft.com/office/drawing/2014/main" id="{7E0B9325-D74E-315A-AE07-D32BBFBEB78C}"/>
              </a:ext>
            </a:extLst>
          </p:cNvPr>
          <p:cNvSpPr>
            <a:spLocks noGrp="1"/>
          </p:cNvSpPr>
          <p:nvPr>
            <p:ph type="body" sz="quarter" idx="10"/>
          </p:nvPr>
        </p:nvSpPr>
        <p:spPr/>
        <p:txBody>
          <a:bodyPr/>
          <a:lstStyle/>
          <a:p>
            <a:endParaRPr lang="en-GB" dirty="0"/>
          </a:p>
        </p:txBody>
      </p:sp>
      <p:pic>
        <p:nvPicPr>
          <p:cNvPr id="4" name="Picture 3">
            <a:extLst>
              <a:ext uri="{FF2B5EF4-FFF2-40B4-BE49-F238E27FC236}">
                <a16:creationId xmlns:a16="http://schemas.microsoft.com/office/drawing/2014/main" id="{99DAAF82-5718-2F50-FF97-468261C506A0}"/>
              </a:ext>
            </a:extLst>
          </p:cNvPr>
          <p:cNvPicPr>
            <a:picLocks noChangeAspect="1"/>
          </p:cNvPicPr>
          <p:nvPr/>
        </p:nvPicPr>
        <p:blipFill>
          <a:blip r:embed="rId3"/>
          <a:stretch>
            <a:fillRect/>
          </a:stretch>
        </p:blipFill>
        <p:spPr>
          <a:xfrm>
            <a:off x="361510" y="1287888"/>
            <a:ext cx="5251549" cy="4668594"/>
          </a:xfrm>
          <a:prstGeom prst="rect">
            <a:avLst/>
          </a:prstGeom>
        </p:spPr>
      </p:pic>
      <p:pic>
        <p:nvPicPr>
          <p:cNvPr id="6" name="Picture 5">
            <a:extLst>
              <a:ext uri="{FF2B5EF4-FFF2-40B4-BE49-F238E27FC236}">
                <a16:creationId xmlns:a16="http://schemas.microsoft.com/office/drawing/2014/main" id="{ABD74E69-96EA-29DC-F0A7-750B74B1B928}"/>
              </a:ext>
            </a:extLst>
          </p:cNvPr>
          <p:cNvPicPr>
            <a:picLocks noChangeAspect="1"/>
          </p:cNvPicPr>
          <p:nvPr/>
        </p:nvPicPr>
        <p:blipFill rotWithShape="1">
          <a:blip r:embed="rId4"/>
          <a:srcRect b="13552"/>
          <a:stretch/>
        </p:blipFill>
        <p:spPr>
          <a:xfrm>
            <a:off x="5920240" y="1287889"/>
            <a:ext cx="5854923" cy="4499630"/>
          </a:xfrm>
          <a:prstGeom prst="rect">
            <a:avLst/>
          </a:prstGeom>
        </p:spPr>
      </p:pic>
      <p:sp>
        <p:nvSpPr>
          <p:cNvPr id="7" name="TextBox 6">
            <a:extLst>
              <a:ext uri="{FF2B5EF4-FFF2-40B4-BE49-F238E27FC236}">
                <a16:creationId xmlns:a16="http://schemas.microsoft.com/office/drawing/2014/main" id="{A81485A3-F67D-54ED-B714-2D1658FB581E}"/>
              </a:ext>
            </a:extLst>
          </p:cNvPr>
          <p:cNvSpPr txBox="1"/>
          <p:nvPr/>
        </p:nvSpPr>
        <p:spPr>
          <a:xfrm>
            <a:off x="1468890" y="5787518"/>
            <a:ext cx="8902700" cy="400110"/>
          </a:xfrm>
          <a:prstGeom prst="rect">
            <a:avLst/>
          </a:prstGeom>
          <a:noFill/>
        </p:spPr>
        <p:txBody>
          <a:bodyPr wrap="square" rtlCol="0">
            <a:spAutoFit/>
          </a:bodyPr>
          <a:lstStyle/>
          <a:p>
            <a:pPr algn="ctr"/>
            <a:r>
              <a:rPr lang="en-GB" sz="2000" dirty="0"/>
              <a:t>Read more about the data in This is Music 2022 </a:t>
            </a:r>
            <a:r>
              <a:rPr lang="en-GB" sz="2000" dirty="0">
                <a:hlinkClick r:id="rId5"/>
              </a:rPr>
              <a:t>Here</a:t>
            </a:r>
            <a:endParaRPr lang="en-GB" sz="2000" dirty="0"/>
          </a:p>
        </p:txBody>
      </p:sp>
    </p:spTree>
    <p:extLst>
      <p:ext uri="{BB962C8B-B14F-4D97-AF65-F5344CB8AC3E}">
        <p14:creationId xmlns:p14="http://schemas.microsoft.com/office/powerpoint/2010/main" val="194615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5C0B-4D18-A1DB-F152-81E213815726}"/>
              </a:ext>
            </a:extLst>
          </p:cNvPr>
          <p:cNvSpPr>
            <a:spLocks noGrp="1"/>
          </p:cNvSpPr>
          <p:nvPr>
            <p:ph type="title"/>
          </p:nvPr>
        </p:nvSpPr>
        <p:spPr>
          <a:xfrm>
            <a:off x="1096137" y="539150"/>
            <a:ext cx="9999726" cy="1141730"/>
          </a:xfrm>
        </p:spPr>
        <p:txBody>
          <a:bodyPr>
            <a:normAutofit fontScale="90000"/>
          </a:bodyPr>
          <a:lstStyle/>
          <a:p>
            <a:pPr algn="ctr"/>
            <a:r>
              <a:rPr lang="en-GB" sz="4300" dirty="0">
                <a:latin typeface="Arial Black" panose="020B0A04020102020204" pitchFamily="34" charset="0"/>
              </a:rPr>
              <a:t>Music Career Film – Beggars Group</a:t>
            </a:r>
          </a:p>
        </p:txBody>
      </p:sp>
      <p:pic>
        <p:nvPicPr>
          <p:cNvPr id="4" name="Online Media 3" title="Beggars Music">
            <a:hlinkClick r:id="" action="ppaction://media"/>
            <a:extLst>
              <a:ext uri="{FF2B5EF4-FFF2-40B4-BE49-F238E27FC236}">
                <a16:creationId xmlns:a16="http://schemas.microsoft.com/office/drawing/2014/main" id="{D102EBBD-A332-C98D-311F-AA4DC382C03B}"/>
              </a:ext>
            </a:extLst>
          </p:cNvPr>
          <p:cNvPicPr>
            <a:picLocks noGrp="1" noRot="1" noChangeAspect="1"/>
          </p:cNvPicPr>
          <p:nvPr>
            <p:ph idx="4294967295"/>
            <a:videoFile r:link="rId1"/>
          </p:nvPr>
        </p:nvPicPr>
        <p:blipFill>
          <a:blip r:embed="rId4"/>
          <a:stretch>
            <a:fillRect/>
          </a:stretch>
        </p:blipFill>
        <p:spPr>
          <a:xfrm>
            <a:off x="2234407" y="1396647"/>
            <a:ext cx="7723187" cy="4351338"/>
          </a:xfrm>
          <a:prstGeom prst="rect">
            <a:avLst/>
          </a:prstGeom>
        </p:spPr>
      </p:pic>
    </p:spTree>
    <p:extLst>
      <p:ext uri="{BB962C8B-B14F-4D97-AF65-F5344CB8AC3E}">
        <p14:creationId xmlns:p14="http://schemas.microsoft.com/office/powerpoint/2010/main" val="336421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8074-4E02-DBEE-3536-C2C5B0AFFC1B}"/>
              </a:ext>
            </a:extLst>
          </p:cNvPr>
          <p:cNvSpPr>
            <a:spLocks noGrp="1"/>
          </p:cNvSpPr>
          <p:nvPr>
            <p:ph type="title"/>
          </p:nvPr>
        </p:nvSpPr>
        <p:spPr>
          <a:xfrm>
            <a:off x="590839" y="605789"/>
            <a:ext cx="5490927" cy="1590385"/>
          </a:xfrm>
        </p:spPr>
        <p:txBody>
          <a:bodyPr>
            <a:normAutofit fontScale="90000"/>
          </a:bodyPr>
          <a:lstStyle/>
          <a:p>
            <a:r>
              <a:rPr lang="en-GB" sz="4800" dirty="0"/>
              <a:t>Focus on Music in Media – Part 2</a:t>
            </a:r>
          </a:p>
        </p:txBody>
      </p:sp>
      <p:sp>
        <p:nvSpPr>
          <p:cNvPr id="3" name="Subtitle 2">
            <a:extLst>
              <a:ext uri="{FF2B5EF4-FFF2-40B4-BE49-F238E27FC236}">
                <a16:creationId xmlns:a16="http://schemas.microsoft.com/office/drawing/2014/main" id="{5FDD6191-8F8A-5C89-9649-DF350F7F4EBB}"/>
              </a:ext>
            </a:extLst>
          </p:cNvPr>
          <p:cNvSpPr>
            <a:spLocks noGrp="1"/>
          </p:cNvSpPr>
          <p:nvPr>
            <p:ph type="body" sz="quarter" idx="10"/>
          </p:nvPr>
        </p:nvSpPr>
        <p:spPr/>
        <p:txBody>
          <a:bodyPr>
            <a:normAutofit fontScale="85000" lnSpcReduction="10000"/>
          </a:bodyPr>
          <a:lstStyle/>
          <a:p>
            <a:pPr algn="l"/>
            <a:r>
              <a:rPr lang="en-GB" b="0" i="0" dirty="0">
                <a:solidFill>
                  <a:srgbClr val="000000"/>
                </a:solidFill>
                <a:effectLst/>
                <a:cs typeface="Calibri" panose="020F0502020204030204" pitchFamily="34" charset="0"/>
              </a:rPr>
              <a:t>Shao Dow is an award-winning rapper, manga author and occasional ninja. </a:t>
            </a:r>
            <a:r>
              <a:rPr lang="en-GB" b="0" i="0" dirty="0">
                <a:solidFill>
                  <a:srgbClr val="000000"/>
                </a:solidFill>
                <a:effectLst/>
                <a:cs typeface="Calibri" panose="020F0502020204030204" pitchFamily="34" charset="0"/>
                <a:hlinkClick r:id="rId3"/>
              </a:rPr>
              <a:t>Find Out More Here</a:t>
            </a:r>
            <a:endParaRPr lang="en-GB" b="0" i="0" dirty="0">
              <a:solidFill>
                <a:srgbClr val="000000"/>
              </a:solidFill>
              <a:effectLst/>
              <a:cs typeface="Calibri" panose="020F0502020204030204" pitchFamily="34" charset="0"/>
            </a:endParaRPr>
          </a:p>
          <a:p>
            <a:pPr algn="l"/>
            <a:endParaRPr lang="en-GB" dirty="0">
              <a:solidFill>
                <a:srgbClr val="000000"/>
              </a:solidFill>
              <a:cs typeface="Calibri" panose="020F0502020204030204" pitchFamily="34" charset="0"/>
            </a:endParaRPr>
          </a:p>
          <a:p>
            <a:pPr algn="l"/>
            <a:r>
              <a:rPr lang="en-GB" b="0" i="0" dirty="0">
                <a:solidFill>
                  <a:srgbClr val="000000"/>
                </a:solidFill>
                <a:effectLst/>
                <a:cs typeface="Calibri" panose="020F0502020204030204" pitchFamily="34" charset="0"/>
              </a:rPr>
              <a:t>'</a:t>
            </a:r>
            <a:r>
              <a:rPr lang="en-GB" b="1" i="0" dirty="0" err="1">
                <a:solidFill>
                  <a:srgbClr val="000000"/>
                </a:solidFill>
                <a:effectLst/>
                <a:cs typeface="Calibri" panose="020F0502020204030204" pitchFamily="34" charset="0"/>
              </a:rPr>
              <a:t>Inosuke</a:t>
            </a:r>
            <a:r>
              <a:rPr lang="en-GB" b="1" i="0" dirty="0">
                <a:solidFill>
                  <a:srgbClr val="000000"/>
                </a:solidFill>
                <a:effectLst/>
                <a:cs typeface="Calibri" panose="020F0502020204030204" pitchFamily="34" charset="0"/>
              </a:rPr>
              <a:t> Riddim</a:t>
            </a:r>
            <a:r>
              <a:rPr lang="en-GB" b="0" i="0" dirty="0">
                <a:solidFill>
                  <a:srgbClr val="000000"/>
                </a:solidFill>
                <a:effectLst/>
                <a:cs typeface="Calibri" panose="020F0502020204030204" pitchFamily="34" charset="0"/>
              </a:rPr>
              <a:t>' used as part of the soundtrack in Episode 3 of 'All or Nothing: Arsenal' series on Amazon Prime Video - </a:t>
            </a:r>
            <a:r>
              <a:rPr lang="en-GB" b="1" i="0" u="none" strike="noStrike" dirty="0">
                <a:solidFill>
                  <a:srgbClr val="00BE0C"/>
                </a:solidFill>
                <a:effectLst/>
                <a:cs typeface="Calibri" panose="020F0502020204030204" pitchFamily="34" charset="0"/>
                <a:hlinkClick r:id="rId4" tooltip="All or Nothing: Arsenal"/>
              </a:rPr>
              <a:t>Watch Here</a:t>
            </a:r>
            <a:endParaRPr lang="en-GB" b="1" i="0" u="none" strike="noStrike" dirty="0">
              <a:solidFill>
                <a:srgbClr val="00BE0C"/>
              </a:solidFill>
              <a:effectLst/>
              <a:cs typeface="Calibri" panose="020F0502020204030204" pitchFamily="34" charset="0"/>
            </a:endParaRPr>
          </a:p>
          <a:p>
            <a:pPr algn="l"/>
            <a:endParaRPr lang="en-GB" b="1" dirty="0">
              <a:solidFill>
                <a:srgbClr val="00BE0C"/>
              </a:solidFill>
              <a:cs typeface="Calibri" panose="020F0502020204030204" pitchFamily="34" charset="0"/>
            </a:endParaRPr>
          </a:p>
          <a:p>
            <a:pPr algn="l"/>
            <a:r>
              <a:rPr lang="en-GB" b="0" i="0" dirty="0">
                <a:solidFill>
                  <a:srgbClr val="000000"/>
                </a:solidFill>
                <a:effectLst/>
                <a:cs typeface="Calibri" panose="020F0502020204030204" pitchFamily="34" charset="0"/>
              </a:rPr>
              <a:t>'</a:t>
            </a:r>
            <a:r>
              <a:rPr lang="en-GB" b="1" i="0" dirty="0">
                <a:solidFill>
                  <a:srgbClr val="000000"/>
                </a:solidFill>
                <a:effectLst/>
                <a:cs typeface="Calibri" panose="020F0502020204030204" pitchFamily="34" charset="0"/>
              </a:rPr>
              <a:t>Thunder Roll</a:t>
            </a:r>
            <a:r>
              <a:rPr lang="en-GB" b="0" i="0" dirty="0">
                <a:solidFill>
                  <a:srgbClr val="000000"/>
                </a:solidFill>
                <a:effectLst/>
                <a:cs typeface="Calibri" panose="020F0502020204030204" pitchFamily="34" charset="0"/>
              </a:rPr>
              <a:t>' used as official trailer, lobby and emote music for popular game </a:t>
            </a:r>
            <a:r>
              <a:rPr lang="en-GB" b="1" i="0" dirty="0">
                <a:solidFill>
                  <a:srgbClr val="000000"/>
                </a:solidFill>
                <a:effectLst/>
                <a:cs typeface="Calibri" panose="020F0502020204030204" pitchFamily="34" charset="0"/>
              </a:rPr>
              <a:t>Fortnite</a:t>
            </a:r>
            <a:r>
              <a:rPr lang="en-GB" b="0" i="0" dirty="0">
                <a:solidFill>
                  <a:srgbClr val="000000"/>
                </a:solidFill>
                <a:effectLst/>
                <a:cs typeface="Calibri" panose="020F0502020204030204" pitchFamily="34" charset="0"/>
              </a:rPr>
              <a:t> by Epic Games - </a:t>
            </a:r>
            <a:r>
              <a:rPr lang="en-GB" b="1" i="0" u="none" strike="noStrike" dirty="0">
                <a:solidFill>
                  <a:srgbClr val="00BE0C"/>
                </a:solidFill>
                <a:effectLst/>
                <a:cs typeface="Calibri" panose="020F0502020204030204" pitchFamily="34" charset="0"/>
                <a:hlinkClick r:id="rId5" tooltip="Thunder Roll"/>
              </a:rPr>
              <a:t>Watch Here</a:t>
            </a:r>
            <a:endParaRPr lang="en-GB" dirty="0">
              <a:solidFill>
                <a:srgbClr val="000000"/>
              </a:solidFill>
              <a:cs typeface="Calibri" panose="020F0502020204030204" pitchFamily="34" charset="0"/>
            </a:endParaRPr>
          </a:p>
          <a:p>
            <a:pPr algn="l"/>
            <a:endParaRPr lang="en-GB" dirty="0">
              <a:solidFill>
                <a:srgbClr val="000000"/>
              </a:solidFill>
              <a:latin typeface="Open Sans" panose="020B0606030504020204" pitchFamily="34" charset="0"/>
            </a:endParaRPr>
          </a:p>
        </p:txBody>
      </p:sp>
      <p:pic>
        <p:nvPicPr>
          <p:cNvPr id="7" name="Picture Placeholder 6">
            <a:extLst>
              <a:ext uri="{FF2B5EF4-FFF2-40B4-BE49-F238E27FC236}">
                <a16:creationId xmlns:a16="http://schemas.microsoft.com/office/drawing/2014/main" id="{8A7F6A74-9C07-8875-91C9-E009ECB484A2}"/>
              </a:ext>
            </a:extLst>
          </p:cNvPr>
          <p:cNvPicPr>
            <a:picLocks noGrp="1" noChangeAspect="1"/>
          </p:cNvPicPr>
          <p:nvPr>
            <p:ph type="pic" sz="quarter" idx="11"/>
          </p:nvPr>
        </p:nvPicPr>
        <p:blipFill>
          <a:blip r:embed="rId6"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4014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FAEA-295B-F817-10D1-FB3B54275798}"/>
              </a:ext>
            </a:extLst>
          </p:cNvPr>
          <p:cNvSpPr>
            <a:spLocks noGrp="1"/>
          </p:cNvSpPr>
          <p:nvPr>
            <p:ph type="title"/>
          </p:nvPr>
        </p:nvSpPr>
        <p:spPr/>
        <p:txBody>
          <a:bodyPr>
            <a:normAutofit fontScale="90000"/>
          </a:bodyPr>
          <a:lstStyle/>
          <a:p>
            <a:r>
              <a:rPr lang="en-GB" dirty="0"/>
              <a:t>Words / Ideas</a:t>
            </a:r>
          </a:p>
        </p:txBody>
      </p:sp>
      <p:sp>
        <p:nvSpPr>
          <p:cNvPr id="3" name="Subtitle 2">
            <a:extLst>
              <a:ext uri="{FF2B5EF4-FFF2-40B4-BE49-F238E27FC236}">
                <a16:creationId xmlns:a16="http://schemas.microsoft.com/office/drawing/2014/main" id="{EE74945B-2714-EB98-0140-BD5ADC7A0E1F}"/>
              </a:ext>
            </a:extLst>
          </p:cNvPr>
          <p:cNvSpPr>
            <a:spLocks noGrp="1"/>
          </p:cNvSpPr>
          <p:nvPr>
            <p:ph type="body" sz="quarter" idx="10"/>
          </p:nvPr>
        </p:nvSpPr>
        <p:spPr>
          <a:xfrm>
            <a:off x="2846211" y="2044408"/>
            <a:ext cx="6794500" cy="3429000"/>
          </a:xfrm>
        </p:spPr>
        <p:txBody>
          <a:bodyPr>
            <a:normAutofit fontScale="25000" lnSpcReduction="20000"/>
          </a:bodyPr>
          <a:lstStyle/>
          <a:p>
            <a:pPr algn="just">
              <a:lnSpc>
                <a:spcPct val="170000"/>
              </a:lnSpc>
            </a:pPr>
            <a:r>
              <a:rPr lang="en-GB" sz="4000" i="1" dirty="0">
                <a:cs typeface="Calibri" panose="020F0502020204030204" pitchFamily="34" charset="0"/>
              </a:rPr>
              <a:t>    </a:t>
            </a:r>
            <a:r>
              <a:rPr lang="en-GB" sz="9600" i="1" dirty="0">
                <a:solidFill>
                  <a:srgbClr val="000000"/>
                </a:solidFill>
                <a:cs typeface="Calibri" panose="020F0502020204030204" pitchFamily="34" charset="0"/>
              </a:rPr>
              <a:t>Merch                  Sync             Composition</a:t>
            </a:r>
          </a:p>
          <a:p>
            <a:pPr algn="just">
              <a:lnSpc>
                <a:spcPct val="170000"/>
              </a:lnSpc>
            </a:pPr>
            <a:r>
              <a:rPr lang="en-GB" sz="9600" i="1" dirty="0">
                <a:solidFill>
                  <a:srgbClr val="000000"/>
                </a:solidFill>
                <a:cs typeface="Calibri" panose="020F0502020204030204" pitchFamily="34" charset="0"/>
              </a:rPr>
              <a:t>         Rights-holder     Creative Brief         Splits</a:t>
            </a:r>
          </a:p>
          <a:p>
            <a:pPr algn="just">
              <a:lnSpc>
                <a:spcPct val="170000"/>
              </a:lnSpc>
            </a:pPr>
            <a:r>
              <a:rPr lang="en-GB" sz="9600" i="1" dirty="0">
                <a:solidFill>
                  <a:srgbClr val="000000"/>
                </a:solidFill>
                <a:cs typeface="Calibri" panose="020F0502020204030204" pitchFamily="34" charset="0"/>
              </a:rPr>
              <a:t>Gig            Contracts         Session Musician</a:t>
            </a:r>
          </a:p>
          <a:p>
            <a:pPr algn="just">
              <a:lnSpc>
                <a:spcPct val="170000"/>
              </a:lnSpc>
            </a:pPr>
            <a:r>
              <a:rPr lang="en-GB" sz="9600" i="1" dirty="0">
                <a:solidFill>
                  <a:srgbClr val="000000"/>
                </a:solidFill>
                <a:cs typeface="Calibri" panose="020F0502020204030204" pitchFamily="34" charset="0"/>
              </a:rPr>
              <a:t> Tour             Streaming          DSP         DAW                 </a:t>
            </a:r>
          </a:p>
          <a:p>
            <a:pPr algn="just">
              <a:lnSpc>
                <a:spcPct val="170000"/>
              </a:lnSpc>
            </a:pPr>
            <a:r>
              <a:rPr lang="en-GB" sz="9600" i="1" dirty="0">
                <a:solidFill>
                  <a:srgbClr val="000000"/>
                </a:solidFill>
                <a:cs typeface="Calibri" panose="020F0502020204030204" pitchFamily="34" charset="0"/>
              </a:rPr>
              <a:t>     Artist Rider      Technical Rider / Tech Spec</a:t>
            </a:r>
          </a:p>
          <a:p>
            <a:pPr algn="just">
              <a:lnSpc>
                <a:spcPct val="170000"/>
              </a:lnSpc>
            </a:pPr>
            <a:r>
              <a:rPr lang="en-GB" sz="9600" i="1" dirty="0">
                <a:solidFill>
                  <a:srgbClr val="000000"/>
                </a:solidFill>
                <a:cs typeface="Calibri" panose="020F0502020204030204" pitchFamily="34" charset="0"/>
              </a:rPr>
              <a:t>          Marketing             IP           A&amp;R</a:t>
            </a:r>
          </a:p>
        </p:txBody>
      </p:sp>
    </p:spTree>
    <p:extLst>
      <p:ext uri="{BB962C8B-B14F-4D97-AF65-F5344CB8AC3E}">
        <p14:creationId xmlns:p14="http://schemas.microsoft.com/office/powerpoint/2010/main" val="385249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8074-4E02-DBEE-3536-C2C5B0AFFC1B}"/>
              </a:ext>
            </a:extLst>
          </p:cNvPr>
          <p:cNvSpPr>
            <a:spLocks noGrp="1"/>
          </p:cNvSpPr>
          <p:nvPr>
            <p:ph type="title"/>
          </p:nvPr>
        </p:nvSpPr>
        <p:spPr>
          <a:xfrm>
            <a:off x="590839" y="605789"/>
            <a:ext cx="5490927" cy="1590385"/>
          </a:xfrm>
        </p:spPr>
        <p:txBody>
          <a:bodyPr>
            <a:normAutofit fontScale="90000"/>
          </a:bodyPr>
          <a:lstStyle/>
          <a:p>
            <a:r>
              <a:rPr lang="en-GB" sz="4800" dirty="0"/>
              <a:t>Focus on Music in Media – Part 2</a:t>
            </a:r>
          </a:p>
        </p:txBody>
      </p:sp>
      <p:sp>
        <p:nvSpPr>
          <p:cNvPr id="3" name="Subtitle 2">
            <a:extLst>
              <a:ext uri="{FF2B5EF4-FFF2-40B4-BE49-F238E27FC236}">
                <a16:creationId xmlns:a16="http://schemas.microsoft.com/office/drawing/2014/main" id="{5FDD6191-8F8A-5C89-9649-DF350F7F4EBB}"/>
              </a:ext>
            </a:extLst>
          </p:cNvPr>
          <p:cNvSpPr>
            <a:spLocks noGrp="1"/>
          </p:cNvSpPr>
          <p:nvPr>
            <p:ph type="body" sz="quarter" idx="10"/>
          </p:nvPr>
        </p:nvSpPr>
        <p:spPr/>
        <p:txBody>
          <a:bodyPr>
            <a:normAutofit/>
          </a:bodyPr>
          <a:lstStyle/>
          <a:p>
            <a:r>
              <a:rPr lang="en-GB" sz="2000" dirty="0">
                <a:solidFill>
                  <a:srgbClr val="313231"/>
                </a:solidFill>
                <a:effectLst/>
                <a:ea typeface="Calibri" panose="020F0502020204030204" pitchFamily="34" charset="0"/>
                <a:cs typeface="Calibri" panose="020F0502020204030204" pitchFamily="34" charset="0"/>
              </a:rPr>
              <a:t>Emma McGann is a songwriter, independent trailblazer and award nominated artist who has earned recognition from artists including </a:t>
            </a:r>
            <a:r>
              <a:rPr lang="en-GB" sz="2000" b="1" dirty="0">
                <a:solidFill>
                  <a:srgbClr val="313231"/>
                </a:solidFill>
                <a:effectLst/>
                <a:ea typeface="Calibri" panose="020F0502020204030204" pitchFamily="34" charset="0"/>
                <a:cs typeface="Calibri" panose="020F0502020204030204" pitchFamily="34" charset="0"/>
              </a:rPr>
              <a:t>Kylie Minogue,</a:t>
            </a:r>
            <a:r>
              <a:rPr lang="en-GB" sz="2000" dirty="0">
                <a:solidFill>
                  <a:srgbClr val="313231"/>
                </a:solidFill>
                <a:effectLst/>
                <a:ea typeface="Calibri" panose="020F0502020204030204" pitchFamily="34" charset="0"/>
                <a:cs typeface="Calibri" panose="020F0502020204030204" pitchFamily="34" charset="0"/>
              </a:rPr>
              <a:t> </a:t>
            </a:r>
            <a:r>
              <a:rPr lang="en-GB" sz="2000" b="1" dirty="0">
                <a:solidFill>
                  <a:srgbClr val="313231"/>
                </a:solidFill>
                <a:effectLst/>
                <a:ea typeface="Calibri" panose="020F0502020204030204" pitchFamily="34" charset="0"/>
                <a:cs typeface="Calibri" panose="020F0502020204030204" pitchFamily="34" charset="0"/>
              </a:rPr>
              <a:t>Nancy Sinatra</a:t>
            </a:r>
            <a:r>
              <a:rPr lang="en-GB" sz="2000" dirty="0">
                <a:solidFill>
                  <a:srgbClr val="313231"/>
                </a:solidFill>
                <a:effectLst/>
                <a:ea typeface="Calibri" panose="020F0502020204030204" pitchFamily="34" charset="0"/>
                <a:cs typeface="Calibri" panose="020F0502020204030204" pitchFamily="34" charset="0"/>
              </a:rPr>
              <a:t> and </a:t>
            </a:r>
            <a:r>
              <a:rPr lang="en-GB" sz="2000" b="1" dirty="0">
                <a:solidFill>
                  <a:srgbClr val="313231"/>
                </a:solidFill>
                <a:effectLst/>
                <a:ea typeface="Calibri" panose="020F0502020204030204" pitchFamily="34" charset="0"/>
                <a:cs typeface="Calibri" panose="020F0502020204030204" pitchFamily="34" charset="0"/>
              </a:rPr>
              <a:t>Beth Hart.</a:t>
            </a:r>
            <a:r>
              <a:rPr lang="en-GB" sz="2000" dirty="0">
                <a:solidFill>
                  <a:srgbClr val="313231"/>
                </a:solidFill>
                <a:effectLst/>
                <a:ea typeface="Calibri" panose="020F0502020204030204" pitchFamily="34" charset="0"/>
                <a:cs typeface="Calibri" panose="020F0502020204030204" pitchFamily="34" charset="0"/>
              </a:rPr>
              <a:t> Find out more about Emma </a:t>
            </a:r>
            <a:r>
              <a:rPr lang="en-GB" sz="2000" dirty="0">
                <a:solidFill>
                  <a:srgbClr val="313231"/>
                </a:solidFill>
                <a:effectLst/>
                <a:ea typeface="Calibri" panose="020F0502020204030204" pitchFamily="34" charset="0"/>
                <a:cs typeface="Calibri" panose="020F0502020204030204" pitchFamily="34" charset="0"/>
                <a:hlinkClick r:id="rId3"/>
              </a:rPr>
              <a:t>Here</a:t>
            </a:r>
            <a:endParaRPr lang="en-GB" sz="2000" dirty="0">
              <a:solidFill>
                <a:srgbClr val="313231"/>
              </a:solidFill>
              <a:effectLst/>
              <a:ea typeface="Calibri" panose="020F0502020204030204" pitchFamily="34" charset="0"/>
              <a:cs typeface="Calibri" panose="020F0502020204030204" pitchFamily="34" charset="0"/>
            </a:endParaRPr>
          </a:p>
          <a:p>
            <a:r>
              <a:rPr lang="en-GB" sz="2000" dirty="0"/>
              <a:t>Emma creates lots of YouTube videos to teach the skills she’s learnt – find out how she created her own music video in Unreal Engine </a:t>
            </a:r>
            <a:r>
              <a:rPr lang="en-GB" sz="2000" dirty="0">
                <a:hlinkClick r:id="rId4"/>
              </a:rPr>
              <a:t>Here</a:t>
            </a:r>
            <a:endParaRPr lang="en-GB" sz="2000" dirty="0"/>
          </a:p>
          <a:p>
            <a:pPr marL="0" indent="0" algn="l">
              <a:buNone/>
            </a:pPr>
            <a:endParaRPr lang="en-GB" dirty="0">
              <a:solidFill>
                <a:srgbClr val="000000"/>
              </a:solidFill>
              <a:latin typeface="Open Sans" panose="020B0606030504020204" pitchFamily="34" charset="0"/>
            </a:endParaRPr>
          </a:p>
        </p:txBody>
      </p:sp>
      <p:pic>
        <p:nvPicPr>
          <p:cNvPr id="7" name="Picture Placeholder 6">
            <a:extLst>
              <a:ext uri="{FF2B5EF4-FFF2-40B4-BE49-F238E27FC236}">
                <a16:creationId xmlns:a16="http://schemas.microsoft.com/office/drawing/2014/main" id="{8A7F6A74-9C07-8875-91C9-E009ECB484A2}"/>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150496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0CB4-E898-5F09-66A5-4FF4D21B5D29}"/>
              </a:ext>
            </a:extLst>
          </p:cNvPr>
          <p:cNvSpPr>
            <a:spLocks noGrp="1"/>
          </p:cNvSpPr>
          <p:nvPr>
            <p:ph type="title"/>
          </p:nvPr>
        </p:nvSpPr>
        <p:spPr/>
        <p:txBody>
          <a:bodyPr>
            <a:normAutofit/>
          </a:bodyPr>
          <a:lstStyle/>
          <a:p>
            <a:r>
              <a:rPr lang="en-GB" dirty="0"/>
              <a:t>Reflection</a:t>
            </a:r>
          </a:p>
        </p:txBody>
      </p:sp>
      <p:sp>
        <p:nvSpPr>
          <p:cNvPr id="3" name="Subtitle 2">
            <a:extLst>
              <a:ext uri="{FF2B5EF4-FFF2-40B4-BE49-F238E27FC236}">
                <a16:creationId xmlns:a16="http://schemas.microsoft.com/office/drawing/2014/main" id="{F34278C5-99C7-F199-17C7-2FB8ACD73489}"/>
              </a:ext>
            </a:extLst>
          </p:cNvPr>
          <p:cNvSpPr>
            <a:spLocks noGrp="1"/>
          </p:cNvSpPr>
          <p:nvPr>
            <p:ph type="body" sz="quarter" idx="10"/>
          </p:nvPr>
        </p:nvSpPr>
        <p:spPr>
          <a:xfrm>
            <a:off x="590840" y="1628141"/>
            <a:ext cx="11447228" cy="3482340"/>
          </a:xfrm>
        </p:spPr>
        <p:txBody>
          <a:bodyPr>
            <a:normAutofit fontScale="85000" lnSpcReduction="20000"/>
          </a:bodyPr>
          <a:lstStyle/>
          <a:p>
            <a:pPr marL="288000" indent="-288000" algn="l">
              <a:buSzPct val="90000"/>
              <a:buBlip>
                <a:blip r:embed="rId3"/>
              </a:buBlip>
            </a:pPr>
            <a:r>
              <a:rPr lang="en-GB" sz="2600" dirty="0">
                <a:solidFill>
                  <a:srgbClr val="313231"/>
                </a:solidFill>
                <a:cs typeface="Calibri" panose="020F0502020204030204" pitchFamily="34" charset="0"/>
              </a:rPr>
              <a:t>In how many places does music appear?</a:t>
            </a:r>
          </a:p>
          <a:p>
            <a:pPr marL="288000" indent="-288000" algn="l">
              <a:buSzPct val="90000"/>
              <a:buBlip>
                <a:blip r:embed="rId3"/>
              </a:buBlip>
            </a:pPr>
            <a:r>
              <a:rPr lang="en-GB" sz="2600" dirty="0">
                <a:solidFill>
                  <a:srgbClr val="313231"/>
                </a:solidFill>
                <a:cs typeface="Calibri" panose="020F0502020204030204" pitchFamily="34" charset="0"/>
              </a:rPr>
              <a:t>What jobs have we heard about today?</a:t>
            </a:r>
          </a:p>
          <a:p>
            <a:pPr marL="288000" indent="-288000" algn="l">
              <a:buSzPct val="90000"/>
              <a:buBlip>
                <a:blip r:embed="rId3"/>
              </a:buBlip>
            </a:pPr>
            <a:r>
              <a:rPr lang="en-GB" sz="2600" dirty="0">
                <a:solidFill>
                  <a:srgbClr val="313231"/>
                </a:solidFill>
                <a:cs typeface="Calibri" panose="020F0502020204030204" pitchFamily="34" charset="0"/>
              </a:rPr>
              <a:t>Is music important to you?</a:t>
            </a:r>
          </a:p>
          <a:p>
            <a:pPr marL="288000" indent="-288000" algn="l">
              <a:buSzPct val="90000"/>
              <a:buBlip>
                <a:blip r:embed="rId3"/>
              </a:buBlip>
            </a:pPr>
            <a:r>
              <a:rPr lang="en-GB" sz="2600" dirty="0">
                <a:solidFill>
                  <a:srgbClr val="313231"/>
                </a:solidFill>
                <a:cs typeface="Calibri" panose="020F0502020204030204" pitchFamily="34" charset="0"/>
              </a:rPr>
              <a:t>What other skills did Emma McGann, Chloe Kwok, and Shao Dow have that helped them in their musical careers?</a:t>
            </a:r>
          </a:p>
          <a:p>
            <a:pPr marL="288000" indent="-288000" algn="l">
              <a:buSzPct val="90000"/>
              <a:buBlip>
                <a:blip r:embed="rId3"/>
              </a:buBlip>
            </a:pPr>
            <a:r>
              <a:rPr lang="en-GB" sz="2600" dirty="0">
                <a:solidFill>
                  <a:srgbClr val="313231"/>
                </a:solidFill>
                <a:cs typeface="Calibri" panose="020F0502020204030204" pitchFamily="34" charset="0"/>
              </a:rPr>
              <a:t>Do you need to play an instrument to get a job in music?</a:t>
            </a:r>
          </a:p>
          <a:p>
            <a:pPr marL="288000" indent="-288000" algn="l">
              <a:buSzPct val="90000"/>
              <a:buBlip>
                <a:blip r:embed="rId3"/>
              </a:buBlip>
            </a:pPr>
            <a:r>
              <a:rPr lang="en-GB" sz="2600" dirty="0">
                <a:solidFill>
                  <a:srgbClr val="313231"/>
                </a:solidFill>
                <a:cs typeface="Calibri" panose="020F0502020204030204" pitchFamily="34" charset="0"/>
              </a:rPr>
              <a:t>What did the company Beggars do and why is it important for music?</a:t>
            </a:r>
          </a:p>
          <a:p>
            <a:pPr marL="288000" indent="-288000" algn="l">
              <a:buSzPct val="90000"/>
              <a:buBlip>
                <a:blip r:embed="rId3"/>
              </a:buBlip>
            </a:pPr>
            <a:r>
              <a:rPr lang="en-GB" sz="2600" dirty="0">
                <a:solidFill>
                  <a:srgbClr val="313231"/>
                </a:solidFill>
                <a:cs typeface="Calibri" panose="020F0502020204030204" pitchFamily="34" charset="0"/>
              </a:rPr>
              <a:t>What did Caitlin and </a:t>
            </a:r>
            <a:r>
              <a:rPr lang="en-GB" sz="2600" dirty="0" err="1">
                <a:solidFill>
                  <a:srgbClr val="313231"/>
                </a:solidFill>
                <a:cs typeface="Calibri" panose="020F0502020204030204" pitchFamily="34" charset="0"/>
              </a:rPr>
              <a:t>Peyam</a:t>
            </a:r>
            <a:r>
              <a:rPr lang="en-GB" sz="2600" dirty="0">
                <a:solidFill>
                  <a:srgbClr val="313231"/>
                </a:solidFill>
                <a:cs typeface="Calibri" panose="020F0502020204030204" pitchFamily="34" charset="0"/>
              </a:rPr>
              <a:t> from Beggars love about their work?</a:t>
            </a:r>
          </a:p>
          <a:p>
            <a:pPr marL="288000" indent="-288000" algn="l">
              <a:buSzPct val="90000"/>
              <a:buBlip>
                <a:blip r:embed="rId3"/>
              </a:buBlip>
            </a:pPr>
            <a:r>
              <a:rPr lang="en-GB" sz="2600" dirty="0">
                <a:solidFill>
                  <a:srgbClr val="313231"/>
                </a:solidFill>
                <a:cs typeface="Calibri" panose="020F0502020204030204" pitchFamily="34" charset="0"/>
              </a:rPr>
              <a:t>What is the difference between Freelance and Employed?</a:t>
            </a:r>
          </a:p>
          <a:p>
            <a:pPr marL="288000" indent="-288000" algn="l">
              <a:buSzPct val="90000"/>
              <a:buBlip>
                <a:blip r:embed="rId3"/>
              </a:buBlip>
            </a:pPr>
            <a:r>
              <a:rPr lang="en-GB" sz="2600" dirty="0">
                <a:solidFill>
                  <a:srgbClr val="313231"/>
                </a:solidFill>
                <a:cs typeface="Calibri" panose="020F0502020204030204" pitchFamily="34" charset="0"/>
              </a:rPr>
              <a:t>What other words or ideas did you learn today?</a:t>
            </a:r>
          </a:p>
          <a:p>
            <a:pPr marL="288000" indent="-288000" algn="l">
              <a:buSzPct val="90000"/>
              <a:buBlip>
                <a:blip r:embed="rId3"/>
              </a:buBlip>
            </a:pPr>
            <a:endParaRPr lang="en-GB" sz="2200" dirty="0">
              <a:solidFill>
                <a:srgbClr val="313231"/>
              </a:solidFill>
              <a:cs typeface="Calibri" panose="020F0502020204030204" pitchFamily="34" charset="0"/>
            </a:endParaRPr>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1974432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logos on a black background&#10;&#10;Description automatically generated">
            <a:extLst>
              <a:ext uri="{FF2B5EF4-FFF2-40B4-BE49-F238E27FC236}">
                <a16:creationId xmlns:a16="http://schemas.microsoft.com/office/drawing/2014/main" id="{983F7AF5-1891-DDAC-7D5A-E763BEC8DD1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p:blipFill>
        <p:spPr>
          <a:xfrm>
            <a:off x="3552227" y="1591590"/>
            <a:ext cx="4968470" cy="4292320"/>
          </a:xfrm>
        </p:spPr>
      </p:pic>
      <p:sp>
        <p:nvSpPr>
          <p:cNvPr id="6" name="Title 5">
            <a:extLst>
              <a:ext uri="{FF2B5EF4-FFF2-40B4-BE49-F238E27FC236}">
                <a16:creationId xmlns:a16="http://schemas.microsoft.com/office/drawing/2014/main" id="{99F3C885-A209-2AE4-27D9-78A8770B866E}"/>
              </a:ext>
            </a:extLst>
          </p:cNvPr>
          <p:cNvSpPr>
            <a:spLocks noGrp="1"/>
          </p:cNvSpPr>
          <p:nvPr>
            <p:ph type="title"/>
          </p:nvPr>
        </p:nvSpPr>
        <p:spPr/>
        <p:txBody>
          <a:bodyPr/>
          <a:lstStyle/>
          <a:p>
            <a:r>
              <a:rPr lang="en-US" dirty="0"/>
              <a:t>Further info</a:t>
            </a:r>
            <a:endParaRPr lang="en-GB" dirty="0"/>
          </a:p>
        </p:txBody>
      </p:sp>
      <p:sp>
        <p:nvSpPr>
          <p:cNvPr id="8" name="TextBox 7">
            <a:extLst>
              <a:ext uri="{FF2B5EF4-FFF2-40B4-BE49-F238E27FC236}">
                <a16:creationId xmlns:a16="http://schemas.microsoft.com/office/drawing/2014/main" id="{844E4B8B-E515-8F2F-04E5-9C593369A47C}"/>
              </a:ext>
            </a:extLst>
          </p:cNvPr>
          <p:cNvSpPr txBox="1"/>
          <p:nvPr/>
        </p:nvSpPr>
        <p:spPr>
          <a:xfrm>
            <a:off x="4851400" y="6252210"/>
            <a:ext cx="3479800" cy="461665"/>
          </a:xfrm>
          <a:prstGeom prst="rect">
            <a:avLst/>
          </a:prstGeom>
          <a:noFill/>
        </p:spPr>
        <p:txBody>
          <a:bodyPr wrap="square" rtlCol="0">
            <a:spAutoFit/>
          </a:bodyPr>
          <a:lstStyle/>
          <a:p>
            <a:r>
              <a:rPr lang="en-GB" sz="2400" dirty="0">
                <a:hlinkClick r:id="rId4"/>
              </a:rPr>
              <a:t>www.ukmusic.org</a:t>
            </a:r>
            <a:endParaRPr lang="en-GB" sz="2400" dirty="0"/>
          </a:p>
        </p:txBody>
      </p:sp>
    </p:spTree>
    <p:extLst>
      <p:ext uri="{BB962C8B-B14F-4D97-AF65-F5344CB8AC3E}">
        <p14:creationId xmlns:p14="http://schemas.microsoft.com/office/powerpoint/2010/main" val="2484988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1BC0-0AB3-660A-5C95-E5F87D57421B}"/>
              </a:ext>
            </a:extLst>
          </p:cNvPr>
          <p:cNvSpPr>
            <a:spLocks noGrp="1"/>
          </p:cNvSpPr>
          <p:nvPr>
            <p:ph type="title"/>
          </p:nvPr>
        </p:nvSpPr>
        <p:spPr>
          <a:xfrm>
            <a:off x="590840" y="605790"/>
            <a:ext cx="10521660" cy="1141730"/>
          </a:xfrm>
        </p:spPr>
        <p:txBody>
          <a:bodyPr/>
          <a:lstStyle/>
          <a:p>
            <a:r>
              <a:rPr lang="en-GB" dirty="0"/>
              <a:t>Additional Exercises/Resources</a:t>
            </a:r>
            <a:br>
              <a:rPr lang="en-GB" dirty="0"/>
            </a:br>
            <a:br>
              <a:rPr lang="en-GB" dirty="0"/>
            </a:br>
            <a:br>
              <a:rPr lang="en-GB" dirty="0"/>
            </a:br>
            <a:endParaRPr lang="en-GB" dirty="0"/>
          </a:p>
        </p:txBody>
      </p:sp>
      <p:sp>
        <p:nvSpPr>
          <p:cNvPr id="3" name="Text Placeholder 2">
            <a:extLst>
              <a:ext uri="{FF2B5EF4-FFF2-40B4-BE49-F238E27FC236}">
                <a16:creationId xmlns:a16="http://schemas.microsoft.com/office/drawing/2014/main" id="{1F4C412D-395E-4CE2-F0B4-4DA5D9CE7352}"/>
              </a:ext>
            </a:extLst>
          </p:cNvPr>
          <p:cNvSpPr>
            <a:spLocks noGrp="1"/>
          </p:cNvSpPr>
          <p:nvPr>
            <p:ph type="body" sz="quarter" idx="10"/>
          </p:nvPr>
        </p:nvSpPr>
        <p:spPr>
          <a:xfrm>
            <a:off x="590840" y="1591310"/>
            <a:ext cx="8043012" cy="3275330"/>
          </a:xfrm>
        </p:spPr>
        <p:txBody>
          <a:bodyPr/>
          <a:lstStyle/>
          <a:p>
            <a:endParaRPr lang="en-GB" dirty="0">
              <a:hlinkClick r:id="" action="ppaction://noaction">
                <a:extLst>
                  <a:ext uri="{A12FA001-AC4F-418D-AE19-62706E023703}">
                    <ahyp:hlinkClr xmlns:ahyp="http://schemas.microsoft.com/office/drawing/2018/hyperlinkcolor" val="tx"/>
                  </a:ext>
                </a:extLst>
              </a:hlinkClick>
            </a:endParaRPr>
          </a:p>
          <a:p>
            <a:pPr marR="0" lvl="0" fontAlgn="auto">
              <a:spcAft>
                <a:spcPts val="0"/>
              </a:spcAft>
              <a:buClrTx/>
              <a:tabLst/>
              <a:defRPr/>
            </a:pPr>
            <a:r>
              <a:rPr lang="en-GB" dirty="0"/>
              <a:t>Interested in Managing  Artists? Try out the app Music Inc </a:t>
            </a:r>
            <a:r>
              <a:rPr lang="en-GB" dirty="0">
                <a:hlinkClick r:id="rId3">
                  <a:extLst>
                    <a:ext uri="{A12FA001-AC4F-418D-AE19-62706E023703}">
                      <ahyp:hlinkClr xmlns:ahyp="http://schemas.microsoft.com/office/drawing/2018/hyperlinkcolor" val="tx"/>
                    </a:ext>
                  </a:extLst>
                </a:hlinkClick>
              </a:rPr>
              <a:t>Here</a:t>
            </a:r>
            <a:endParaRPr lang="en-GB" dirty="0"/>
          </a:p>
          <a:p>
            <a:pPr marR="0" lvl="0" fontAlgn="auto">
              <a:spcAft>
                <a:spcPts val="0"/>
              </a:spcAft>
              <a:buClrTx/>
              <a:tabLst/>
              <a:defRPr/>
            </a:pPr>
            <a:r>
              <a:rPr lang="en-GB" dirty="0"/>
              <a:t>Check out BIY People &amp; Talent’s Top Tips </a:t>
            </a:r>
            <a:r>
              <a:rPr lang="en-GB" dirty="0">
                <a:hlinkClick r:id="rId4">
                  <a:extLst>
                    <a:ext uri="{A12FA001-AC4F-418D-AE19-62706E023703}">
                      <ahyp:hlinkClr xmlns:ahyp="http://schemas.microsoft.com/office/drawing/2018/hyperlinkcolor" val="tx"/>
                    </a:ext>
                  </a:extLst>
                </a:hlinkClick>
              </a:rPr>
              <a:t>Here</a:t>
            </a:r>
            <a:endParaRPr lang="en-GB" dirty="0"/>
          </a:p>
          <a:p>
            <a:r>
              <a:rPr lang="en-GB" dirty="0"/>
              <a:t>Read the Get Paid Guide </a:t>
            </a:r>
            <a:r>
              <a:rPr lang="en-GB" dirty="0">
                <a:hlinkClick r:id="rId5"/>
              </a:rPr>
              <a:t>Here</a:t>
            </a:r>
            <a:endParaRPr lang="en-GB" dirty="0"/>
          </a:p>
          <a:p>
            <a:r>
              <a:rPr lang="en-GB" dirty="0"/>
              <a:t>If you have composed music (and are over 16) submit it to BBC Introducing to get yourself heard – info </a:t>
            </a:r>
            <a:r>
              <a:rPr lang="en-GB" dirty="0">
                <a:hlinkClick r:id="rId6"/>
              </a:rPr>
              <a:t>Here</a:t>
            </a:r>
            <a:endParaRPr lang="en-GB" dirty="0"/>
          </a:p>
          <a:p>
            <a:r>
              <a:rPr lang="en-GB" dirty="0"/>
              <a:t>Search for your local PRS Foundation Talent Development Partners </a:t>
            </a:r>
            <a:r>
              <a:rPr lang="en-GB" dirty="0">
                <a:hlinkClick r:id="rId7"/>
              </a:rPr>
              <a:t>Here</a:t>
            </a:r>
            <a:endParaRPr lang="en-GB" dirty="0"/>
          </a:p>
          <a:p>
            <a:r>
              <a:rPr lang="en-GB" dirty="0"/>
              <a:t>Interested in careers in Live Events check out Production Futures </a:t>
            </a:r>
            <a:r>
              <a:rPr lang="en-GB" dirty="0">
                <a:hlinkClick r:id="rId8"/>
              </a:rPr>
              <a:t>Here</a:t>
            </a:r>
            <a:endParaRPr lang="en-GB" dirty="0"/>
          </a:p>
          <a:p>
            <a:endParaRPr lang="en-GB" dirty="0">
              <a:hlinkClick r:id="" action="ppaction://noaction"/>
            </a:endParaRPr>
          </a:p>
        </p:txBody>
      </p:sp>
    </p:spTree>
    <p:extLst>
      <p:ext uri="{BB962C8B-B14F-4D97-AF65-F5344CB8AC3E}">
        <p14:creationId xmlns:p14="http://schemas.microsoft.com/office/powerpoint/2010/main" val="4268860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517E210C-B720-B76B-4DE5-BF435408EF0A}"/>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123950" y="-990600"/>
            <a:ext cx="10426700" cy="8254999"/>
          </a:xfrm>
        </p:spPr>
      </p:pic>
    </p:spTree>
    <p:extLst>
      <p:ext uri="{BB962C8B-B14F-4D97-AF65-F5344CB8AC3E}">
        <p14:creationId xmlns:p14="http://schemas.microsoft.com/office/powerpoint/2010/main" val="7189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B978-ED26-69BA-E5F9-568C6653782C}"/>
              </a:ext>
            </a:extLst>
          </p:cNvPr>
          <p:cNvSpPr>
            <a:spLocks noGrp="1"/>
          </p:cNvSpPr>
          <p:nvPr>
            <p:ph type="title"/>
          </p:nvPr>
        </p:nvSpPr>
        <p:spPr/>
        <p:txBody>
          <a:bodyPr/>
          <a:lstStyle/>
          <a:p>
            <a:r>
              <a:rPr lang="en-GB" dirty="0"/>
              <a:t>What does music mean to you?</a:t>
            </a:r>
          </a:p>
        </p:txBody>
      </p:sp>
      <p:sp>
        <p:nvSpPr>
          <p:cNvPr id="3" name="Content Placeholder 2">
            <a:extLst>
              <a:ext uri="{FF2B5EF4-FFF2-40B4-BE49-F238E27FC236}">
                <a16:creationId xmlns:a16="http://schemas.microsoft.com/office/drawing/2014/main" id="{EB1AE489-F7D4-9D52-BF78-C0FED170FAB4}"/>
              </a:ext>
            </a:extLst>
          </p:cNvPr>
          <p:cNvSpPr>
            <a:spLocks noGrp="1"/>
          </p:cNvSpPr>
          <p:nvPr>
            <p:ph type="body" sz="quarter" idx="10"/>
          </p:nvPr>
        </p:nvSpPr>
        <p:spPr/>
        <p:txBody>
          <a:bodyPr/>
          <a:lstStyle/>
          <a:p>
            <a:r>
              <a:rPr lang="en-GB" dirty="0"/>
              <a:t>Who listens to music?</a:t>
            </a:r>
          </a:p>
          <a:p>
            <a:r>
              <a:rPr lang="en-GB" dirty="0"/>
              <a:t>Favourite song?</a:t>
            </a:r>
          </a:p>
          <a:p>
            <a:r>
              <a:rPr lang="en-GB" dirty="0"/>
              <a:t>What artists do you listen to?</a:t>
            </a:r>
          </a:p>
          <a:p>
            <a:r>
              <a:rPr lang="en-GB" dirty="0"/>
              <a:t>Any songwriters / composers you can name?</a:t>
            </a:r>
          </a:p>
          <a:p>
            <a:r>
              <a:rPr lang="en-GB" dirty="0"/>
              <a:t>What different types of music are there? </a:t>
            </a:r>
          </a:p>
        </p:txBody>
      </p:sp>
      <p:pic>
        <p:nvPicPr>
          <p:cNvPr id="6" name="Picture Placeholder 5" descr="A close-up of a sheet music&#10;&#10;Description automatically generated">
            <a:extLst>
              <a:ext uri="{FF2B5EF4-FFF2-40B4-BE49-F238E27FC236}">
                <a16:creationId xmlns:a16="http://schemas.microsoft.com/office/drawing/2014/main" id="{C515EA6D-2D7A-95B4-DCA8-F97E4436C6D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27623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63C6-31D1-C9C7-14F8-C804948E1B4F}"/>
              </a:ext>
            </a:extLst>
          </p:cNvPr>
          <p:cNvSpPr>
            <a:spLocks noGrp="1"/>
          </p:cNvSpPr>
          <p:nvPr>
            <p:ph type="title"/>
          </p:nvPr>
        </p:nvSpPr>
        <p:spPr>
          <a:xfrm>
            <a:off x="590840" y="605790"/>
            <a:ext cx="10458160" cy="1141730"/>
          </a:xfrm>
        </p:spPr>
        <p:txBody>
          <a:bodyPr/>
          <a:lstStyle/>
          <a:p>
            <a:r>
              <a:rPr lang="en-GB" dirty="0"/>
              <a:t>Here, There and Everywhere</a:t>
            </a:r>
          </a:p>
        </p:txBody>
      </p:sp>
      <p:pic>
        <p:nvPicPr>
          <p:cNvPr id="5" name="Content Placeholder 4" descr="A screenshot of a map&#10;&#10;Description automatically generated">
            <a:extLst>
              <a:ext uri="{FF2B5EF4-FFF2-40B4-BE49-F238E27FC236}">
                <a16:creationId xmlns:a16="http://schemas.microsoft.com/office/drawing/2014/main" id="{D1550617-E0BC-2C88-773C-FA994C5B268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882900" y="241300"/>
            <a:ext cx="6835775" cy="6835775"/>
          </a:xfrm>
          <a:prstGeom prst="rect">
            <a:avLst/>
          </a:prstGeom>
        </p:spPr>
      </p:pic>
    </p:spTree>
    <p:extLst>
      <p:ext uri="{BB962C8B-B14F-4D97-AF65-F5344CB8AC3E}">
        <p14:creationId xmlns:p14="http://schemas.microsoft.com/office/powerpoint/2010/main" val="4025660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946EE45F-8FAF-E3FD-A96D-C3707A634CA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3767" y="-99485"/>
            <a:ext cx="5753098" cy="5753098"/>
          </a:xfrm>
          <a:prstGeom prst="rect">
            <a:avLst/>
          </a:prstGeom>
        </p:spPr>
      </p:pic>
      <p:pic>
        <p:nvPicPr>
          <p:cNvPr id="3" name="Picture 2" descr="A screenshot of a video game&#10;&#10;Description automatically generated">
            <a:extLst>
              <a:ext uri="{FF2B5EF4-FFF2-40B4-BE49-F238E27FC236}">
                <a16:creationId xmlns:a16="http://schemas.microsoft.com/office/drawing/2014/main" id="{A9B98FE4-6642-9B52-2E16-C682AFEEA32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56865" y="-99485"/>
            <a:ext cx="5952068" cy="5952068"/>
          </a:xfrm>
          <a:prstGeom prst="rect">
            <a:avLst/>
          </a:prstGeom>
        </p:spPr>
      </p:pic>
    </p:spTree>
    <p:extLst>
      <p:ext uri="{BB962C8B-B14F-4D97-AF65-F5344CB8AC3E}">
        <p14:creationId xmlns:p14="http://schemas.microsoft.com/office/powerpoint/2010/main" val="1613485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screenshot of a map&#10;&#10;Description automatically generated">
            <a:extLst>
              <a:ext uri="{FF2B5EF4-FFF2-40B4-BE49-F238E27FC236}">
                <a16:creationId xmlns:a16="http://schemas.microsoft.com/office/drawing/2014/main" id="{6BEB6D5A-048F-7BF0-AC5F-6D94C18E709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18187" y="-141818"/>
            <a:ext cx="5973233" cy="5973233"/>
          </a:xfrm>
          <a:prstGeom prst="rect">
            <a:avLst/>
          </a:prstGeom>
        </p:spPr>
      </p:pic>
      <p:pic>
        <p:nvPicPr>
          <p:cNvPr id="11" name="Picture 10" descr="A screenshot of a map&#10;&#10;Description automatically generated">
            <a:extLst>
              <a:ext uri="{FF2B5EF4-FFF2-40B4-BE49-F238E27FC236}">
                <a16:creationId xmlns:a16="http://schemas.microsoft.com/office/drawing/2014/main" id="{D5818531-0378-1470-C00A-BFA762B277C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8181" y="-197912"/>
            <a:ext cx="6085419" cy="6085419"/>
          </a:xfrm>
          <a:prstGeom prst="rect">
            <a:avLst/>
          </a:prstGeom>
        </p:spPr>
      </p:pic>
    </p:spTree>
    <p:extLst>
      <p:ext uri="{BB962C8B-B14F-4D97-AF65-F5344CB8AC3E}">
        <p14:creationId xmlns:p14="http://schemas.microsoft.com/office/powerpoint/2010/main" val="316126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screenshot of a map&#10;&#10;Description automatically generated">
            <a:extLst>
              <a:ext uri="{FF2B5EF4-FFF2-40B4-BE49-F238E27FC236}">
                <a16:creationId xmlns:a16="http://schemas.microsoft.com/office/drawing/2014/main" id="{B168FE83-4AF4-1DCF-E0D4-A45588F8E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523"/>
            <a:ext cx="6617614" cy="6617614"/>
          </a:xfrm>
          <a:prstGeom prst="rect">
            <a:avLst/>
          </a:prstGeom>
        </p:spPr>
      </p:pic>
      <p:pic>
        <p:nvPicPr>
          <p:cNvPr id="7" name="Picture 6" descr="A screenshot of a map&#10;&#10;Description automatically generated">
            <a:extLst>
              <a:ext uri="{FF2B5EF4-FFF2-40B4-BE49-F238E27FC236}">
                <a16:creationId xmlns:a16="http://schemas.microsoft.com/office/drawing/2014/main" id="{DBEDF8DC-E201-CBEB-9EC6-04F69F9B6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163" y="-219642"/>
            <a:ext cx="6471852" cy="6471852"/>
          </a:xfrm>
          <a:prstGeom prst="rect">
            <a:avLst/>
          </a:prstGeom>
        </p:spPr>
      </p:pic>
    </p:spTree>
    <p:extLst>
      <p:ext uri="{BB962C8B-B14F-4D97-AF65-F5344CB8AC3E}">
        <p14:creationId xmlns:p14="http://schemas.microsoft.com/office/powerpoint/2010/main" val="1505814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map&#10;&#10;Description automatically generated">
            <a:extLst>
              <a:ext uri="{FF2B5EF4-FFF2-40B4-BE49-F238E27FC236}">
                <a16:creationId xmlns:a16="http://schemas.microsoft.com/office/drawing/2014/main" id="{03F5DB02-CBF1-4557-0D52-5309DF00891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11666" y="-245535"/>
            <a:ext cx="6252633" cy="6252633"/>
          </a:xfrm>
          <a:prstGeom prst="rect">
            <a:avLst/>
          </a:prstGeom>
        </p:spPr>
      </p:pic>
      <p:pic>
        <p:nvPicPr>
          <p:cNvPr id="9" name="Picture 8" descr="A screenshot of a map&#10;&#10;Description automatically generated">
            <a:extLst>
              <a:ext uri="{FF2B5EF4-FFF2-40B4-BE49-F238E27FC236}">
                <a16:creationId xmlns:a16="http://schemas.microsoft.com/office/drawing/2014/main" id="{9F451FEE-92DE-6FBD-86FA-D20912202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265" y="-321737"/>
            <a:ext cx="6405035" cy="6405035"/>
          </a:xfrm>
          <a:prstGeom prst="rect">
            <a:avLst/>
          </a:prstGeom>
        </p:spPr>
      </p:pic>
    </p:spTree>
    <p:extLst>
      <p:ext uri="{BB962C8B-B14F-4D97-AF65-F5344CB8AC3E}">
        <p14:creationId xmlns:p14="http://schemas.microsoft.com/office/powerpoint/2010/main" val="2246460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map&#10;&#10;Description automatically generated">
            <a:extLst>
              <a:ext uri="{FF2B5EF4-FFF2-40B4-BE49-F238E27FC236}">
                <a16:creationId xmlns:a16="http://schemas.microsoft.com/office/drawing/2014/main" id="{68056072-22C0-C8A9-3A79-C3ED513B72A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28598" y="-139701"/>
            <a:ext cx="6210301" cy="6210301"/>
          </a:xfrm>
          <a:prstGeom prst="rect">
            <a:avLst/>
          </a:prstGeom>
        </p:spPr>
      </p:pic>
      <p:pic>
        <p:nvPicPr>
          <p:cNvPr id="5" name="Picture 4" descr="A screenshot of a video game&#10;&#10;Description automatically generated">
            <a:extLst>
              <a:ext uri="{FF2B5EF4-FFF2-40B4-BE49-F238E27FC236}">
                <a16:creationId xmlns:a16="http://schemas.microsoft.com/office/drawing/2014/main" id="{FDEC7FB1-A523-9CB0-490C-B2D9E710BA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438899" y="-50801"/>
            <a:ext cx="5850466" cy="5850466"/>
          </a:xfrm>
          <a:prstGeom prst="rect">
            <a:avLst/>
          </a:prstGeom>
        </p:spPr>
      </p:pic>
    </p:spTree>
    <p:extLst>
      <p:ext uri="{BB962C8B-B14F-4D97-AF65-F5344CB8AC3E}">
        <p14:creationId xmlns:p14="http://schemas.microsoft.com/office/powerpoint/2010/main" val="4089332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map&#10;&#10;Description automatically generated">
            <a:extLst>
              <a:ext uri="{FF2B5EF4-FFF2-40B4-BE49-F238E27FC236}">
                <a16:creationId xmlns:a16="http://schemas.microsoft.com/office/drawing/2014/main" id="{21A3DC8E-DE74-D4E1-2463-0D1E19F8641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15898" y="-237068"/>
            <a:ext cx="6311901" cy="6311901"/>
          </a:xfrm>
          <a:prstGeom prst="rect">
            <a:avLst/>
          </a:prstGeom>
        </p:spPr>
      </p:pic>
      <p:pic>
        <p:nvPicPr>
          <p:cNvPr id="3" name="Picture 2" descr="A screenshot of a map&#10;&#10;Description automatically generated">
            <a:extLst>
              <a:ext uri="{FF2B5EF4-FFF2-40B4-BE49-F238E27FC236}">
                <a16:creationId xmlns:a16="http://schemas.microsoft.com/office/drawing/2014/main" id="{9B378988-8F32-644F-A356-9491877A42A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6065" y="-143934"/>
            <a:ext cx="6112935" cy="6112935"/>
          </a:xfrm>
          <a:prstGeom prst="rect">
            <a:avLst/>
          </a:prstGeom>
        </p:spPr>
      </p:pic>
    </p:spTree>
    <p:extLst>
      <p:ext uri="{BB962C8B-B14F-4D97-AF65-F5344CB8AC3E}">
        <p14:creationId xmlns:p14="http://schemas.microsoft.com/office/powerpoint/2010/main" val="255258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D219-AB5A-C3DB-DE1B-BCD7A06B225D}"/>
              </a:ext>
            </a:extLst>
          </p:cNvPr>
          <p:cNvSpPr>
            <a:spLocks noGrp="1"/>
          </p:cNvSpPr>
          <p:nvPr>
            <p:ph type="title"/>
          </p:nvPr>
        </p:nvSpPr>
        <p:spPr/>
        <p:txBody>
          <a:bodyPr/>
          <a:lstStyle/>
          <a:p>
            <a:r>
              <a:rPr lang="en-GB" dirty="0"/>
              <a:t>In Pairs / Small Groups - Task</a:t>
            </a:r>
          </a:p>
        </p:txBody>
      </p:sp>
      <p:sp>
        <p:nvSpPr>
          <p:cNvPr id="3" name="Content Placeholder 2">
            <a:extLst>
              <a:ext uri="{FF2B5EF4-FFF2-40B4-BE49-F238E27FC236}">
                <a16:creationId xmlns:a16="http://schemas.microsoft.com/office/drawing/2014/main" id="{798F9FFE-F590-56A5-065C-B187D7FA6B54}"/>
              </a:ext>
            </a:extLst>
          </p:cNvPr>
          <p:cNvSpPr>
            <a:spLocks noGrp="1"/>
          </p:cNvSpPr>
          <p:nvPr>
            <p:ph type="body" sz="quarter" idx="10"/>
          </p:nvPr>
        </p:nvSpPr>
        <p:spPr>
          <a:prstGeom prst="rect">
            <a:avLst/>
          </a:prstGeom>
        </p:spPr>
        <p:txBody>
          <a:bodyPr/>
          <a:lstStyle/>
          <a:p>
            <a:r>
              <a:rPr lang="en-GB" dirty="0"/>
              <a:t>Where else do you hear music?</a:t>
            </a:r>
          </a:p>
          <a:p>
            <a:r>
              <a:rPr lang="en-GB" dirty="0"/>
              <a:t>Think about a whole day from when you wake up till when you go to sleep…</a:t>
            </a:r>
          </a:p>
          <a:p>
            <a:r>
              <a:rPr lang="en-GB" dirty="0"/>
              <a:t>Give as much detail as you can – not just ‘On the television’ (there’s a clue!)</a:t>
            </a:r>
          </a:p>
          <a:p>
            <a:pPr lvl="1"/>
            <a:endParaRPr lang="en-GB" dirty="0"/>
          </a:p>
          <a:p>
            <a:pPr lvl="1"/>
            <a:r>
              <a:rPr lang="en-GB" i="1" dirty="0"/>
              <a:t>Write as many down as you can think of!!!</a:t>
            </a:r>
          </a:p>
          <a:p>
            <a:pPr lvl="1"/>
            <a:endParaRPr lang="en-GB" dirty="0"/>
          </a:p>
          <a:p>
            <a:pPr marL="457200" lvl="1" indent="0">
              <a:buNone/>
            </a:pPr>
            <a:endParaRPr lang="en-GB" dirty="0"/>
          </a:p>
          <a:p>
            <a:endParaRPr lang="en-GB" dirty="0"/>
          </a:p>
        </p:txBody>
      </p:sp>
      <p:pic>
        <p:nvPicPr>
          <p:cNvPr id="6" name="Picture Placeholder 5" descr="A cup of coffee and a phone on a table&#10;&#10;Description automatically generated">
            <a:extLst>
              <a:ext uri="{FF2B5EF4-FFF2-40B4-BE49-F238E27FC236}">
                <a16:creationId xmlns:a16="http://schemas.microsoft.com/office/drawing/2014/main" id="{DDC4AD54-B2A6-71FC-DD1E-4701B3CF0CC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12216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39876A-E158-A853-7192-28AE8733590C}"/>
              </a:ext>
            </a:extLst>
          </p:cNvPr>
          <p:cNvSpPr>
            <a:spLocks noGrp="1"/>
          </p:cNvSpPr>
          <p:nvPr>
            <p:ph type="title"/>
          </p:nvPr>
        </p:nvSpPr>
        <p:spPr/>
        <p:txBody>
          <a:bodyPr/>
          <a:lstStyle/>
          <a:p>
            <a:r>
              <a:rPr lang="en-US" dirty="0"/>
              <a:t>Where do you hear music?</a:t>
            </a:r>
            <a:endParaRPr lang="en-GB" dirty="0"/>
          </a:p>
        </p:txBody>
      </p:sp>
      <p:sp>
        <p:nvSpPr>
          <p:cNvPr id="4" name="Text Placeholder 3">
            <a:extLst>
              <a:ext uri="{FF2B5EF4-FFF2-40B4-BE49-F238E27FC236}">
                <a16:creationId xmlns:a16="http://schemas.microsoft.com/office/drawing/2014/main" id="{45A40447-D8B5-9635-1F5A-E00CC62552DF}"/>
              </a:ext>
            </a:extLst>
          </p:cNvPr>
          <p:cNvSpPr txBox="1">
            <a:spLocks noGrp="1"/>
          </p:cNvSpPr>
          <p:nvPr>
            <p:ph type="body" sz="quarter" idx="10"/>
          </p:nvPr>
        </p:nvSpPr>
        <p:spPr>
          <a:xfrm>
            <a:off x="1623212" y="1725459"/>
            <a:ext cx="8826500" cy="4261679"/>
          </a:xfrm>
          <a:prstGeom prst="rect">
            <a:avLst/>
          </a:prstGeom>
          <a:noFill/>
        </p:spPr>
        <p:txBody>
          <a:bodyPr wrap="square" rtlCol="0">
            <a:spAutoFit/>
          </a:bodyPr>
          <a:lstStyle/>
          <a:p>
            <a:pPr marL="0" indent="0" algn="ctr">
              <a:lnSpc>
                <a:spcPct val="150000"/>
              </a:lnSpc>
              <a:buNone/>
            </a:pPr>
            <a:r>
              <a:rPr lang="en-GB" sz="2400" i="1" dirty="0"/>
              <a:t>Radio      TV Adverts         TV Shows (theme tunes!)       </a:t>
            </a:r>
          </a:p>
          <a:p>
            <a:pPr marL="0" indent="0" algn="ctr">
              <a:lnSpc>
                <a:spcPct val="150000"/>
              </a:lnSpc>
              <a:buNone/>
            </a:pPr>
            <a:r>
              <a:rPr lang="en-GB" sz="2400" i="1" dirty="0"/>
              <a:t> Film Soundtracks          TikTok          Shops          Sports Games        Events        Theatres         Birthday Parties       Cafes        Video Games        Buskers       </a:t>
            </a:r>
          </a:p>
          <a:p>
            <a:pPr marL="0" indent="0" algn="ctr">
              <a:lnSpc>
                <a:spcPct val="150000"/>
              </a:lnSpc>
              <a:buNone/>
            </a:pPr>
            <a:r>
              <a:rPr lang="en-GB" sz="2400" i="1" dirty="0"/>
              <a:t>Religious Services        Celebrations       </a:t>
            </a:r>
          </a:p>
          <a:p>
            <a:pPr marL="0" indent="0" algn="ctr">
              <a:lnSpc>
                <a:spcPct val="150000"/>
              </a:lnSpc>
              <a:buNone/>
            </a:pPr>
            <a:r>
              <a:rPr lang="en-GB" sz="2400" i="1" dirty="0"/>
              <a:t>  Official Events    Instagram  </a:t>
            </a:r>
          </a:p>
          <a:p>
            <a:endParaRPr lang="en-GB" sz="2400" i="1" dirty="0"/>
          </a:p>
        </p:txBody>
      </p:sp>
    </p:spTree>
    <p:extLst>
      <p:ext uri="{BB962C8B-B14F-4D97-AF65-F5344CB8AC3E}">
        <p14:creationId xmlns:p14="http://schemas.microsoft.com/office/powerpoint/2010/main" val="347502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BA2D-29DB-1770-2170-E60399083C0B}"/>
              </a:ext>
            </a:extLst>
          </p:cNvPr>
          <p:cNvSpPr>
            <a:spLocks noGrp="1"/>
          </p:cNvSpPr>
          <p:nvPr>
            <p:ph type="title"/>
          </p:nvPr>
        </p:nvSpPr>
        <p:spPr>
          <a:xfrm>
            <a:off x="806741" y="628367"/>
            <a:ext cx="3820218" cy="1590385"/>
          </a:xfrm>
        </p:spPr>
        <p:txBody>
          <a:bodyPr/>
          <a:lstStyle/>
          <a:p>
            <a:pPr algn="ctr"/>
            <a:r>
              <a:rPr lang="en-GB" dirty="0"/>
              <a:t>Jobs in music</a:t>
            </a:r>
          </a:p>
        </p:txBody>
      </p:sp>
      <p:sp>
        <p:nvSpPr>
          <p:cNvPr id="3" name="Content Placeholder 2">
            <a:extLst>
              <a:ext uri="{FF2B5EF4-FFF2-40B4-BE49-F238E27FC236}">
                <a16:creationId xmlns:a16="http://schemas.microsoft.com/office/drawing/2014/main" id="{E244A2A4-433D-4786-3ECC-1975E8E0A03B}"/>
              </a:ext>
            </a:extLst>
          </p:cNvPr>
          <p:cNvSpPr>
            <a:spLocks noGrp="1"/>
          </p:cNvSpPr>
          <p:nvPr>
            <p:ph type="body" sz="quarter" idx="10"/>
          </p:nvPr>
        </p:nvSpPr>
        <p:spPr>
          <a:xfrm>
            <a:off x="806741" y="1814678"/>
            <a:ext cx="5403560" cy="4557709"/>
          </a:xfrm>
        </p:spPr>
        <p:txBody>
          <a:bodyPr/>
          <a:lstStyle/>
          <a:p>
            <a:r>
              <a:rPr lang="en-GB" dirty="0"/>
              <a:t>Because music appears in SO MANY places a LOT of people are needed to make it happen… From the creators that you know to all the people behind the scenes.</a:t>
            </a:r>
          </a:p>
          <a:p>
            <a:r>
              <a:rPr lang="en-GB" dirty="0"/>
              <a:t>Look up UK Music’s Careers Page on Website </a:t>
            </a:r>
            <a:r>
              <a:rPr lang="en-GB" dirty="0">
                <a:hlinkClick r:id="rId3"/>
              </a:rPr>
              <a:t>Here</a:t>
            </a:r>
            <a:endParaRPr lang="en-GB" dirty="0"/>
          </a:p>
          <a:p>
            <a:r>
              <a:rPr lang="en-GB" dirty="0"/>
              <a:t>EXERCISE: Everyone in the class chooses a job description to read</a:t>
            </a:r>
          </a:p>
        </p:txBody>
      </p:sp>
      <p:pic>
        <p:nvPicPr>
          <p:cNvPr id="6" name="Picture Placeholder 5" descr="A group of people on a stage with red lights&#10;&#10;Description automatically generated">
            <a:extLst>
              <a:ext uri="{FF2B5EF4-FFF2-40B4-BE49-F238E27FC236}">
                <a16:creationId xmlns:a16="http://schemas.microsoft.com/office/drawing/2014/main" id="{75E65C0F-C83D-4612-0AA2-A5ED285ABB6D}"/>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7508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B2AC-2BAF-20C4-0399-B1E5F57A17FA}"/>
              </a:ext>
            </a:extLst>
          </p:cNvPr>
          <p:cNvSpPr>
            <a:spLocks noGrp="1"/>
          </p:cNvSpPr>
          <p:nvPr>
            <p:ph type="title"/>
          </p:nvPr>
        </p:nvSpPr>
        <p:spPr/>
        <p:txBody>
          <a:bodyPr/>
          <a:lstStyle/>
          <a:p>
            <a:pPr algn="ctr"/>
            <a:r>
              <a:rPr lang="en-GB" dirty="0"/>
              <a:t>Jobs in Music – Example 1</a:t>
            </a:r>
          </a:p>
        </p:txBody>
      </p:sp>
      <p:sp>
        <p:nvSpPr>
          <p:cNvPr id="3" name="Content Placeholder 2">
            <a:extLst>
              <a:ext uri="{FF2B5EF4-FFF2-40B4-BE49-F238E27FC236}">
                <a16:creationId xmlns:a16="http://schemas.microsoft.com/office/drawing/2014/main" id="{585EB0E7-2798-DF17-0310-BADD2ECB9F67}"/>
              </a:ext>
            </a:extLst>
          </p:cNvPr>
          <p:cNvSpPr>
            <a:spLocks noGrp="1"/>
          </p:cNvSpPr>
          <p:nvPr>
            <p:ph idx="4294967295"/>
          </p:nvPr>
        </p:nvSpPr>
        <p:spPr>
          <a:xfrm>
            <a:off x="810576" y="1282700"/>
            <a:ext cx="7984463" cy="464820"/>
          </a:xfrm>
          <a:prstGeom prst="rect">
            <a:avLst/>
          </a:prstGeom>
        </p:spPr>
        <p:txBody>
          <a:bodyPr>
            <a:normAutofit lnSpcReduction="10000"/>
          </a:bodyPr>
          <a:lstStyle/>
          <a:p>
            <a:pPr marL="0" indent="0" algn="ctr">
              <a:buNone/>
            </a:pPr>
            <a:r>
              <a:rPr lang="en-GB" dirty="0"/>
              <a:t>Cam Blackwood - Record Producer &amp; Songwriter</a:t>
            </a:r>
          </a:p>
          <a:p>
            <a:endParaRPr lang="en-GB" dirty="0"/>
          </a:p>
          <a:p>
            <a:endParaRPr lang="en-GB" dirty="0"/>
          </a:p>
          <a:p>
            <a:endParaRPr lang="en-GB" dirty="0"/>
          </a:p>
          <a:p>
            <a:endParaRPr lang="en-GB" dirty="0"/>
          </a:p>
        </p:txBody>
      </p:sp>
      <p:pic>
        <p:nvPicPr>
          <p:cNvPr id="5" name="Online Media 4" title="Cam Blackwood - UK Music Video">
            <a:hlinkClick r:id="" action="ppaction://media"/>
            <a:extLst>
              <a:ext uri="{FF2B5EF4-FFF2-40B4-BE49-F238E27FC236}">
                <a16:creationId xmlns:a16="http://schemas.microsoft.com/office/drawing/2014/main" id="{D4F1FBDA-7954-AF15-E0F7-931B4503E6F5}"/>
              </a:ext>
            </a:extLst>
          </p:cNvPr>
          <p:cNvPicPr>
            <a:picLocks noRot="1" noChangeAspect="1"/>
          </p:cNvPicPr>
          <p:nvPr>
            <a:videoFile r:link="rId1"/>
          </p:nvPr>
        </p:nvPicPr>
        <p:blipFill>
          <a:blip r:embed="rId4"/>
          <a:stretch>
            <a:fillRect/>
          </a:stretch>
        </p:blipFill>
        <p:spPr>
          <a:xfrm>
            <a:off x="810576" y="1828801"/>
            <a:ext cx="7532473" cy="4243647"/>
          </a:xfrm>
          <a:prstGeom prst="rect">
            <a:avLst/>
          </a:prstGeom>
        </p:spPr>
      </p:pic>
    </p:spTree>
    <p:extLst>
      <p:ext uri="{BB962C8B-B14F-4D97-AF65-F5344CB8AC3E}">
        <p14:creationId xmlns:p14="http://schemas.microsoft.com/office/powerpoint/2010/main" val="419734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347C-F596-5F12-0457-36D8357FA2FC}"/>
              </a:ext>
            </a:extLst>
          </p:cNvPr>
          <p:cNvSpPr>
            <a:spLocks noGrp="1"/>
          </p:cNvSpPr>
          <p:nvPr>
            <p:ph type="title"/>
          </p:nvPr>
        </p:nvSpPr>
        <p:spPr/>
        <p:txBody>
          <a:bodyPr/>
          <a:lstStyle/>
          <a:p>
            <a:pPr algn="ctr"/>
            <a:r>
              <a:rPr lang="en-GB" dirty="0"/>
              <a:t>Jobs in Music – Example 2</a:t>
            </a:r>
          </a:p>
        </p:txBody>
      </p:sp>
      <p:sp>
        <p:nvSpPr>
          <p:cNvPr id="3" name="Content Placeholder 2">
            <a:extLst>
              <a:ext uri="{FF2B5EF4-FFF2-40B4-BE49-F238E27FC236}">
                <a16:creationId xmlns:a16="http://schemas.microsoft.com/office/drawing/2014/main" id="{5F720E85-4D1B-05D5-C4F7-8A5E763252F9}"/>
              </a:ext>
            </a:extLst>
          </p:cNvPr>
          <p:cNvSpPr>
            <a:spLocks noGrp="1"/>
          </p:cNvSpPr>
          <p:nvPr>
            <p:ph idx="4294967295"/>
          </p:nvPr>
        </p:nvSpPr>
        <p:spPr>
          <a:xfrm>
            <a:off x="383821" y="1202268"/>
            <a:ext cx="10577689" cy="231421"/>
          </a:xfrm>
          <a:prstGeom prst="rect">
            <a:avLst/>
          </a:prstGeom>
        </p:spPr>
        <p:txBody>
          <a:body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GB" b="0" i="0" u="none" strike="noStrike" kern="1200" cap="none" spc="0" normalizeH="0" baseline="0" noProof="0" dirty="0">
                <a:ln>
                  <a:noFill/>
                </a:ln>
                <a:solidFill>
                  <a:prstClr val="black"/>
                </a:solidFill>
                <a:effectLst/>
                <a:uLnTx/>
                <a:uFillTx/>
                <a:ea typeface="+mn-ea"/>
                <a:cs typeface="+mn-cs"/>
              </a:rPr>
              <a:t>Charlene Hegarty - Talent Development &amp; Projects Manager</a:t>
            </a:r>
          </a:p>
          <a:p>
            <a:endParaRPr lang="en-GB" dirty="0"/>
          </a:p>
        </p:txBody>
      </p:sp>
      <p:pic>
        <p:nvPicPr>
          <p:cNvPr id="6" name="Online Media 5" title="Charlene Hegarty - UK Music Video">
            <a:hlinkClick r:id="" action="ppaction://media"/>
            <a:extLst>
              <a:ext uri="{FF2B5EF4-FFF2-40B4-BE49-F238E27FC236}">
                <a16:creationId xmlns:a16="http://schemas.microsoft.com/office/drawing/2014/main" id="{F6FEBBDF-6D2D-DFDB-A5CB-1924219AFC08}"/>
              </a:ext>
            </a:extLst>
          </p:cNvPr>
          <p:cNvPicPr>
            <a:picLocks noRot="1" noChangeAspect="1"/>
          </p:cNvPicPr>
          <p:nvPr>
            <a:videoFile r:link="rId1"/>
          </p:nvPr>
        </p:nvPicPr>
        <p:blipFill>
          <a:blip r:embed="rId4"/>
          <a:stretch>
            <a:fillRect/>
          </a:stretch>
        </p:blipFill>
        <p:spPr>
          <a:xfrm>
            <a:off x="944263" y="1905000"/>
            <a:ext cx="7347121" cy="4139223"/>
          </a:xfrm>
          <a:prstGeom prst="rect">
            <a:avLst/>
          </a:prstGeom>
        </p:spPr>
      </p:pic>
    </p:spTree>
    <p:extLst>
      <p:ext uri="{BB962C8B-B14F-4D97-AF65-F5344CB8AC3E}">
        <p14:creationId xmlns:p14="http://schemas.microsoft.com/office/powerpoint/2010/main" val="28388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6BD9-C8A7-8402-55D8-F17A83B018BC}"/>
              </a:ext>
            </a:extLst>
          </p:cNvPr>
          <p:cNvSpPr>
            <a:spLocks noGrp="1"/>
          </p:cNvSpPr>
          <p:nvPr>
            <p:ph type="title"/>
          </p:nvPr>
        </p:nvSpPr>
        <p:spPr/>
        <p:txBody>
          <a:bodyPr/>
          <a:lstStyle/>
          <a:p>
            <a:pPr algn="ctr"/>
            <a:r>
              <a:rPr lang="en-GB" dirty="0"/>
              <a:t>Jobs in Music – Example 3</a:t>
            </a:r>
          </a:p>
        </p:txBody>
      </p:sp>
      <p:sp>
        <p:nvSpPr>
          <p:cNvPr id="3" name="Content Placeholder 2">
            <a:extLst>
              <a:ext uri="{FF2B5EF4-FFF2-40B4-BE49-F238E27FC236}">
                <a16:creationId xmlns:a16="http://schemas.microsoft.com/office/drawing/2014/main" id="{A5430FDF-DB65-803D-7CD8-CF3201932A9E}"/>
              </a:ext>
            </a:extLst>
          </p:cNvPr>
          <p:cNvSpPr>
            <a:spLocks noGrp="1"/>
          </p:cNvSpPr>
          <p:nvPr>
            <p:ph type="body" sz="quarter" idx="10"/>
          </p:nvPr>
        </p:nvSpPr>
        <p:spPr>
          <a:xfrm>
            <a:off x="417689" y="1251585"/>
            <a:ext cx="8043012" cy="3275330"/>
          </a:xfrm>
        </p:spPr>
        <p:txBody>
          <a:body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GB" sz="2800" b="0" i="0" u="none" strike="noStrike" kern="1200" cap="none" spc="0" normalizeH="0" baseline="0" noProof="0" dirty="0">
                <a:ln>
                  <a:noFill/>
                </a:ln>
                <a:solidFill>
                  <a:prstClr val="black"/>
                </a:solidFill>
                <a:effectLst/>
                <a:uLnTx/>
                <a:uFillTx/>
                <a:ea typeface="+mn-ea"/>
                <a:cs typeface="+mn-cs"/>
              </a:rPr>
              <a:t>Jennifer Geddes - Communications Manager</a:t>
            </a:r>
          </a:p>
          <a:p>
            <a:endParaRPr lang="en-GB" dirty="0"/>
          </a:p>
        </p:txBody>
      </p:sp>
      <p:pic>
        <p:nvPicPr>
          <p:cNvPr id="6" name="Online Media 5" title="Jennifer Geddes- UK Music Video">
            <a:hlinkClick r:id="" action="ppaction://media"/>
            <a:extLst>
              <a:ext uri="{FF2B5EF4-FFF2-40B4-BE49-F238E27FC236}">
                <a16:creationId xmlns:a16="http://schemas.microsoft.com/office/drawing/2014/main" id="{3CF4D37E-DC3E-A46E-BE77-52E635B0E11B}"/>
              </a:ext>
            </a:extLst>
          </p:cNvPr>
          <p:cNvPicPr>
            <a:picLocks noRot="1" noChangeAspect="1"/>
          </p:cNvPicPr>
          <p:nvPr>
            <a:videoFile r:link="rId1"/>
          </p:nvPr>
        </p:nvPicPr>
        <p:blipFill>
          <a:blip r:embed="rId4"/>
          <a:stretch>
            <a:fillRect/>
          </a:stretch>
        </p:blipFill>
        <p:spPr>
          <a:xfrm>
            <a:off x="931905" y="2062481"/>
            <a:ext cx="6988776" cy="3937339"/>
          </a:xfrm>
          <a:prstGeom prst="rect">
            <a:avLst/>
          </a:prstGeom>
        </p:spPr>
      </p:pic>
    </p:spTree>
    <p:extLst>
      <p:ext uri="{BB962C8B-B14F-4D97-AF65-F5344CB8AC3E}">
        <p14:creationId xmlns:p14="http://schemas.microsoft.com/office/powerpoint/2010/main" val="212876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D784-533E-49AC-3730-D260C07D3C5D}"/>
              </a:ext>
            </a:extLst>
          </p:cNvPr>
          <p:cNvSpPr>
            <a:spLocks noGrp="1"/>
          </p:cNvSpPr>
          <p:nvPr>
            <p:ph type="title"/>
          </p:nvPr>
        </p:nvSpPr>
        <p:spPr>
          <a:xfrm>
            <a:off x="590840" y="605789"/>
            <a:ext cx="5236628" cy="1590385"/>
          </a:xfrm>
        </p:spPr>
        <p:txBody>
          <a:bodyPr anchor="t">
            <a:noAutofit/>
          </a:bodyPr>
          <a:lstStyle/>
          <a:p>
            <a:pPr algn="ctr"/>
            <a:r>
              <a:rPr lang="en-GB" sz="4300" dirty="0"/>
              <a:t>Focus on Music in Media – Part 1</a:t>
            </a:r>
          </a:p>
        </p:txBody>
      </p:sp>
      <p:sp>
        <p:nvSpPr>
          <p:cNvPr id="3" name="Content Placeholder 2">
            <a:extLst>
              <a:ext uri="{FF2B5EF4-FFF2-40B4-BE49-F238E27FC236}">
                <a16:creationId xmlns:a16="http://schemas.microsoft.com/office/drawing/2014/main" id="{2430348E-2DFE-6D1F-F1DD-A4B63E81B269}"/>
              </a:ext>
            </a:extLst>
          </p:cNvPr>
          <p:cNvSpPr>
            <a:spLocks noGrp="1"/>
          </p:cNvSpPr>
          <p:nvPr>
            <p:ph type="body" sz="quarter" idx="10"/>
          </p:nvPr>
        </p:nvSpPr>
        <p:spPr/>
        <p:txBody>
          <a:bodyPr/>
          <a:lstStyle/>
          <a:p>
            <a:r>
              <a:rPr lang="en-GB" dirty="0"/>
              <a:t>Chloe Kwok is a composer and musician currently working on video games at </a:t>
            </a:r>
            <a:r>
              <a:rPr lang="en-GB" dirty="0">
                <a:hlinkClick r:id="rId4"/>
              </a:rPr>
              <a:t>Rare Ltd.</a:t>
            </a:r>
            <a:endParaRPr lang="en-GB" dirty="0"/>
          </a:p>
          <a:p>
            <a:r>
              <a:rPr lang="en-GB" dirty="0"/>
              <a:t>Her composition used on Sea of Thieves Season 8 Accolades Trailer </a:t>
            </a:r>
            <a:r>
              <a:rPr lang="en-GB" dirty="0">
                <a:hlinkClick r:id="rId5"/>
              </a:rPr>
              <a:t>Watch Here</a:t>
            </a:r>
            <a:endParaRPr lang="en-GB" dirty="0"/>
          </a:p>
          <a:p>
            <a:r>
              <a:rPr lang="en-GB" dirty="0"/>
              <a:t>To find out more about Chloe and see many more examples of her work </a:t>
            </a:r>
            <a:r>
              <a:rPr lang="en-GB" dirty="0">
                <a:hlinkClick r:id="rId6"/>
              </a:rPr>
              <a:t>Watch Here</a:t>
            </a:r>
            <a:endParaRPr lang="en-GB" dirty="0"/>
          </a:p>
        </p:txBody>
      </p:sp>
      <p:pic>
        <p:nvPicPr>
          <p:cNvPr id="7" name="Picture Placeholder 6" descr="A person standing under a bridge&#10;&#10;Description automatically generated">
            <a:extLst>
              <a:ext uri="{FF2B5EF4-FFF2-40B4-BE49-F238E27FC236}">
                <a16:creationId xmlns:a16="http://schemas.microsoft.com/office/drawing/2014/main" id="{595A78DA-175B-84A5-E2A1-7C1E132349F6}"/>
              </a:ext>
            </a:extLst>
          </p:cNvPr>
          <p:cNvPicPr>
            <a:picLocks noGrp="1" noChangeAspect="1"/>
          </p:cNvPicPr>
          <p:nvPr>
            <p:ph type="pic" sz="quarter" idx="11"/>
          </p:nvPr>
        </p:nvPicPr>
        <p:blipFill>
          <a:blip r:embed="rId7"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740955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f2b3c68-318c-4d24-862d-a0f08969fc8f">
      <Terms xmlns="http://schemas.microsoft.com/office/infopath/2007/PartnerControls"/>
    </lcf76f155ced4ddcb4097134ff3c332f>
    <TaxCatchAll xmlns="26264f78-3b27-4dcd-9f60-f6895e22c07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8EB5D440645E49A22A4D8C3E188CA3" ma:contentTypeVersion="18" ma:contentTypeDescription="Create a new document." ma:contentTypeScope="" ma:versionID="1cad9b97dcf27a396b73c888039440ca">
  <xsd:schema xmlns:xsd="http://www.w3.org/2001/XMLSchema" xmlns:xs="http://www.w3.org/2001/XMLSchema" xmlns:p="http://schemas.microsoft.com/office/2006/metadata/properties" xmlns:ns2="26264f78-3b27-4dcd-9f60-f6895e22c07b" xmlns:ns3="4f2b3c68-318c-4d24-862d-a0f08969fc8f" targetNamespace="http://schemas.microsoft.com/office/2006/metadata/properties" ma:root="true" ma:fieldsID="723e15bddca2436dddd61ea9f0719d7d" ns2:_="" ns3:_="">
    <xsd:import namespace="26264f78-3b27-4dcd-9f60-f6895e22c07b"/>
    <xsd:import namespace="4f2b3c68-318c-4d24-862d-a0f08969fc8f"/>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64f78-3b27-4dcd-9f60-f6895e22c0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ce410230-63d3-49ab-8857-ce328d825b71}" ma:internalName="TaxCatchAll" ma:showField="CatchAllData" ma:web="26264f78-3b27-4dcd-9f60-f6895e22c0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2b3c68-318c-4d24-862d-a0f08969fc8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b500126-e3b2-4c52-9d5b-4e74c47675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EA9B88-2ED7-4246-BA9D-180CB31CEDFB}">
  <ds:schemaRefs>
    <ds:schemaRef ds:uri="http://schemas.microsoft.com/sharepoint/v3/contenttype/forms"/>
  </ds:schemaRefs>
</ds:datastoreItem>
</file>

<file path=customXml/itemProps2.xml><?xml version="1.0" encoding="utf-8"?>
<ds:datastoreItem xmlns:ds="http://schemas.openxmlformats.org/officeDocument/2006/customXml" ds:itemID="{7AF72186-354B-4781-B924-31291E475B54}">
  <ds:schemaRefs>
    <ds:schemaRef ds:uri="http://schemas.microsoft.com/office/2006/metadata/properties"/>
    <ds:schemaRef ds:uri="http://schemas.microsoft.com/office/infopath/2007/PartnerControls"/>
    <ds:schemaRef ds:uri="4f2b3c68-318c-4d24-862d-a0f08969fc8f"/>
    <ds:schemaRef ds:uri="26264f78-3b27-4dcd-9f60-f6895e22c07b"/>
  </ds:schemaRefs>
</ds:datastoreItem>
</file>

<file path=customXml/itemProps3.xml><?xml version="1.0" encoding="utf-8"?>
<ds:datastoreItem xmlns:ds="http://schemas.openxmlformats.org/officeDocument/2006/customXml" ds:itemID="{2CE5FBE4-207B-4DC8-B8A8-E9A8F09C0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64f78-3b27-4dcd-9f60-f6895e22c07b"/>
    <ds:schemaRef ds:uri="4f2b3c68-318c-4d24-862d-a0f08969fc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3085</Words>
  <Application>Microsoft Office PowerPoint</Application>
  <PresentationFormat>Widescreen</PresentationFormat>
  <Paragraphs>263</Paragraphs>
  <Slides>26</Slides>
  <Notes>20</Notes>
  <HiddenSlides>0</HiddenSlides>
  <MMClips>4</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Arial Black</vt:lpstr>
      <vt:lpstr>Calibri</vt:lpstr>
      <vt:lpstr>Calibri Light</vt:lpstr>
      <vt:lpstr>Open Sans</vt:lpstr>
      <vt:lpstr>Office Theme</vt:lpstr>
      <vt:lpstr>TItles</vt:lpstr>
      <vt:lpstr>Content</vt:lpstr>
      <vt:lpstr>1_Content</vt:lpstr>
      <vt:lpstr>Introduction to the music industry</vt:lpstr>
      <vt:lpstr>What does music mean to you?</vt:lpstr>
      <vt:lpstr>In Pairs / Small Groups - Task</vt:lpstr>
      <vt:lpstr>Where do you hear music?</vt:lpstr>
      <vt:lpstr>Jobs in music</vt:lpstr>
      <vt:lpstr>Jobs in Music – Example 1</vt:lpstr>
      <vt:lpstr>Jobs in Music – Example 2</vt:lpstr>
      <vt:lpstr>Jobs in Music – Example 3</vt:lpstr>
      <vt:lpstr>Focus on Music in Media – Part 1</vt:lpstr>
      <vt:lpstr>What is music worth? How many people work in music?</vt:lpstr>
      <vt:lpstr>Music Landscape &amp; Roles</vt:lpstr>
      <vt:lpstr>Music Career Film – Beggars Group</vt:lpstr>
      <vt:lpstr>Focus on Music in Media – Part 2</vt:lpstr>
      <vt:lpstr>Words / Ideas</vt:lpstr>
      <vt:lpstr>Focus on Music in Media – Part 2</vt:lpstr>
      <vt:lpstr>Reflection</vt:lpstr>
      <vt:lpstr>Further info</vt:lpstr>
      <vt:lpstr>Additional Exercises/Resources   </vt:lpstr>
      <vt:lpstr>PowerPoint Presentation</vt:lpstr>
      <vt:lpstr>Here, There and Everywhere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Music Industry</dc:title>
  <dc:creator>Oliver Morris</dc:creator>
  <cp:lastModifiedBy>Bonnie Smith</cp:lastModifiedBy>
  <cp:revision>12</cp:revision>
  <dcterms:created xsi:type="dcterms:W3CDTF">2023-09-21T10:48:43Z</dcterms:created>
  <dcterms:modified xsi:type="dcterms:W3CDTF">2023-10-19T14:11:48Z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0x010100078EB5D440645E49A22A4D8C3E188CA3</vt:lpwstr>
  </property>
  <property fmtid="{D5CDD505-2E9C-101B-9397-08002B2CF9AE}" pid="3" name="MediaServiceImageTags">
    <vt:lpwstr/>
  </property>
</Properties>
</file>