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80" r:id="rId2"/>
    <p:sldMasterId id="2147483700" r:id="rId3"/>
    <p:sldMasterId id="2147483717" r:id="rId4"/>
  </p:sldMasterIdLst>
  <p:notesMasterIdLst>
    <p:notesMasterId r:id="rId18"/>
  </p:notesMasterIdLst>
  <p:sldIdLst>
    <p:sldId id="285" r:id="rId5"/>
    <p:sldId id="261" r:id="rId6"/>
    <p:sldId id="282" r:id="rId7"/>
    <p:sldId id="283" r:id="rId8"/>
    <p:sldId id="284" r:id="rId9"/>
    <p:sldId id="279" r:id="rId10"/>
    <p:sldId id="281" r:id="rId11"/>
    <p:sldId id="269" r:id="rId12"/>
    <p:sldId id="265" r:id="rId13"/>
    <p:sldId id="263" r:id="rId14"/>
    <p:sldId id="286" r:id="rId15"/>
    <p:sldId id="287"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id="{3AB7E163-B90B-4261-8FD4-BBA34F1108AF}">
          <p14:sldIdLst>
            <p14:sldId id="285"/>
            <p14:sldId id="261"/>
            <p14:sldId id="282"/>
            <p14:sldId id="283"/>
            <p14:sldId id="284"/>
            <p14:sldId id="279"/>
            <p14:sldId id="281"/>
            <p14:sldId id="269"/>
            <p14:sldId id="265"/>
            <p14:sldId id="263"/>
            <p14:sldId id="286"/>
            <p14:sldId id="287"/>
            <p14:sldId id="288"/>
          </p14:sldIdLst>
        </p14:section>
        <p14:section name="Sample slides" id="{8B9A1C20-FAB3-4EAE-8D71-13AB6302B1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F"/>
    <a:srgbClr val="FFCB0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8"/>
      </p:cViewPr>
      <p:guideLst/>
    </p:cSldViewPr>
  </p:slideViewPr>
  <p:notesTextViewPr>
    <p:cViewPr>
      <p:scale>
        <a:sx n="75" d="100"/>
        <a:sy n="75" d="100"/>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BFD4B-1191-4622-98E1-12E71DF9AE5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09473-4EA1-4D87-A437-D15BA0E4A542}" type="slidenum">
              <a:rPr lang="en-GB" smtClean="0"/>
              <a:t>‹#›</a:t>
            </a:fld>
            <a:endParaRPr lang="en-GB"/>
          </a:p>
        </p:txBody>
      </p:sp>
    </p:spTree>
    <p:extLst>
      <p:ext uri="{BB962C8B-B14F-4D97-AF65-F5344CB8AC3E}">
        <p14:creationId xmlns:p14="http://schemas.microsoft.com/office/powerpoint/2010/main" val="389852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rchitecture.com/knowledge-and-resources/resources-landing-page/business-benchmarking-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talking about careers in architecture, as part of our exploration on careers in the Creative Industries.</a:t>
            </a:r>
          </a:p>
          <a:p>
            <a:endParaRPr lang="en-GB" dirty="0"/>
          </a:p>
        </p:txBody>
      </p:sp>
      <p:sp>
        <p:nvSpPr>
          <p:cNvPr id="4" name="Slide Number Placeholder 3"/>
          <p:cNvSpPr>
            <a:spLocks noGrp="1"/>
          </p:cNvSpPr>
          <p:nvPr>
            <p:ph type="sldNum" sz="quarter" idx="5"/>
          </p:nvPr>
        </p:nvSpPr>
        <p:spPr/>
        <p:txBody>
          <a:bodyPr/>
          <a:lstStyle/>
          <a:p>
            <a:fld id="{6AD09473-4EA1-4D87-A437-D15BA0E4A542}" type="slidenum">
              <a:rPr lang="en-GB" smtClean="0"/>
              <a:t>2</a:t>
            </a:fld>
            <a:endParaRPr lang="en-GB"/>
          </a:p>
        </p:txBody>
      </p:sp>
    </p:spTree>
    <p:extLst>
      <p:ext uri="{BB962C8B-B14F-4D97-AF65-F5344CB8AC3E}">
        <p14:creationId xmlns:p14="http://schemas.microsoft.com/office/powerpoint/2010/main" val="299823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a:t>
            </a:r>
          </a:p>
          <a:p>
            <a:pPr marL="171450" indent="-171450">
              <a:buFont typeface="Arial" panose="020B0604020202020204" pitchFamily="34" charset="0"/>
              <a:buChar char="•"/>
            </a:pPr>
            <a:r>
              <a:rPr lang="en-GB" dirty="0"/>
              <a:t>Do you think boys and girls toilets should be separate? What about staff? What types of activity work well in open plan spaces? What might a reception need? Should there be a place to eat? Would any rooms/spaces work better on the first floor and not be included? Should windows not be in any rooms? Where might the fire exits be? How easy would it be for those in wheelchairs to move around? What would make a welcoming entrance?</a:t>
            </a:r>
          </a:p>
        </p:txBody>
      </p:sp>
      <p:sp>
        <p:nvSpPr>
          <p:cNvPr id="4" name="Slide Number Placeholder 3"/>
          <p:cNvSpPr>
            <a:spLocks noGrp="1"/>
          </p:cNvSpPr>
          <p:nvPr>
            <p:ph type="sldNum" sz="quarter" idx="5"/>
          </p:nvPr>
        </p:nvSpPr>
        <p:spPr/>
        <p:txBody>
          <a:bodyPr/>
          <a:lstStyle/>
          <a:p>
            <a:fld id="{6AD09473-4EA1-4D87-A437-D15BA0E4A542}" type="slidenum">
              <a:rPr lang="en-GB" smtClean="0"/>
              <a:t>11</a:t>
            </a:fld>
            <a:endParaRPr lang="en-GB"/>
          </a:p>
        </p:txBody>
      </p:sp>
    </p:spTree>
    <p:extLst>
      <p:ext uri="{BB962C8B-B14F-4D97-AF65-F5344CB8AC3E}">
        <p14:creationId xmlns:p14="http://schemas.microsoft.com/office/powerpoint/2010/main" val="35940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a:t>
            </a:r>
          </a:p>
          <a:p>
            <a:r>
              <a:rPr lang="en-GB" dirty="0"/>
              <a:t>Do you think brick or concrete is better for the environment (</a:t>
            </a:r>
            <a:r>
              <a:rPr lang="en-GB" dirty="0" err="1"/>
              <a:t>n.b.</a:t>
            </a:r>
            <a:r>
              <a:rPr lang="en-GB" dirty="0"/>
              <a:t> brick uses natural materials, concrete does not). Could you have compost or recycling facilities? Do you think solar panels or wind turbines might work? Would the inclusion of bug </a:t>
            </a:r>
            <a:r>
              <a:rPr lang="en-GB" dirty="0" err="1"/>
              <a:t>hotes</a:t>
            </a:r>
            <a:r>
              <a:rPr lang="en-GB" dirty="0"/>
              <a:t> or </a:t>
            </a:r>
            <a:r>
              <a:rPr lang="en-GB" dirty="0" err="1"/>
              <a:t>wilflowers</a:t>
            </a:r>
            <a:r>
              <a:rPr lang="en-GB" dirty="0"/>
              <a:t> help? What about trees? How might a southerly orientation for the building help (keeps the room warm as sun will shine into the rooms for longer).</a:t>
            </a:r>
          </a:p>
        </p:txBody>
      </p:sp>
      <p:sp>
        <p:nvSpPr>
          <p:cNvPr id="4" name="Slide Number Placeholder 3"/>
          <p:cNvSpPr>
            <a:spLocks noGrp="1"/>
          </p:cNvSpPr>
          <p:nvPr>
            <p:ph type="sldNum" sz="quarter" idx="5"/>
          </p:nvPr>
        </p:nvSpPr>
        <p:spPr/>
        <p:txBody>
          <a:bodyPr/>
          <a:lstStyle/>
          <a:p>
            <a:fld id="{6AD09473-4EA1-4D87-A437-D15BA0E4A542}" type="slidenum">
              <a:rPr lang="en-GB" smtClean="0"/>
              <a:t>12</a:t>
            </a:fld>
            <a:endParaRPr lang="en-GB"/>
          </a:p>
        </p:txBody>
      </p:sp>
    </p:spTree>
    <p:extLst>
      <p:ext uri="{BB962C8B-B14F-4D97-AF65-F5344CB8AC3E}">
        <p14:creationId xmlns:p14="http://schemas.microsoft.com/office/powerpoint/2010/main" val="2651847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talking about careers in architecture, as part of our exploration on careers in the Creative Industries.</a:t>
            </a:r>
          </a:p>
          <a:p>
            <a:endParaRPr lang="en-GB" dirty="0"/>
          </a:p>
        </p:txBody>
      </p:sp>
      <p:sp>
        <p:nvSpPr>
          <p:cNvPr id="4" name="Slide Number Placeholder 3"/>
          <p:cNvSpPr>
            <a:spLocks noGrp="1"/>
          </p:cNvSpPr>
          <p:nvPr>
            <p:ph type="sldNum" sz="quarter" idx="5"/>
          </p:nvPr>
        </p:nvSpPr>
        <p:spPr/>
        <p:txBody>
          <a:bodyPr/>
          <a:lstStyle/>
          <a:p>
            <a:fld id="{6AD09473-4EA1-4D87-A437-D15BA0E4A542}" type="slidenum">
              <a:rPr lang="en-GB" smtClean="0"/>
              <a:t>13</a:t>
            </a:fld>
            <a:endParaRPr lang="en-GB"/>
          </a:p>
        </p:txBody>
      </p:sp>
    </p:spTree>
    <p:extLst>
      <p:ext uri="{BB962C8B-B14F-4D97-AF65-F5344CB8AC3E}">
        <p14:creationId xmlns:p14="http://schemas.microsoft.com/office/powerpoint/2010/main" val="306957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ASK : </a:t>
            </a:r>
            <a:r>
              <a:rPr lang="en-GB" b="0" dirty="0"/>
              <a:t>Can anyone tell me what architecture means or refers to?</a:t>
            </a:r>
          </a:p>
          <a:p>
            <a:endParaRPr lang="en-GB" b="0" dirty="0"/>
          </a:p>
          <a:p>
            <a:r>
              <a:rPr lang="en-GB" b="1" dirty="0"/>
              <a:t>SAY: </a:t>
            </a:r>
            <a:r>
              <a:rPr lang="en-GB" dirty="0"/>
              <a:t>Architecture can refer to the practice of designing buildings/spaces, or the physical appearance or style it has been designed in.</a:t>
            </a:r>
          </a:p>
          <a:p>
            <a:endParaRPr lang="en-GB" dirty="0"/>
          </a:p>
          <a:p>
            <a:r>
              <a:rPr lang="en-GB" dirty="0"/>
              <a:t>The design of buildings/structures are usually done by architects, but the design process is usually collaborative with many other professionals who work within architecture – such as structural engineers who need to ensure the design by the architects will actually stand up and be safe!</a:t>
            </a:r>
          </a:p>
          <a:p>
            <a:endParaRPr lang="en-GB" dirty="0"/>
          </a:p>
          <a:p>
            <a:r>
              <a:rPr lang="en-GB" b="1" dirty="0"/>
              <a:t>ASK:</a:t>
            </a:r>
            <a:r>
              <a:rPr lang="en-GB" dirty="0"/>
              <a:t> Look at these iconic buildings designed by architects. ere are some iconic buildings designed by architects. Can anyone tell me the name of the building and its location? </a:t>
            </a:r>
          </a:p>
          <a:p>
            <a:endParaRPr lang="en-GB" dirty="0"/>
          </a:p>
          <a:p>
            <a:r>
              <a:rPr lang="en-GB" b="1" dirty="0"/>
              <a:t>Answers:</a:t>
            </a:r>
          </a:p>
          <a:p>
            <a:r>
              <a:rPr lang="en-GB" dirty="0"/>
              <a:t>Library of Birmingham, Birmingham, (designed by </a:t>
            </a:r>
            <a:r>
              <a:rPr lang="en-GB" dirty="0" err="1"/>
              <a:t>Mecanoo</a:t>
            </a:r>
            <a:r>
              <a:rPr lang="en-GB" dirty="0"/>
              <a:t>).</a:t>
            </a:r>
          </a:p>
          <a:p>
            <a:r>
              <a:rPr lang="en-GB" dirty="0"/>
              <a:t>Familia Sagrada, Barcelona, (designed by Antonio </a:t>
            </a:r>
            <a:r>
              <a:rPr lang="en-GB" dirty="0" err="1"/>
              <a:t>Gaudí</a:t>
            </a:r>
            <a:r>
              <a:rPr lang="en-GB" dirty="0"/>
              <a:t>)</a:t>
            </a:r>
          </a:p>
          <a:p>
            <a:r>
              <a:rPr lang="en-GB" dirty="0"/>
              <a:t>Colosseum, Rome, (designer unknown)</a:t>
            </a:r>
          </a:p>
          <a:p>
            <a:r>
              <a:rPr lang="en-GB" dirty="0"/>
              <a:t>The Gherkin, London (designed by Norman Foster)</a:t>
            </a:r>
          </a:p>
        </p:txBody>
      </p:sp>
      <p:sp>
        <p:nvSpPr>
          <p:cNvPr id="4" name="Slide Number Placeholder 3"/>
          <p:cNvSpPr>
            <a:spLocks noGrp="1"/>
          </p:cNvSpPr>
          <p:nvPr>
            <p:ph type="sldNum" sz="quarter" idx="5"/>
          </p:nvPr>
        </p:nvSpPr>
        <p:spPr/>
        <p:txBody>
          <a:bodyPr/>
          <a:lstStyle/>
          <a:p>
            <a:fld id="{6AD09473-4EA1-4D87-A437-D15BA0E4A542}" type="slidenum">
              <a:rPr lang="en-GB" smtClean="0"/>
              <a:t>3</a:t>
            </a:fld>
            <a:endParaRPr lang="en-GB"/>
          </a:p>
        </p:txBody>
      </p:sp>
    </p:spTree>
    <p:extLst>
      <p:ext uri="{BB962C8B-B14F-4D97-AF65-F5344CB8AC3E}">
        <p14:creationId xmlns:p14="http://schemas.microsoft.com/office/powerpoint/2010/main" val="353113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Say: </a:t>
            </a:r>
          </a:p>
          <a:p>
            <a:r>
              <a:rPr lang="en-GB" dirty="0"/>
              <a:t>Architecture is often associated with houses and skyscrapers. But there are many other types of buildings and spaces that can be designed, either from scratch or </a:t>
            </a:r>
            <a:r>
              <a:rPr lang="en-GB" b="1" dirty="0"/>
              <a:t>retrofitted</a:t>
            </a:r>
            <a:r>
              <a:rPr lang="en-GB" dirty="0"/>
              <a:t> (explain that this means an old building that is re-designed and may have is function changed- see picture).</a:t>
            </a:r>
          </a:p>
          <a:p>
            <a:endParaRPr lang="en-GB" dirty="0"/>
          </a:p>
          <a:p>
            <a:r>
              <a:rPr lang="en-GB" b="1" dirty="0"/>
              <a:t>Instruct:</a:t>
            </a:r>
          </a:p>
          <a:p>
            <a:r>
              <a:rPr lang="en-GB" dirty="0"/>
              <a:t>Tell students that they have two minutes to work with their partner to list as many buildings and spaces  they think may be designed by architects.</a:t>
            </a:r>
          </a:p>
          <a:p>
            <a:endParaRPr lang="en-GB" dirty="0"/>
          </a:p>
          <a:p>
            <a:r>
              <a:rPr lang="en-GB" dirty="0"/>
              <a:t>Discuss:</a:t>
            </a:r>
          </a:p>
          <a:p>
            <a:r>
              <a:rPr lang="en-GB" dirty="0"/>
              <a:t>Ask students to share what they wrote down.</a:t>
            </a:r>
          </a:p>
          <a:p>
            <a:r>
              <a:rPr lang="en-GB" dirty="0"/>
              <a:t>Answers to expect: Houses/flats/bridges/parks/pavilions/hospitals/schools/care homes/housing estates/interiors/monuments/retrofitting of old buildings/cafes/bars/libraries/green spaces/churches/town halls/sea fronts/stadiums/museums.</a:t>
            </a:r>
          </a:p>
          <a:p>
            <a:endParaRPr lang="en-GB" dirty="0"/>
          </a:p>
          <a:p>
            <a:r>
              <a:rPr lang="en-GB" b="1" dirty="0"/>
              <a:t>Discuss:</a:t>
            </a:r>
          </a:p>
          <a:p>
            <a:r>
              <a:rPr lang="en-GB" dirty="0"/>
              <a:t>Which do students think are the most common to be designed (consider demand/need &amp; age of existing buildings found in their area e.g. housing shortages, many schools built last century and not fit for purpose)</a:t>
            </a:r>
          </a:p>
          <a:p>
            <a:r>
              <a:rPr lang="en-GB" dirty="0"/>
              <a:t>Which do you think would be most fun to design? (consider how much creativity they would have, if they think clients would have a lot of money).</a:t>
            </a:r>
          </a:p>
        </p:txBody>
      </p:sp>
      <p:sp>
        <p:nvSpPr>
          <p:cNvPr id="4" name="Slide Number Placeholder 3"/>
          <p:cNvSpPr>
            <a:spLocks noGrp="1"/>
          </p:cNvSpPr>
          <p:nvPr>
            <p:ph type="sldNum" sz="quarter" idx="5"/>
          </p:nvPr>
        </p:nvSpPr>
        <p:spPr/>
        <p:txBody>
          <a:bodyPr/>
          <a:lstStyle/>
          <a:p>
            <a:fld id="{6AD09473-4EA1-4D87-A437-D15BA0E4A542}" type="slidenum">
              <a:rPr lang="en-GB" smtClean="0"/>
              <a:t>4</a:t>
            </a:fld>
            <a:endParaRPr lang="en-GB"/>
          </a:p>
        </p:txBody>
      </p:sp>
    </p:spTree>
    <p:extLst>
      <p:ext uri="{BB962C8B-B14F-4D97-AF65-F5344CB8AC3E}">
        <p14:creationId xmlns:p14="http://schemas.microsoft.com/office/powerpoint/2010/main" val="384549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Say: </a:t>
            </a:r>
          </a:p>
          <a:p>
            <a:r>
              <a:rPr lang="en-GB" dirty="0"/>
              <a:t>TV and films love to have characters working in architecture  - such as Ted </a:t>
            </a:r>
            <a:r>
              <a:rPr lang="en-GB" dirty="0" err="1"/>
              <a:t>Moseby</a:t>
            </a:r>
            <a:r>
              <a:rPr lang="en-GB" dirty="0"/>
              <a:t> from How I met your mother and Keanu Reeve’s character from the film the Lake. However these portrayals help add to many myths about what it’s like to work in architecture. Let’s see how good you are from separating fact from fiction.</a:t>
            </a:r>
          </a:p>
          <a:p>
            <a:endParaRPr lang="en-GB" dirty="0"/>
          </a:p>
          <a:p>
            <a:r>
              <a:rPr lang="en-GB" b="1" dirty="0"/>
              <a:t>Instruct</a:t>
            </a:r>
          </a:p>
          <a:p>
            <a:r>
              <a:rPr lang="en-GB" dirty="0"/>
              <a:t>Read each statement out and ask students to raise their hand if they think it’s a fact or a myth. Ask a student to explain their answer.</a:t>
            </a:r>
          </a:p>
          <a:p>
            <a:endParaRPr lang="en-GB" dirty="0"/>
          </a:p>
          <a:p>
            <a:r>
              <a:rPr lang="en-GB" b="1" dirty="0"/>
              <a:t>Share</a:t>
            </a:r>
          </a:p>
          <a:p>
            <a:r>
              <a:rPr lang="en-GB" dirty="0"/>
              <a:t>Give students the correct answers and explanations.</a:t>
            </a:r>
          </a:p>
          <a:p>
            <a:r>
              <a:rPr lang="en-GB" dirty="0"/>
              <a:t>FACT: Only architects registered with the Architect’s Registration Board (ARB) can legally call themselves an architect.</a:t>
            </a:r>
          </a:p>
          <a:p>
            <a:r>
              <a:rPr lang="en-GB" dirty="0"/>
              <a:t>MYTH: Architecture has many roles which suit many skill sets. Creativity, teamwork and good communication skills are amongst the most important.</a:t>
            </a:r>
          </a:p>
          <a:p>
            <a:r>
              <a:rPr lang="en-GB" dirty="0"/>
              <a:t>FACT: The minimum time it takes to qualify as an architect is seven years, doctors it takes just five</a:t>
            </a:r>
          </a:p>
          <a:p>
            <a:r>
              <a:rPr lang="en-GB" dirty="0"/>
              <a:t>MYTH/TRUE: Architect’s salaries vary greatly depending on location and level experience, but the average salary for those who qualified in the last five years was £35k. So whether this is well paid is personal!</a:t>
            </a:r>
          </a:p>
        </p:txBody>
      </p:sp>
      <p:sp>
        <p:nvSpPr>
          <p:cNvPr id="4" name="Slide Number Placeholder 3"/>
          <p:cNvSpPr>
            <a:spLocks noGrp="1"/>
          </p:cNvSpPr>
          <p:nvPr>
            <p:ph type="sldNum" sz="quarter" idx="5"/>
          </p:nvPr>
        </p:nvSpPr>
        <p:spPr/>
        <p:txBody>
          <a:bodyPr/>
          <a:lstStyle/>
          <a:p>
            <a:fld id="{6AD09473-4EA1-4D87-A437-D15BA0E4A542}" type="slidenum">
              <a:rPr lang="en-GB" smtClean="0"/>
              <a:t>5</a:t>
            </a:fld>
            <a:endParaRPr lang="en-GB"/>
          </a:p>
        </p:txBody>
      </p:sp>
    </p:spTree>
    <p:extLst>
      <p:ext uri="{BB962C8B-B14F-4D97-AF65-F5344CB8AC3E}">
        <p14:creationId xmlns:p14="http://schemas.microsoft.com/office/powerpoint/2010/main" val="276525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44054"/>
                </a:solidFill>
                <a:effectLst/>
                <a:latin typeface="+mn-lt"/>
              </a:rPr>
              <a:t>Say</a:t>
            </a:r>
          </a:p>
          <a:p>
            <a:r>
              <a:rPr lang="en-US" b="0" i="0" dirty="0">
                <a:solidFill>
                  <a:srgbClr val="344054"/>
                </a:solidFill>
                <a:effectLst/>
                <a:latin typeface="+mn-lt"/>
              </a:rPr>
              <a:t>There is no danger that jobs relating to for architecture will disappear anytime soon. Global and national issues such as the climate emergency, lack of housing, and the need for healthy and safe community spaces are only becoming more important each year, with many industries looking to better design in the built environment to solve these issues. </a:t>
            </a:r>
          </a:p>
          <a:p>
            <a:endParaRPr lang="en-US" b="0" i="0" dirty="0">
              <a:solidFill>
                <a:srgbClr val="344054"/>
              </a:solidFill>
              <a:effectLst/>
              <a:latin typeface="+mn-lt"/>
            </a:endParaRPr>
          </a:p>
          <a:p>
            <a:r>
              <a:rPr lang="en-US" b="0" i="0" dirty="0">
                <a:solidFill>
                  <a:srgbClr val="344054"/>
                </a:solidFill>
                <a:effectLst/>
                <a:latin typeface="+mn-lt"/>
              </a:rPr>
              <a:t>There are many conferences and places for architects across the world to come together and try and tackle some of the big issues through design. Being an architect is a great job if you like to meet like minded people and travel to new places!</a:t>
            </a:r>
          </a:p>
          <a:p>
            <a:endParaRPr lang="en-US" b="0" i="0" dirty="0">
              <a:solidFill>
                <a:srgbClr val="344054"/>
              </a:solidFill>
              <a:effectLst/>
              <a:latin typeface="+mn-lt"/>
            </a:endParaRPr>
          </a:p>
          <a:p>
            <a:r>
              <a:rPr lang="en-US" b="0" i="0" dirty="0">
                <a:solidFill>
                  <a:srgbClr val="344054"/>
                </a:solidFill>
                <a:effectLst/>
                <a:latin typeface="+mn-lt"/>
              </a:rPr>
              <a:t> </a:t>
            </a:r>
            <a:r>
              <a:rPr lang="en-GB" b="1" i="0" dirty="0">
                <a:solidFill>
                  <a:srgbClr val="333333"/>
                </a:solidFill>
                <a:effectLst/>
                <a:latin typeface="Raleway" panose="020F0502020204030204" pitchFamily="2" charset="0"/>
              </a:rPr>
              <a:t>Source: </a:t>
            </a:r>
            <a:r>
              <a:rPr lang="en-GB" b="1" i="0" u="sng" dirty="0">
                <a:solidFill>
                  <a:srgbClr val="D66464"/>
                </a:solidFill>
                <a:effectLst/>
                <a:latin typeface="Raleway" panose="020F0502020204030204" pitchFamily="2" charset="0"/>
                <a:hlinkClick r:id="rId3"/>
              </a:rPr>
              <a:t>RIBA Business Benchmarking Survey </a:t>
            </a:r>
            <a:r>
              <a:rPr lang="en-GB" b="1" i="0" dirty="0">
                <a:solidFill>
                  <a:srgbClr val="333333"/>
                </a:solidFill>
                <a:effectLst/>
                <a:latin typeface="Raleway" panose="020F0502020204030204" pitchFamily="2" charset="0"/>
              </a:rPr>
              <a:t>2019</a:t>
            </a:r>
            <a:r>
              <a:rPr lang="en-US" b="0" i="0" dirty="0">
                <a:solidFill>
                  <a:srgbClr val="344054"/>
                </a:solidFill>
                <a:effectLst/>
                <a:latin typeface="+mn-lt"/>
              </a:rPr>
              <a:t> </a:t>
            </a:r>
            <a:endParaRPr lang="en-US" dirty="0">
              <a:latin typeface="+mn-lt"/>
            </a:endParaRPr>
          </a:p>
        </p:txBody>
      </p:sp>
      <p:sp>
        <p:nvSpPr>
          <p:cNvPr id="4" name="Slide Number Placeholder 3"/>
          <p:cNvSpPr>
            <a:spLocks noGrp="1"/>
          </p:cNvSpPr>
          <p:nvPr>
            <p:ph type="sldNum" sz="quarter" idx="5"/>
          </p:nvPr>
        </p:nvSpPr>
        <p:spPr/>
        <p:txBody>
          <a:bodyPr/>
          <a:lstStyle/>
          <a:p>
            <a:fld id="{E65320CD-7F90-3C43-B13D-A0F6DE088F72}" type="slidenum">
              <a:rPr lang="en-US" smtClean="0"/>
              <a:t>6</a:t>
            </a:fld>
            <a:endParaRPr lang="en-US"/>
          </a:p>
        </p:txBody>
      </p:sp>
    </p:spTree>
    <p:extLst>
      <p:ext uri="{BB962C8B-B14F-4D97-AF65-F5344CB8AC3E}">
        <p14:creationId xmlns:p14="http://schemas.microsoft.com/office/powerpoint/2010/main" val="376898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Instruct</a:t>
            </a:r>
          </a:p>
          <a:p>
            <a:r>
              <a:rPr lang="en-GB" dirty="0"/>
              <a:t>Tell students to watch the video about what it is like to work in architecture according to employees from </a:t>
            </a:r>
            <a:r>
              <a:rPr lang="en-GB" dirty="0" err="1"/>
              <a:t>ShedKM</a:t>
            </a:r>
            <a:r>
              <a:rPr lang="en-GB" dirty="0"/>
              <a:t> in Liverpool. Tell them to make a note of any skills and interests they describe.</a:t>
            </a:r>
          </a:p>
          <a:p>
            <a:r>
              <a:rPr lang="en-GB" dirty="0"/>
              <a:t>Play the video for students.</a:t>
            </a:r>
          </a:p>
          <a:p>
            <a:endParaRPr lang="en-GB" dirty="0"/>
          </a:p>
          <a:p>
            <a:r>
              <a:rPr lang="en-GB" dirty="0"/>
              <a:t>Ask students what they think Harry &amp; Rishita enjoy about their careers. (Hint, making useful and iconic buildings for people, feeling they’ve contributed to people’s lives, being able to see something they designed brought to life, being able to work in different places, having new challenges)</a:t>
            </a:r>
          </a:p>
          <a:p>
            <a:endParaRPr lang="en-GB" dirty="0"/>
          </a:p>
          <a:p>
            <a:r>
              <a:rPr lang="en-GB" dirty="0"/>
              <a:t>What kind of things do they design (houses, housing estates, schools, offices, cafes, flats).</a:t>
            </a:r>
          </a:p>
        </p:txBody>
      </p:sp>
      <p:sp>
        <p:nvSpPr>
          <p:cNvPr id="4" name="Slide Number Placeholder 3"/>
          <p:cNvSpPr>
            <a:spLocks noGrp="1"/>
          </p:cNvSpPr>
          <p:nvPr>
            <p:ph type="sldNum" sz="quarter" idx="5"/>
          </p:nvPr>
        </p:nvSpPr>
        <p:spPr/>
        <p:txBody>
          <a:bodyPr/>
          <a:lstStyle/>
          <a:p>
            <a:fld id="{6AD09473-4EA1-4D87-A437-D15BA0E4A542}" type="slidenum">
              <a:rPr lang="en-GB" smtClean="0"/>
              <a:t>7</a:t>
            </a:fld>
            <a:endParaRPr lang="en-GB"/>
          </a:p>
        </p:txBody>
      </p:sp>
    </p:spTree>
    <p:extLst>
      <p:ext uri="{BB962C8B-B14F-4D97-AF65-F5344CB8AC3E}">
        <p14:creationId xmlns:p14="http://schemas.microsoft.com/office/powerpoint/2010/main" val="1933666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 </a:t>
            </a:r>
          </a:p>
          <a:p>
            <a:r>
              <a:rPr lang="en-GB" dirty="0"/>
              <a:t>Ask students to use their notes to answer the question on the slide. Ask for people to share their thoughts, and ask as part of the discussion whether anything surprised them.</a:t>
            </a:r>
          </a:p>
          <a:p>
            <a:endParaRPr lang="en-GB" dirty="0"/>
          </a:p>
          <a:p>
            <a:pPr marL="0" indent="0">
              <a:buFont typeface="Arial" panose="020B0604020202020204" pitchFamily="34" charset="0"/>
              <a:buNone/>
            </a:pPr>
            <a:r>
              <a:rPr lang="en-GB" dirty="0"/>
              <a:t>Answers they should mention.</a:t>
            </a:r>
          </a:p>
          <a:p>
            <a:pPr marL="171450" indent="-171450">
              <a:buFont typeface="Arial" panose="020B0604020202020204" pitchFamily="34" charset="0"/>
              <a:buChar char="•"/>
            </a:pPr>
            <a:r>
              <a:rPr lang="en-GB" dirty="0"/>
              <a:t>Communication. Both stress that being able to communicate with others – whether clients, other professionals or members of your team, were essential. </a:t>
            </a:r>
          </a:p>
          <a:p>
            <a:pPr marL="171450" indent="-171450">
              <a:buFont typeface="Arial" panose="020B0604020202020204" pitchFamily="34" charset="0"/>
              <a:buChar char="•"/>
            </a:pPr>
            <a:r>
              <a:rPr lang="en-GB" dirty="0"/>
              <a:t>Creativity. Being able to think creatively and share these ideas were important.</a:t>
            </a:r>
          </a:p>
          <a:p>
            <a:pPr marL="171450" indent="-171450">
              <a:buFont typeface="Arial" panose="020B0604020202020204" pitchFamily="34" charset="0"/>
              <a:buChar char="•"/>
            </a:pPr>
            <a:r>
              <a:rPr lang="en-GB" dirty="0"/>
              <a:t>Curiosity/willingness to learn. Careers in architecture require a commitment to lifelong learning to keep up to date with newest trend and design legislation. Taking the time to meet others and look at the environment around you is important.</a:t>
            </a:r>
          </a:p>
          <a:p>
            <a:pPr marL="171450" indent="-171450">
              <a:buFont typeface="Arial" panose="020B0604020202020204" pitchFamily="34" charset="0"/>
              <a:buChar char="•"/>
            </a:pPr>
            <a:r>
              <a:rPr lang="en-GB" dirty="0"/>
              <a:t>Teamwork. Design is a collaborative process, and you need to work with many different people to ensure the overall idea will work</a:t>
            </a:r>
          </a:p>
        </p:txBody>
      </p:sp>
      <p:sp>
        <p:nvSpPr>
          <p:cNvPr id="4" name="Slide Number Placeholder 3"/>
          <p:cNvSpPr>
            <a:spLocks noGrp="1"/>
          </p:cNvSpPr>
          <p:nvPr>
            <p:ph type="sldNum" sz="quarter" idx="5"/>
          </p:nvPr>
        </p:nvSpPr>
        <p:spPr/>
        <p:txBody>
          <a:bodyPr/>
          <a:lstStyle/>
          <a:p>
            <a:fld id="{6AD09473-4EA1-4D87-A437-D15BA0E4A542}" type="slidenum">
              <a:rPr lang="en-GB" smtClean="0"/>
              <a:t>8</a:t>
            </a:fld>
            <a:endParaRPr lang="en-GB"/>
          </a:p>
        </p:txBody>
      </p:sp>
    </p:spTree>
    <p:extLst>
      <p:ext uri="{BB962C8B-B14F-4D97-AF65-F5344CB8AC3E}">
        <p14:creationId xmlns:p14="http://schemas.microsoft.com/office/powerpoint/2010/main" val="226853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Say:</a:t>
            </a:r>
          </a:p>
          <a:p>
            <a:r>
              <a:rPr lang="en-GB" dirty="0"/>
              <a:t>In the film several other architecture professions are mentioned (</a:t>
            </a:r>
            <a:r>
              <a:rPr lang="en-GB" dirty="0" err="1"/>
              <a:t>n.b.</a:t>
            </a:r>
            <a:r>
              <a:rPr lang="en-GB" dirty="0"/>
              <a:t> you can bring them up again at 3:00mins on the video)</a:t>
            </a:r>
          </a:p>
          <a:p>
            <a:endParaRPr lang="en-GB" dirty="0"/>
          </a:p>
          <a:p>
            <a:r>
              <a:rPr lang="en-GB" dirty="0"/>
              <a:t>Instruct:</a:t>
            </a:r>
          </a:p>
          <a:p>
            <a:r>
              <a:rPr lang="en-GB" dirty="0"/>
              <a:t>Tell students they have 10 mins to look through job descriptions on the worksheet provided and match them to the career listed on the slide.</a:t>
            </a:r>
          </a:p>
          <a:p>
            <a:endParaRPr lang="en-GB" dirty="0"/>
          </a:p>
          <a:p>
            <a:endParaRPr lang="en-GB" dirty="0"/>
          </a:p>
          <a:p>
            <a:r>
              <a:rPr lang="en-GB" dirty="0"/>
              <a:t>Instruct:</a:t>
            </a:r>
          </a:p>
          <a:p>
            <a:r>
              <a:rPr lang="en-GB" dirty="0"/>
              <a:t>Tell students to work with their partner to try and work out which career mentioned matches the description on their worksheet. </a:t>
            </a:r>
          </a:p>
        </p:txBody>
      </p:sp>
      <p:sp>
        <p:nvSpPr>
          <p:cNvPr id="4" name="Slide Number Placeholder 3"/>
          <p:cNvSpPr>
            <a:spLocks noGrp="1"/>
          </p:cNvSpPr>
          <p:nvPr>
            <p:ph type="sldNum" sz="quarter" idx="5"/>
          </p:nvPr>
        </p:nvSpPr>
        <p:spPr/>
        <p:txBody>
          <a:bodyPr/>
          <a:lstStyle/>
          <a:p>
            <a:fld id="{6AD09473-4EA1-4D87-A437-D15BA0E4A542}" type="slidenum">
              <a:rPr lang="en-GB" smtClean="0"/>
              <a:t>9</a:t>
            </a:fld>
            <a:endParaRPr lang="en-GB"/>
          </a:p>
        </p:txBody>
      </p:sp>
    </p:spTree>
    <p:extLst>
      <p:ext uri="{BB962C8B-B14F-4D97-AF65-F5344CB8AC3E}">
        <p14:creationId xmlns:p14="http://schemas.microsoft.com/office/powerpoint/2010/main" val="2067734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Instruct:</a:t>
            </a:r>
          </a:p>
          <a:p>
            <a:r>
              <a:rPr lang="en-GB" b="0" dirty="0"/>
              <a:t>Ask students to look at the client brief and mood board provided for their group of four. </a:t>
            </a:r>
          </a:p>
          <a:p>
            <a:endParaRPr lang="en-GB" b="1" dirty="0"/>
          </a:p>
          <a:p>
            <a:r>
              <a:rPr lang="en-GB" b="1" dirty="0"/>
              <a:t>Say:</a:t>
            </a:r>
          </a:p>
          <a:p>
            <a:r>
              <a:rPr lang="en-GB" b="0" dirty="0"/>
              <a:t>Tell students that they must work as a team to create a drawing which shows a design that the client would be happy with. They must try and make it as appealing as possible, as they will be competing against the other groups to win the client. They will be judged on how closely they meet the criteria, how creative they are, and how convincing they are in the pitch they present. Everyone must contribute and say something, but it is up to them how they split tasks and come up with the final design. </a:t>
            </a:r>
          </a:p>
          <a:p>
            <a:endParaRPr lang="en-GB" b="0" dirty="0"/>
          </a:p>
          <a:p>
            <a:r>
              <a:rPr lang="en-GB" b="1" dirty="0"/>
              <a:t>Prompt: </a:t>
            </a:r>
          </a:p>
          <a:p>
            <a:r>
              <a:rPr lang="en-GB" b="0" dirty="0"/>
              <a:t>Ask them the following types of questions to help them get started.</a:t>
            </a:r>
          </a:p>
          <a:p>
            <a:pPr marL="171450" indent="-171450">
              <a:buFont typeface="Arial" panose="020B0604020202020204" pitchFamily="34" charset="0"/>
              <a:buChar char="•"/>
            </a:pPr>
            <a:r>
              <a:rPr lang="en-GB" b="0" dirty="0"/>
              <a:t>What are the main characteristics of the buildings in the mood board? How old do you think they are? What colour may complement or be striking against the red? What type of security would be appropriate (e.g. lockable doors, security, fencing to separate cars from pedestrians, lots of windows/tinted windows. How are you going to agree what the design should look like?</a:t>
            </a:r>
          </a:p>
          <a:p>
            <a:endParaRPr lang="en-GB" dirty="0"/>
          </a:p>
        </p:txBody>
      </p:sp>
      <p:sp>
        <p:nvSpPr>
          <p:cNvPr id="4" name="Slide Number Placeholder 3"/>
          <p:cNvSpPr>
            <a:spLocks noGrp="1"/>
          </p:cNvSpPr>
          <p:nvPr>
            <p:ph type="sldNum" sz="quarter" idx="5"/>
          </p:nvPr>
        </p:nvSpPr>
        <p:spPr/>
        <p:txBody>
          <a:bodyPr/>
          <a:lstStyle/>
          <a:p>
            <a:fld id="{6AD09473-4EA1-4D87-A437-D15BA0E4A542}" type="slidenum">
              <a:rPr lang="en-GB" smtClean="0"/>
              <a:t>10</a:t>
            </a:fld>
            <a:endParaRPr lang="en-GB"/>
          </a:p>
        </p:txBody>
      </p:sp>
    </p:spTree>
    <p:extLst>
      <p:ext uri="{BB962C8B-B14F-4D97-AF65-F5344CB8AC3E}">
        <p14:creationId xmlns:p14="http://schemas.microsoft.com/office/powerpoint/2010/main" val="2143449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bg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4955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Tree>
    <p:extLst>
      <p:ext uri="{BB962C8B-B14F-4D97-AF65-F5344CB8AC3E}">
        <p14:creationId xmlns:p14="http://schemas.microsoft.com/office/powerpoint/2010/main" val="190035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13" name="Rectangle 12">
            <a:extLst>
              <a:ext uri="{FF2B5EF4-FFF2-40B4-BE49-F238E27FC236}">
                <a16:creationId xmlns:a16="http://schemas.microsoft.com/office/drawing/2014/main" id="{DEB92D3B-CFA4-8E26-65F4-38A0F44BADB9}"/>
              </a:ext>
            </a:extLst>
          </p:cNvPr>
          <p:cNvSpPr/>
          <p:nvPr userDrawn="1"/>
        </p:nvSpPr>
        <p:spPr>
          <a:xfrm rot="579093">
            <a:off x="8785404" y="-116052"/>
            <a:ext cx="1227330" cy="1110528"/>
          </a:xfrm>
          <a:custGeom>
            <a:avLst/>
            <a:gdLst>
              <a:gd name="connsiteX0" fmla="*/ 0 w 1223256"/>
              <a:gd name="connsiteY0" fmla="*/ 0 h 1223256"/>
              <a:gd name="connsiteX1" fmla="*/ 1223256 w 1223256"/>
              <a:gd name="connsiteY1" fmla="*/ 0 h 1223256"/>
              <a:gd name="connsiteX2" fmla="*/ 1223256 w 1223256"/>
              <a:gd name="connsiteY2" fmla="*/ 1223256 h 1223256"/>
              <a:gd name="connsiteX3" fmla="*/ 0 w 1223256"/>
              <a:gd name="connsiteY3" fmla="*/ 1223256 h 1223256"/>
              <a:gd name="connsiteX4" fmla="*/ 0 w 1223256"/>
              <a:gd name="connsiteY4" fmla="*/ 0 h 1223256"/>
              <a:gd name="connsiteX0" fmla="*/ 4074 w 1227330"/>
              <a:gd name="connsiteY0" fmla="*/ 0 h 1223256"/>
              <a:gd name="connsiteX1" fmla="*/ 1227330 w 1227330"/>
              <a:gd name="connsiteY1" fmla="*/ 0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4074 w 1227330"/>
              <a:gd name="connsiteY0" fmla="*/ 0 h 1223256"/>
              <a:gd name="connsiteX1" fmla="*/ 1227330 w 1227330"/>
              <a:gd name="connsiteY1" fmla="*/ 0 h 1223256"/>
              <a:gd name="connsiteX2" fmla="*/ 1218950 w 1227330"/>
              <a:gd name="connsiteY2" fmla="*/ 112728 h 1223256"/>
              <a:gd name="connsiteX3" fmla="*/ 1227330 w 1227330"/>
              <a:gd name="connsiteY3" fmla="*/ 1223256 h 1223256"/>
              <a:gd name="connsiteX4" fmla="*/ 4074 w 1227330"/>
              <a:gd name="connsiteY4" fmla="*/ 1223256 h 1223256"/>
              <a:gd name="connsiteX5" fmla="*/ 0 w 1227330"/>
              <a:gd name="connsiteY5" fmla="*/ 326209 h 1223256"/>
              <a:gd name="connsiteX6" fmla="*/ 4074 w 1227330"/>
              <a:gd name="connsiteY6" fmla="*/ 0 h 1223256"/>
              <a:gd name="connsiteX0" fmla="*/ 1227330 w 1318770"/>
              <a:gd name="connsiteY0" fmla="*/ 0 h 1223256"/>
              <a:gd name="connsiteX1" fmla="*/ 1218950 w 1318770"/>
              <a:gd name="connsiteY1" fmla="*/ 112728 h 1223256"/>
              <a:gd name="connsiteX2" fmla="*/ 1227330 w 1318770"/>
              <a:gd name="connsiteY2" fmla="*/ 1223256 h 1223256"/>
              <a:gd name="connsiteX3" fmla="*/ 4074 w 1318770"/>
              <a:gd name="connsiteY3" fmla="*/ 1223256 h 1223256"/>
              <a:gd name="connsiteX4" fmla="*/ 0 w 1318770"/>
              <a:gd name="connsiteY4" fmla="*/ 326209 h 1223256"/>
              <a:gd name="connsiteX5" fmla="*/ 4074 w 1318770"/>
              <a:gd name="connsiteY5" fmla="*/ 0 h 1223256"/>
              <a:gd name="connsiteX6" fmla="*/ 1318770 w 1318770"/>
              <a:gd name="connsiteY6" fmla="*/ 91440 h 1223256"/>
              <a:gd name="connsiteX0" fmla="*/ 1227330 w 1227330"/>
              <a:gd name="connsiteY0" fmla="*/ 0 h 1223256"/>
              <a:gd name="connsiteX1" fmla="*/ 1218950 w 1227330"/>
              <a:gd name="connsiteY1" fmla="*/ 112728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1218950 w 1227330"/>
              <a:gd name="connsiteY0" fmla="*/ 112728 h 1223256"/>
              <a:gd name="connsiteX1" fmla="*/ 1227330 w 1227330"/>
              <a:gd name="connsiteY1" fmla="*/ 1223256 h 1223256"/>
              <a:gd name="connsiteX2" fmla="*/ 4074 w 1227330"/>
              <a:gd name="connsiteY2" fmla="*/ 1223256 h 1223256"/>
              <a:gd name="connsiteX3" fmla="*/ 0 w 1227330"/>
              <a:gd name="connsiteY3" fmla="*/ 326209 h 1223256"/>
              <a:gd name="connsiteX4" fmla="*/ 4074 w 1227330"/>
              <a:gd name="connsiteY4" fmla="*/ 0 h 1223256"/>
              <a:gd name="connsiteX0" fmla="*/ 1218950 w 1227330"/>
              <a:gd name="connsiteY0" fmla="*/ 0 h 1110528"/>
              <a:gd name="connsiteX1" fmla="*/ 1227330 w 1227330"/>
              <a:gd name="connsiteY1" fmla="*/ 1110528 h 1110528"/>
              <a:gd name="connsiteX2" fmla="*/ 4074 w 1227330"/>
              <a:gd name="connsiteY2" fmla="*/ 1110528 h 1110528"/>
              <a:gd name="connsiteX3" fmla="*/ 0 w 1227330"/>
              <a:gd name="connsiteY3" fmla="*/ 213481 h 1110528"/>
            </a:gdLst>
            <a:ahLst/>
            <a:cxnLst>
              <a:cxn ang="0">
                <a:pos x="connsiteX0" y="connsiteY0"/>
              </a:cxn>
              <a:cxn ang="0">
                <a:pos x="connsiteX1" y="connsiteY1"/>
              </a:cxn>
              <a:cxn ang="0">
                <a:pos x="connsiteX2" y="connsiteY2"/>
              </a:cxn>
              <a:cxn ang="0">
                <a:pos x="connsiteX3" y="connsiteY3"/>
              </a:cxn>
            </a:cxnLst>
            <a:rect l="l" t="t" r="r" b="b"/>
            <a:pathLst>
              <a:path w="1227330" h="1110528">
                <a:moveTo>
                  <a:pt x="1218950" y="0"/>
                </a:moveTo>
                <a:cubicBezTo>
                  <a:pt x="1221743" y="370176"/>
                  <a:pt x="1224537" y="740352"/>
                  <a:pt x="1227330" y="1110528"/>
                </a:cubicBezTo>
                <a:lnTo>
                  <a:pt x="4074" y="1110528"/>
                </a:lnTo>
                <a:lnTo>
                  <a:pt x="0" y="213481"/>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C1F954B5-AB0D-5189-70B2-B8D28B97C4AF}"/>
              </a:ext>
            </a:extLst>
          </p:cNvPr>
          <p:cNvSpPr/>
          <p:nvPr userDrawn="1"/>
        </p:nvSpPr>
        <p:spPr>
          <a:xfrm rot="20594745">
            <a:off x="10799038" y="1682873"/>
            <a:ext cx="1676251" cy="1726607"/>
          </a:xfrm>
          <a:custGeom>
            <a:avLst/>
            <a:gdLst>
              <a:gd name="connsiteX0" fmla="*/ 0 w 1718718"/>
              <a:gd name="connsiteY0" fmla="*/ 0 h 1718718"/>
              <a:gd name="connsiteX1" fmla="*/ 1718718 w 1718718"/>
              <a:gd name="connsiteY1" fmla="*/ 0 h 1718718"/>
              <a:gd name="connsiteX2" fmla="*/ 1718718 w 1718718"/>
              <a:gd name="connsiteY2" fmla="*/ 1718718 h 1718718"/>
              <a:gd name="connsiteX3" fmla="*/ 0 w 1718718"/>
              <a:gd name="connsiteY3" fmla="*/ 1718718 h 1718718"/>
              <a:gd name="connsiteX4" fmla="*/ 0 w 1718718"/>
              <a:gd name="connsiteY4" fmla="*/ 0 h 1718718"/>
              <a:gd name="connsiteX0" fmla="*/ 0 w 1718718"/>
              <a:gd name="connsiteY0" fmla="*/ 276 h 1718994"/>
              <a:gd name="connsiteX1" fmla="*/ 1676251 w 1718718"/>
              <a:gd name="connsiteY1" fmla="*/ 0 h 1718994"/>
              <a:gd name="connsiteX2" fmla="*/ 1718718 w 1718718"/>
              <a:gd name="connsiteY2" fmla="*/ 276 h 1718994"/>
              <a:gd name="connsiteX3" fmla="*/ 1718718 w 1718718"/>
              <a:gd name="connsiteY3" fmla="*/ 1718994 h 1718994"/>
              <a:gd name="connsiteX4" fmla="*/ 0 w 1718718"/>
              <a:gd name="connsiteY4" fmla="*/ 1718994 h 1718994"/>
              <a:gd name="connsiteX5" fmla="*/ 0 w 1718718"/>
              <a:gd name="connsiteY5" fmla="*/ 276 h 1718994"/>
              <a:gd name="connsiteX0" fmla="*/ 1718718 w 1810158"/>
              <a:gd name="connsiteY0" fmla="*/ 276 h 1718994"/>
              <a:gd name="connsiteX1" fmla="*/ 1718718 w 1810158"/>
              <a:gd name="connsiteY1" fmla="*/ 1718994 h 1718994"/>
              <a:gd name="connsiteX2" fmla="*/ 0 w 1810158"/>
              <a:gd name="connsiteY2" fmla="*/ 1718994 h 1718994"/>
              <a:gd name="connsiteX3" fmla="*/ 0 w 1810158"/>
              <a:gd name="connsiteY3" fmla="*/ 276 h 1718994"/>
              <a:gd name="connsiteX4" fmla="*/ 1676251 w 1810158"/>
              <a:gd name="connsiteY4" fmla="*/ 0 h 1718994"/>
              <a:gd name="connsiteX5" fmla="*/ 1810158 w 1810158"/>
              <a:gd name="connsiteY5" fmla="*/ 91716 h 1718994"/>
              <a:gd name="connsiteX0" fmla="*/ 1718718 w 1718718"/>
              <a:gd name="connsiteY0" fmla="*/ 276 h 1718994"/>
              <a:gd name="connsiteX1" fmla="*/ 1718718 w 1718718"/>
              <a:gd name="connsiteY1" fmla="*/ 1718994 h 1718994"/>
              <a:gd name="connsiteX2" fmla="*/ 0 w 1718718"/>
              <a:gd name="connsiteY2" fmla="*/ 1718994 h 1718994"/>
              <a:gd name="connsiteX3" fmla="*/ 0 w 1718718"/>
              <a:gd name="connsiteY3" fmla="*/ 276 h 1718994"/>
              <a:gd name="connsiteX4" fmla="*/ 1676251 w 1718718"/>
              <a:gd name="connsiteY4" fmla="*/ 0 h 1718994"/>
              <a:gd name="connsiteX0" fmla="*/ 1718718 w 1718718"/>
              <a:gd name="connsiteY0" fmla="*/ 276 h 1726607"/>
              <a:gd name="connsiteX1" fmla="*/ 1718718 w 1718718"/>
              <a:gd name="connsiteY1" fmla="*/ 1718994 h 1726607"/>
              <a:gd name="connsiteX2" fmla="*/ 1159322 w 1718718"/>
              <a:gd name="connsiteY2" fmla="*/ 1726607 h 1726607"/>
              <a:gd name="connsiteX3" fmla="*/ 0 w 1718718"/>
              <a:gd name="connsiteY3" fmla="*/ 1718994 h 1726607"/>
              <a:gd name="connsiteX4" fmla="*/ 0 w 1718718"/>
              <a:gd name="connsiteY4" fmla="*/ 276 h 1726607"/>
              <a:gd name="connsiteX5" fmla="*/ 1676251 w 1718718"/>
              <a:gd name="connsiteY5" fmla="*/ 0 h 1726607"/>
              <a:gd name="connsiteX0" fmla="*/ 1718718 w 1718718"/>
              <a:gd name="connsiteY0" fmla="*/ 276 h 1726607"/>
              <a:gd name="connsiteX1" fmla="*/ 1159322 w 1718718"/>
              <a:gd name="connsiteY1" fmla="*/ 1726607 h 1726607"/>
              <a:gd name="connsiteX2" fmla="*/ 0 w 1718718"/>
              <a:gd name="connsiteY2" fmla="*/ 1718994 h 1726607"/>
              <a:gd name="connsiteX3" fmla="*/ 0 w 1718718"/>
              <a:gd name="connsiteY3" fmla="*/ 276 h 1726607"/>
              <a:gd name="connsiteX4" fmla="*/ 1676251 w 1718718"/>
              <a:gd name="connsiteY4" fmla="*/ 0 h 1726607"/>
              <a:gd name="connsiteX0" fmla="*/ 1159322 w 1676251"/>
              <a:gd name="connsiteY0" fmla="*/ 1726607 h 1726607"/>
              <a:gd name="connsiteX1" fmla="*/ 0 w 1676251"/>
              <a:gd name="connsiteY1" fmla="*/ 1718994 h 1726607"/>
              <a:gd name="connsiteX2" fmla="*/ 0 w 1676251"/>
              <a:gd name="connsiteY2" fmla="*/ 276 h 1726607"/>
              <a:gd name="connsiteX3" fmla="*/ 1676251 w 1676251"/>
              <a:gd name="connsiteY3" fmla="*/ 0 h 1726607"/>
            </a:gdLst>
            <a:ahLst/>
            <a:cxnLst>
              <a:cxn ang="0">
                <a:pos x="connsiteX0" y="connsiteY0"/>
              </a:cxn>
              <a:cxn ang="0">
                <a:pos x="connsiteX1" y="connsiteY1"/>
              </a:cxn>
              <a:cxn ang="0">
                <a:pos x="connsiteX2" y="connsiteY2"/>
              </a:cxn>
              <a:cxn ang="0">
                <a:pos x="connsiteX3" y="connsiteY3"/>
              </a:cxn>
            </a:cxnLst>
            <a:rect l="l" t="t" r="r" b="b"/>
            <a:pathLst>
              <a:path w="1676251" h="1726607">
                <a:moveTo>
                  <a:pt x="1159322" y="1726607"/>
                </a:moveTo>
                <a:lnTo>
                  <a:pt x="0" y="1718994"/>
                </a:lnTo>
                <a:lnTo>
                  <a:pt x="0" y="276"/>
                </a:lnTo>
                <a:lnTo>
                  <a:pt x="1676251" y="0"/>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14">
            <a:extLst>
              <a:ext uri="{FF2B5EF4-FFF2-40B4-BE49-F238E27FC236}">
                <a16:creationId xmlns:a16="http://schemas.microsoft.com/office/drawing/2014/main" id="{39E41D1C-892D-78CA-A084-A9157E8C3EFC}"/>
              </a:ext>
            </a:extLst>
          </p:cNvPr>
          <p:cNvSpPr/>
          <p:nvPr userDrawn="1"/>
        </p:nvSpPr>
        <p:spPr>
          <a:xfrm rot="9900000">
            <a:off x="11148629" y="649057"/>
            <a:ext cx="377139" cy="32512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19AD4487-45B5-6C53-AC3C-0A9EF69A4C59}"/>
              </a:ext>
            </a:extLst>
          </p:cNvPr>
          <p:cNvSpPr/>
          <p:nvPr userDrawn="1"/>
        </p:nvSpPr>
        <p:spPr>
          <a:xfrm>
            <a:off x="9621520" y="1656080"/>
            <a:ext cx="345440" cy="3454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9B7D33FF-2FC7-2C87-E5DB-6B9138706CEC}"/>
              </a:ext>
            </a:extLst>
          </p:cNvPr>
          <p:cNvSpPr/>
          <p:nvPr userDrawn="1"/>
        </p:nvSpPr>
        <p:spPr>
          <a:xfrm rot="9256416">
            <a:off x="11797733" y="4011500"/>
            <a:ext cx="346595" cy="29878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5918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2" name="Picture Placeholder 14">
            <a:extLst>
              <a:ext uri="{FF2B5EF4-FFF2-40B4-BE49-F238E27FC236}">
                <a16:creationId xmlns:a16="http://schemas.microsoft.com/office/drawing/2014/main" id="{020B8269-0413-164A-86B8-2BC8CDD9AEA3}"/>
              </a:ext>
            </a:extLst>
          </p:cNvPr>
          <p:cNvSpPr>
            <a:spLocks noGrp="1"/>
          </p:cNvSpPr>
          <p:nvPr>
            <p:ph type="pic" sz="quarter" idx="11" hasCustomPrompt="1"/>
          </p:nvPr>
        </p:nvSpPr>
        <p:spPr>
          <a:xfrm>
            <a:off x="9659320" y="576821"/>
            <a:ext cx="1941839" cy="1958036"/>
          </a:xfrm>
          <a:prstGeom prst="rect">
            <a:avLst/>
          </a:prstGeom>
        </p:spPr>
        <p:txBody>
          <a:bodyPr/>
          <a:lstStyle>
            <a:lvl1pPr marL="0" indent="0" algn="ctr">
              <a:buNone/>
              <a:defRPr sz="2000">
                <a:solidFill>
                  <a:schemeClr val="tx2"/>
                </a:solidFill>
              </a:defRPr>
            </a:lvl1pPr>
          </a:lstStyle>
          <a:p>
            <a:r>
              <a:rPr lang="en-GB" dirty="0"/>
              <a:t>Insert </a:t>
            </a:r>
            <a:br>
              <a:rPr lang="en-GB" dirty="0"/>
            </a:br>
            <a:r>
              <a:rPr lang="en-GB" dirty="0"/>
              <a:t>sector icon</a:t>
            </a:r>
            <a:br>
              <a:rPr lang="en-GB" dirty="0"/>
            </a:br>
            <a:r>
              <a:rPr lang="en-GB" dirty="0"/>
              <a:t>(Type 1)</a:t>
            </a:r>
          </a:p>
        </p:txBody>
      </p:sp>
    </p:spTree>
    <p:extLst>
      <p:ext uri="{BB962C8B-B14F-4D97-AF65-F5344CB8AC3E}">
        <p14:creationId xmlns:p14="http://schemas.microsoft.com/office/powerpoint/2010/main" val="405275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Tree>
    <p:extLst>
      <p:ext uri="{BB962C8B-B14F-4D97-AF65-F5344CB8AC3E}">
        <p14:creationId xmlns:p14="http://schemas.microsoft.com/office/powerpoint/2010/main" val="128301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011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201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text/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973379"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1041345"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763129"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469367"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14" name="Picture Placeholder 14">
            <a:extLst>
              <a:ext uri="{FF2B5EF4-FFF2-40B4-BE49-F238E27FC236}">
                <a16:creationId xmlns:a16="http://schemas.microsoft.com/office/drawing/2014/main" id="{D77A8F28-31BF-BAAA-7B33-981648620222}"/>
              </a:ext>
            </a:extLst>
          </p:cNvPr>
          <p:cNvSpPr>
            <a:spLocks noGrp="1"/>
          </p:cNvSpPr>
          <p:nvPr>
            <p:ph type="pic" sz="quarter" idx="20" hasCustomPrompt="1"/>
          </p:nvPr>
        </p:nvSpPr>
        <p:spPr>
          <a:xfrm>
            <a:off x="4674843"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5" name="Picture Placeholder 14">
            <a:extLst>
              <a:ext uri="{FF2B5EF4-FFF2-40B4-BE49-F238E27FC236}">
                <a16:creationId xmlns:a16="http://schemas.microsoft.com/office/drawing/2014/main" id="{07563C30-2EC0-9AE5-5B47-B11B63E97C1B}"/>
              </a:ext>
            </a:extLst>
          </p:cNvPr>
          <p:cNvSpPr>
            <a:spLocks noGrp="1"/>
          </p:cNvSpPr>
          <p:nvPr>
            <p:ph type="pic" sz="quarter" idx="21" hasCustomPrompt="1"/>
          </p:nvPr>
        </p:nvSpPr>
        <p:spPr>
          <a:xfrm>
            <a:off x="8395241"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Tree>
    <p:extLst>
      <p:ext uri="{BB962C8B-B14F-4D97-AF65-F5344CB8AC3E}">
        <p14:creationId xmlns:p14="http://schemas.microsoft.com/office/powerpoint/2010/main" val="2769273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05114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Tree>
    <p:extLst>
      <p:ext uri="{BB962C8B-B14F-4D97-AF65-F5344CB8AC3E}">
        <p14:creationId xmlns:p14="http://schemas.microsoft.com/office/powerpoint/2010/main" val="422415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Tree>
    <p:extLst>
      <p:ext uri="{BB962C8B-B14F-4D97-AF65-F5344CB8AC3E}">
        <p14:creationId xmlns:p14="http://schemas.microsoft.com/office/powerpoint/2010/main" val="195907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tx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5748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dirty="0"/>
              <a:t>Insert title</a:t>
            </a:r>
            <a:endParaRPr lang="en-GB" dirty="0"/>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Button</a:t>
            </a:r>
            <a:endParaRPr lang="en-GB" dirty="0"/>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635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x text/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973379"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1041345"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763129"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469367"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14" name="Picture Placeholder 14">
            <a:extLst>
              <a:ext uri="{FF2B5EF4-FFF2-40B4-BE49-F238E27FC236}">
                <a16:creationId xmlns:a16="http://schemas.microsoft.com/office/drawing/2014/main" id="{D77A8F28-31BF-BAAA-7B33-981648620222}"/>
              </a:ext>
            </a:extLst>
          </p:cNvPr>
          <p:cNvSpPr>
            <a:spLocks noGrp="1"/>
          </p:cNvSpPr>
          <p:nvPr>
            <p:ph type="pic" sz="quarter" idx="20" hasCustomPrompt="1"/>
          </p:nvPr>
        </p:nvSpPr>
        <p:spPr>
          <a:xfrm>
            <a:off x="4674843"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5" name="Picture Placeholder 14">
            <a:extLst>
              <a:ext uri="{FF2B5EF4-FFF2-40B4-BE49-F238E27FC236}">
                <a16:creationId xmlns:a16="http://schemas.microsoft.com/office/drawing/2014/main" id="{07563C30-2EC0-9AE5-5B47-B11B63E97C1B}"/>
              </a:ext>
            </a:extLst>
          </p:cNvPr>
          <p:cNvSpPr>
            <a:spLocks noGrp="1"/>
          </p:cNvSpPr>
          <p:nvPr>
            <p:ph type="pic" sz="quarter" idx="21" hasCustomPrompt="1"/>
          </p:nvPr>
        </p:nvSpPr>
        <p:spPr>
          <a:xfrm>
            <a:off x="8395241"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Tree>
    <p:extLst>
      <p:ext uri="{BB962C8B-B14F-4D97-AF65-F5344CB8AC3E}">
        <p14:creationId xmlns:p14="http://schemas.microsoft.com/office/powerpoint/2010/main" val="2910245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Tree>
    <p:extLst>
      <p:ext uri="{BB962C8B-B14F-4D97-AF65-F5344CB8AC3E}">
        <p14:creationId xmlns:p14="http://schemas.microsoft.com/office/powerpoint/2010/main" val="358881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9291" y="1629281"/>
            <a:ext cx="3518704" cy="3489069"/>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8544943" y="3301192"/>
            <a:ext cx="1550424" cy="707886"/>
          </a:xfrm>
          <a:prstGeom prst="rect">
            <a:avLst/>
          </a:prstGeom>
        </p:spPr>
        <p:txBody>
          <a:bodyPr wrap="none">
            <a:spAutoFit/>
          </a:bodyPr>
          <a:lstStyle/>
          <a:p>
            <a:pPr algn="ctr"/>
            <a:r>
              <a:rPr lang="en-US" sz="4000" b="0" i="0" dirty="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8544943" y="2981774"/>
            <a:ext cx="1550424" cy="461491"/>
          </a:xfrm>
          <a:prstGeom prst="rect">
            <a:avLst/>
          </a:prstGeom>
        </p:spPr>
        <p:txBody>
          <a:bodyPr anchor="t">
            <a:normAutofit/>
          </a:bodyPr>
          <a:lstStyle>
            <a:lvl1pPr marL="0" indent="0" algn="ctr">
              <a:buNone/>
              <a:defRPr sz="2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2291267"/>
            <a:ext cx="5899150" cy="1488440"/>
          </a:xfrm>
          <a:prstGeom prst="rect">
            <a:avLst/>
          </a:prstGeom>
        </p:spPr>
        <p:txBody>
          <a:bodyPr anchor="b">
            <a:noAutofit/>
          </a:bodyPr>
          <a:lstStyle>
            <a:lvl1pPr>
              <a:defRPr sz="5200">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020648"/>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276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25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16" grpId="0"/>
      <p:bldP spid="17" grpId="0" build="p">
        <p:tmplLst>
          <p:tmpl lvl="1">
            <p:tnLst>
              <p:par>
                <p:cTn presetID="42"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406" y="551827"/>
            <a:ext cx="1752276" cy="1737518"/>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1182584" y="1360280"/>
            <a:ext cx="870751" cy="400110"/>
          </a:xfrm>
          <a:prstGeom prst="rect">
            <a:avLst/>
          </a:prstGeom>
        </p:spPr>
        <p:txBody>
          <a:bodyPr wrap="none">
            <a:spAutoFit/>
          </a:bodyPr>
          <a:lstStyle/>
          <a:p>
            <a:pPr algn="ctr"/>
            <a:r>
              <a:rPr lang="en-US" sz="2000" b="0" i="0" dirty="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1159719" y="1198685"/>
            <a:ext cx="940622" cy="207375"/>
          </a:xfrm>
          <a:prstGeom prst="rect">
            <a:avLst/>
          </a:prstGeom>
        </p:spPr>
        <p:txBody>
          <a:bodyPr anchor="t">
            <a:normAutofit/>
          </a:bodyPr>
          <a:lstStyle>
            <a:lvl1pPr marL="0" indent="0" algn="ctr">
              <a:buNone/>
              <a:defRPr sz="1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3243751"/>
            <a:ext cx="5899150" cy="1488440"/>
          </a:xfrm>
          <a:prstGeom prst="rect">
            <a:avLst/>
          </a:prstGeom>
        </p:spPr>
        <p:txBody>
          <a:bodyPr anchor="b">
            <a:noAutofit/>
          </a:bodyPr>
          <a:lstStyle>
            <a:lvl1pPr>
              <a:defRPr sz="5200">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973132"/>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5" name="Picture Placeholder 5">
            <a:extLst>
              <a:ext uri="{FF2B5EF4-FFF2-40B4-BE49-F238E27FC236}">
                <a16:creationId xmlns:a16="http://schemas.microsoft.com/office/drawing/2014/main" id="{09362A88-9D94-1706-824D-9CB2D09A4EB7}"/>
              </a:ext>
            </a:extLst>
          </p:cNvPr>
          <p:cNvSpPr>
            <a:spLocks noGrp="1"/>
          </p:cNvSpPr>
          <p:nvPr>
            <p:ph type="pic" sz="quarter" idx="11" hasCustomPrompt="1"/>
          </p:nvPr>
        </p:nvSpPr>
        <p:spPr>
          <a:xfrm>
            <a:off x="6376108" y="0"/>
            <a:ext cx="5824145" cy="6878441"/>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5824145"/>
              <a:gd name="connsiteY0" fmla="*/ 0 h 6881181"/>
              <a:gd name="connsiteX1" fmla="*/ 5824145 w 5824145"/>
              <a:gd name="connsiteY1" fmla="*/ 0 h 6881181"/>
              <a:gd name="connsiteX2" fmla="*/ 5811498 w 5824145"/>
              <a:gd name="connsiteY2" fmla="*/ 6881181 h 6881181"/>
              <a:gd name="connsiteX3" fmla="*/ 1234440 w 5824145"/>
              <a:gd name="connsiteY3" fmla="*/ 6239569 h 6881181"/>
              <a:gd name="connsiteX4" fmla="*/ 0 w 5824145"/>
              <a:gd name="connsiteY4" fmla="*/ 0 h 6881181"/>
              <a:gd name="connsiteX0" fmla="*/ 0 w 5824145"/>
              <a:gd name="connsiteY0" fmla="*/ 0 h 6882609"/>
              <a:gd name="connsiteX1" fmla="*/ 5824145 w 5824145"/>
              <a:gd name="connsiteY1" fmla="*/ 0 h 6882609"/>
              <a:gd name="connsiteX2" fmla="*/ 5811498 w 5824145"/>
              <a:gd name="connsiteY2" fmla="*/ 6881181 h 6882609"/>
              <a:gd name="connsiteX3" fmla="*/ 1366416 w 5824145"/>
              <a:gd name="connsiteY3" fmla="*/ 6882609 h 6882609"/>
              <a:gd name="connsiteX4" fmla="*/ 0 w 5824145"/>
              <a:gd name="connsiteY4" fmla="*/ 0 h 6882609"/>
              <a:gd name="connsiteX0" fmla="*/ 0 w 5824145"/>
              <a:gd name="connsiteY0" fmla="*/ 0 h 6900095"/>
              <a:gd name="connsiteX1" fmla="*/ 5824145 w 5824145"/>
              <a:gd name="connsiteY1" fmla="*/ 0 h 6900095"/>
              <a:gd name="connsiteX2" fmla="*/ 5811498 w 5824145"/>
              <a:gd name="connsiteY2" fmla="*/ 6900095 h 6900095"/>
              <a:gd name="connsiteX3" fmla="*/ 1366416 w 5824145"/>
              <a:gd name="connsiteY3" fmla="*/ 6882609 h 6900095"/>
              <a:gd name="connsiteX4" fmla="*/ 0 w 5824145"/>
              <a:gd name="connsiteY4" fmla="*/ 0 h 690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145" h="6900095">
                <a:moveTo>
                  <a:pt x="0" y="0"/>
                </a:moveTo>
                <a:lnTo>
                  <a:pt x="5824145" y="0"/>
                </a:lnTo>
                <a:cubicBezTo>
                  <a:pt x="5817372" y="2283883"/>
                  <a:pt x="5810935" y="3791217"/>
                  <a:pt x="5811498" y="6900095"/>
                </a:cubicBezTo>
                <a:lnTo>
                  <a:pt x="1366416" y="6882609"/>
                </a:lnTo>
                <a:lnTo>
                  <a:pt x="0" y="0"/>
                </a:lnTo>
                <a:close/>
              </a:path>
            </a:pathLst>
          </a:custGeom>
          <a:solidFill>
            <a:srgbClr val="F5F5FF">
              <a:alpha val="58000"/>
            </a:srgb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(add overlay)</a:t>
            </a:r>
            <a:br>
              <a:rPr lang="en-GB" dirty="0"/>
            </a:br>
            <a:endParaRPr lang="en-GB" dirty="0"/>
          </a:p>
        </p:txBody>
      </p:sp>
      <p:grpSp>
        <p:nvGrpSpPr>
          <p:cNvPr id="6" name="Group 5">
            <a:extLst>
              <a:ext uri="{FF2B5EF4-FFF2-40B4-BE49-F238E27FC236}">
                <a16:creationId xmlns:a16="http://schemas.microsoft.com/office/drawing/2014/main" id="{98BAE1E1-1A2B-7EE1-A765-082D10ADE064}"/>
              </a:ext>
            </a:extLst>
          </p:cNvPr>
          <p:cNvGrpSpPr/>
          <p:nvPr userDrawn="1"/>
        </p:nvGrpSpPr>
        <p:grpSpPr>
          <a:xfrm>
            <a:off x="6956478" y="4661825"/>
            <a:ext cx="437074" cy="2219325"/>
            <a:chOff x="7141845" y="4638675"/>
            <a:chExt cx="437074" cy="2219325"/>
          </a:xfrm>
        </p:grpSpPr>
        <p:cxnSp>
          <p:nvCxnSpPr>
            <p:cNvPr id="8" name="Straight Connector 7">
              <a:extLst>
                <a:ext uri="{FF2B5EF4-FFF2-40B4-BE49-F238E27FC236}">
                  <a16:creationId xmlns:a16="http://schemas.microsoft.com/office/drawing/2014/main" id="{0B9AD65B-E962-9E94-7042-4E1ED4401B85}"/>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15BE6E-CBD5-30D5-35B7-88165F179A03}"/>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51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7" presetClass="entr" presetSubtype="0" fill="hold" grpId="0" nodeType="with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anim calcmode="lin" valueType="num">
                                      <p:cBhvr>
                                        <p:cTn id="17" dur="750" fill="hold"/>
                                        <p:tgtEl>
                                          <p:spTgt spid="16"/>
                                        </p:tgtEl>
                                        <p:attrNameLst>
                                          <p:attrName>ppt_x</p:attrName>
                                        </p:attrNameLst>
                                      </p:cBhvr>
                                      <p:tavLst>
                                        <p:tav tm="0">
                                          <p:val>
                                            <p:strVal val="#ppt_x"/>
                                          </p:val>
                                        </p:tav>
                                        <p:tav tm="100000">
                                          <p:val>
                                            <p:strVal val="#ppt_x"/>
                                          </p:val>
                                        </p:tav>
                                      </p:tavLst>
                                    </p:anim>
                                    <p:anim calcmode="lin" valueType="num">
                                      <p:cBhvr>
                                        <p:cTn id="18" dur="75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750"/>
                                        <p:tgtEl>
                                          <p:spTgt spid="17">
                                            <p:txEl>
                                              <p:pRg st="0" end="0"/>
                                            </p:txEl>
                                          </p:spTgt>
                                        </p:tgtEl>
                                      </p:cBhvr>
                                    </p:animEffect>
                                    <p:anim calcmode="lin" valueType="num">
                                      <p:cBhvr>
                                        <p:cTn id="22"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7">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2" accel="20000" decel="4000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ppt_x</p:attrName>
                        </p:attrNameLst>
                      </p:cBhvr>
                      <p:tavLst>
                        <p:tav tm="0">
                          <p:val>
                            <p:strVal val="#ppt_x"/>
                          </p:val>
                        </p:tav>
                        <p:tav tm="100000">
                          <p:val>
                            <p:strVal val="#ppt_x"/>
                          </p:val>
                        </p:tav>
                      </p:tavLst>
                    </p:anim>
                    <p:anim calcmode="lin" valueType="num">
                      <p:cBhvr>
                        <p:cTn dur="750" fill="hold"/>
                        <p:tgtEl>
                          <p:spTgt spid="17"/>
                        </p:tgtEl>
                        <p:attrNameLst>
                          <p:attrName>ppt_y</p:attrName>
                        </p:attrNameLst>
                      </p:cBhvr>
                      <p:tavLst>
                        <p:tav tm="0">
                          <p:val>
                            <p:strVal val="#ppt_y+.1"/>
                          </p:val>
                        </p:tav>
                        <p:tav tm="100000">
                          <p:val>
                            <p:strVal val="#ppt_y"/>
                          </p:val>
                        </p:tav>
                      </p:tavLst>
                    </p:anim>
                  </p:childTnLst>
                </p:cTn>
              </p:par>
            </p:tnLst>
          </p:tmpl>
        </p:tmplLst>
      </p:bldP>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63993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4365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or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3022601"/>
            <a:ext cx="5899150" cy="1488440"/>
          </a:xfrm>
          <a:prstGeom prst="rect">
            <a:avLst/>
          </a:prstGeom>
        </p:spPr>
        <p:txBody>
          <a:bodyPr anchor="ctr">
            <a:noAutofit/>
          </a:bodyPr>
          <a:lstStyle>
            <a:lvl1pPr>
              <a:defRPr sz="5200">
                <a:solidFill>
                  <a:schemeClr val="accent1"/>
                </a:solidFill>
              </a:defRPr>
            </a:lvl1pPr>
          </a:lstStyle>
          <a:p>
            <a:endParaRPr lang="en-GB" dirty="0"/>
          </a:p>
        </p:txBody>
      </p:sp>
      <p:sp>
        <p:nvSpPr>
          <p:cNvPr id="4" name="Picture Placeholder 14">
            <a:extLst>
              <a:ext uri="{FF2B5EF4-FFF2-40B4-BE49-F238E27FC236}">
                <a16:creationId xmlns:a16="http://schemas.microsoft.com/office/drawing/2014/main" id="{CCC2DB44-0D44-30F2-22E8-E2A153C70770}"/>
              </a:ext>
            </a:extLst>
          </p:cNvPr>
          <p:cNvSpPr>
            <a:spLocks noGrp="1"/>
          </p:cNvSpPr>
          <p:nvPr>
            <p:ph type="pic" sz="quarter" idx="11" hasCustomPrompt="1"/>
          </p:nvPr>
        </p:nvSpPr>
        <p:spPr>
          <a:xfrm>
            <a:off x="8545465" y="831950"/>
            <a:ext cx="2584588" cy="2606146"/>
          </a:xfrm>
          <a:prstGeom prst="rect">
            <a:avLst/>
          </a:prstGeom>
        </p:spPr>
        <p:txBody>
          <a:bodyPr/>
          <a:lstStyle>
            <a:lvl1pPr marL="0" indent="0" algn="ctr">
              <a:buNone/>
              <a:defRPr sz="2000">
                <a:solidFill>
                  <a:schemeClr val="tx2"/>
                </a:solidFill>
              </a:defRPr>
            </a:lvl1pPr>
          </a:lstStyle>
          <a:p>
            <a:r>
              <a:rPr lang="en-GB" dirty="0"/>
              <a:t>Insert </a:t>
            </a:r>
            <a:br>
              <a:rPr lang="en-GB" dirty="0"/>
            </a:br>
            <a:r>
              <a:rPr lang="en-GB" dirty="0"/>
              <a:t>sector icon</a:t>
            </a:r>
            <a:br>
              <a:rPr lang="en-GB" dirty="0"/>
            </a:br>
            <a:r>
              <a:rPr lang="en-GB" dirty="0"/>
              <a:t>(Type 2)</a:t>
            </a:r>
          </a:p>
        </p:txBody>
      </p:sp>
      <p:sp>
        <p:nvSpPr>
          <p:cNvPr id="6" name="Isosceles Triangle 5">
            <a:extLst>
              <a:ext uri="{FF2B5EF4-FFF2-40B4-BE49-F238E27FC236}">
                <a16:creationId xmlns:a16="http://schemas.microsoft.com/office/drawing/2014/main" id="{8F3AE371-683C-BD29-2EC2-6BF88254F107}"/>
              </a:ext>
            </a:extLst>
          </p:cNvPr>
          <p:cNvSpPr/>
          <p:nvPr userDrawn="1"/>
        </p:nvSpPr>
        <p:spPr>
          <a:xfrm>
            <a:off x="11158102" y="411480"/>
            <a:ext cx="383586" cy="3306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Isosceles Triangle 6">
            <a:extLst>
              <a:ext uri="{FF2B5EF4-FFF2-40B4-BE49-F238E27FC236}">
                <a16:creationId xmlns:a16="http://schemas.microsoft.com/office/drawing/2014/main" id="{7548A811-8FCA-993B-D7E2-82BE4F3E478A}"/>
              </a:ext>
            </a:extLst>
          </p:cNvPr>
          <p:cNvSpPr/>
          <p:nvPr userDrawn="1"/>
        </p:nvSpPr>
        <p:spPr>
          <a:xfrm rot="2256487">
            <a:off x="10892776" y="3715191"/>
            <a:ext cx="444075" cy="3828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0813E0C-E98D-0CC9-7198-73562190C1A7}"/>
              </a:ext>
            </a:extLst>
          </p:cNvPr>
          <p:cNvSpPr/>
          <p:nvPr userDrawn="1"/>
        </p:nvSpPr>
        <p:spPr>
          <a:xfrm>
            <a:off x="11882486" y="1932346"/>
            <a:ext cx="386499" cy="386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89A3228-5DE8-E199-3C4E-FDC1667C5FDB}"/>
              </a:ext>
            </a:extLst>
          </p:cNvPr>
          <p:cNvSpPr/>
          <p:nvPr userDrawn="1"/>
        </p:nvSpPr>
        <p:spPr>
          <a:xfrm rot="3114077">
            <a:off x="8045852" y="26863"/>
            <a:ext cx="316621" cy="31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970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nodePh="1">
                                  <p:stCondLst>
                                    <p:cond delay="25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31"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style.rotation</p:attrName>
                                        </p:attrNameLst>
                                      </p:cBhvr>
                                      <p:tavLst>
                                        <p:tav tm="0">
                                          <p:val>
                                            <p:fltVal val="90"/>
                                          </p:val>
                                        </p:tav>
                                        <p:tav tm="100000">
                                          <p:val>
                                            <p:fltVal val="0"/>
                                          </p:val>
                                        </p:tav>
                                      </p:tavLst>
                                    </p:anim>
                                    <p:animEffect transition="in" filter="fade">
                                      <p:cBhvr>
                                        <p:cTn id="23" dur="500"/>
                                        <p:tgtEl>
                                          <p:spTgt spid="12"/>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90"/>
                                          </p:val>
                                        </p:tav>
                                        <p:tav tm="100000">
                                          <p:val>
                                            <p:fltVal val="0"/>
                                          </p:val>
                                        </p:tav>
                                      </p:tavLst>
                                    </p:anim>
                                    <p:animEffect transition="in" filter="fade">
                                      <p:cBhvr>
                                        <p:cTn id="29" dur="500"/>
                                        <p:tgtEl>
                                          <p:spTgt spid="6"/>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par>
                                <p:cTn id="36" presetID="31" presetClass="entr" presetSubtype="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 calcmode="lin" valueType="num">
                                      <p:cBhvr>
                                        <p:cTn id="40" dur="500" fill="hold"/>
                                        <p:tgtEl>
                                          <p:spTgt spid="7"/>
                                        </p:tgtEl>
                                        <p:attrNameLst>
                                          <p:attrName>style.rotation</p:attrName>
                                        </p:attrNameLst>
                                      </p:cBhvr>
                                      <p:tavLst>
                                        <p:tav tm="0">
                                          <p:val>
                                            <p:fltVal val="90"/>
                                          </p:val>
                                        </p:tav>
                                        <p:tav tm="100000">
                                          <p:val>
                                            <p:fltVal val="0"/>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animBg="1"/>
      <p:bldP spid="7" grpId="0" animBg="1"/>
      <p:bldP spid="8"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DF14FCD9-B421-E55E-A27F-852F53456A8E}"/>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bg2"/>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bg2"/>
                </a:solidFill>
              </a:rPr>
              <a:t>www.discovercreative.careers</a:t>
            </a:r>
            <a:br>
              <a:rPr lang="en-US" sz="2600" b="1" u="none" dirty="0">
                <a:solidFill>
                  <a:schemeClr val="bg2"/>
                </a:solidFill>
              </a:rPr>
            </a:br>
            <a:r>
              <a:rPr lang="en-GB" sz="2600" b="1" u="none" kern="1200" dirty="0">
                <a:solidFill>
                  <a:schemeClr val="bg2"/>
                </a:solidFill>
                <a:latin typeface="+mn-lt"/>
                <a:ea typeface="+mn-ea"/>
                <a:cs typeface="+mn-cs"/>
              </a:rPr>
              <a:t>#DiscoverCreativeCareers</a:t>
            </a:r>
            <a:endParaRPr lang="en-US" sz="2600" b="1" u="none" kern="1200" dirty="0">
              <a:solidFill>
                <a:schemeClr val="bg2"/>
              </a:solidFill>
              <a:latin typeface="+mn-lt"/>
              <a:ea typeface="+mn-ea"/>
              <a:cs typeface="+mn-cs"/>
            </a:endParaRPr>
          </a:p>
        </p:txBody>
      </p:sp>
    </p:spTree>
    <p:extLst>
      <p:ext uri="{BB962C8B-B14F-4D97-AF65-F5344CB8AC3E}">
        <p14:creationId xmlns:p14="http://schemas.microsoft.com/office/powerpoint/2010/main" val="23027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lil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5658FC0C-899B-20CB-55F9-B571F7A256F3}"/>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accent1"/>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tx2"/>
                </a:solidFill>
              </a:rPr>
              <a:t>www.discovercreative.careers</a:t>
            </a:r>
            <a:br>
              <a:rPr lang="en-US" sz="2600" b="1" u="none" dirty="0">
                <a:solidFill>
                  <a:schemeClr val="tx2"/>
                </a:solidFill>
              </a:rPr>
            </a:br>
            <a:r>
              <a:rPr lang="en-GB" sz="2600" b="1" u="none" kern="1200" dirty="0">
                <a:solidFill>
                  <a:schemeClr val="tx2"/>
                </a:solidFill>
                <a:latin typeface="+mn-lt"/>
                <a:ea typeface="+mn-ea"/>
                <a:cs typeface="+mn-cs"/>
              </a:rPr>
              <a:t>#DiscoverCreativeCareers</a:t>
            </a:r>
            <a:endParaRPr lang="en-US" sz="2600" b="1" u="none" kern="1200" dirty="0">
              <a:solidFill>
                <a:schemeClr val="tx2"/>
              </a:solidFill>
              <a:latin typeface="+mn-lt"/>
              <a:ea typeface="+mn-ea"/>
              <a:cs typeface="+mn-cs"/>
            </a:endParaRPr>
          </a:p>
        </p:txBody>
      </p:sp>
    </p:spTree>
    <p:extLst>
      <p:ext uri="{BB962C8B-B14F-4D97-AF65-F5344CB8AC3E}">
        <p14:creationId xmlns:p14="http://schemas.microsoft.com/office/powerpoint/2010/main" val="24776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Tree>
    <p:extLst>
      <p:ext uri="{BB962C8B-B14F-4D97-AF65-F5344CB8AC3E}">
        <p14:creationId xmlns:p14="http://schemas.microsoft.com/office/powerpoint/2010/main" val="174654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Tree>
    <p:extLst>
      <p:ext uri="{BB962C8B-B14F-4D97-AF65-F5344CB8AC3E}">
        <p14:creationId xmlns:p14="http://schemas.microsoft.com/office/powerpoint/2010/main" val="343908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77251"/>
      </p:ext>
    </p:extLst>
  </p:cSld>
  <p:clrMap bg1="lt1" tx1="dk1" bg2="lt2" tx2="dk2" accent1="accent1" accent2="accent2" accent3="accent3" accent4="accent4" accent5="accent5" accent6="accent6" hlink="hlink" folHlink="folHlink"/>
  <p:sldLayoutIdLst>
    <p:sldLayoutId id="2147483648" r:id="rId1"/>
    <p:sldLayoutId id="2147483711" r:id="rId2"/>
    <p:sldLayoutId id="2147483714" r:id="rId3"/>
    <p:sldLayoutId id="2147483715" r:id="rId4"/>
    <p:sldLayoutId id="2147483716" r:id="rId5"/>
    <p:sldLayoutId id="2147483712" r:id="rId6"/>
    <p:sldLayoutId id="2147483713" r:id="rId7"/>
    <p:sldLayoutId id="2147483722" r:id="rId8"/>
    <p:sldLayoutId id="21474837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37105"/>
      </p:ext>
    </p:extLst>
  </p:cSld>
  <p:clrMap bg1="lt1" tx1="dk1" bg2="lt2" tx2="dk2" accent1="accent1" accent2="accent2" accent3="accent3" accent4="accent4" accent5="accent5" accent6="accent6" hlink="hlink" folHlink="folHlink"/>
  <p:sldLayoutIdLst>
    <p:sldLayoutId id="2147483696" r:id="rId1"/>
    <p:sldLayoutId id="2147483681" r:id="rId2"/>
    <p:sldLayoutId id="2147483695" r:id="rId3"/>
    <p:sldLayoutId id="2147483698" r:id="rId4"/>
    <p:sldLayoutId id="2147483699" r:id="rId5"/>
    <p:sldLayoutId id="2147483708" r:id="rId6"/>
    <p:sldLayoutId id="2147483709" r:id="rId7"/>
    <p:sldLayoutId id="214748372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694492"/>
      </p:ext>
    </p:extLst>
  </p:cSld>
  <p:clrMap bg1="lt1" tx1="dk1" bg2="lt2" tx2="dk2" accent1="accent1" accent2="accent2" accent3="accent3" accent4="accent4" accent5="accent5" accent6="accent6" hlink="hlink" folHlink="folHlink"/>
  <p:sldLayoutIdLst>
    <p:sldLayoutId id="2147483701" r:id="rId1"/>
    <p:sldLayoutId id="2147483706" r:id="rId2"/>
    <p:sldLayoutId id="2147483707" r:id="rId3"/>
    <p:sldLayoutId id="2147483720" r:id="rId4"/>
    <p:sldLayoutId id="214748372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2672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video" Target="https://player.vimeo.com/video/872955845?app_id=122963"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text&#10;&#10;Description automatically generated with medium confidence">
            <a:extLst>
              <a:ext uri="{FF2B5EF4-FFF2-40B4-BE49-F238E27FC236}">
                <a16:creationId xmlns:a16="http://schemas.microsoft.com/office/drawing/2014/main" id="{31A8CE02-4E80-73E2-FB6A-629929A5D0E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225" r="2505"/>
          <a:stretch/>
        </p:blipFill>
        <p:spPr>
          <a:xfrm>
            <a:off x="820119" y="5232400"/>
            <a:ext cx="2744883" cy="913380"/>
          </a:xfrm>
        </p:spPr>
      </p:pic>
    </p:spTree>
    <p:extLst>
      <p:ext uri="{BB962C8B-B14F-4D97-AF65-F5344CB8AC3E}">
        <p14:creationId xmlns:p14="http://schemas.microsoft.com/office/powerpoint/2010/main" val="38238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9F29-C622-DAB8-E657-4833F9DC24EB}"/>
              </a:ext>
            </a:extLst>
          </p:cNvPr>
          <p:cNvSpPr>
            <a:spLocks noGrp="1"/>
          </p:cNvSpPr>
          <p:nvPr>
            <p:ph type="title"/>
          </p:nvPr>
        </p:nvSpPr>
        <p:spPr>
          <a:xfrm>
            <a:off x="590840" y="476480"/>
            <a:ext cx="5773693" cy="1590385"/>
          </a:xfrm>
        </p:spPr>
        <p:txBody>
          <a:bodyPr/>
          <a:lstStyle/>
          <a:p>
            <a:r>
              <a:rPr lang="en-GB" dirty="0"/>
              <a:t>Architecture Challenge</a:t>
            </a:r>
          </a:p>
        </p:txBody>
      </p:sp>
      <p:sp>
        <p:nvSpPr>
          <p:cNvPr id="3" name="Text Placeholder 2">
            <a:extLst>
              <a:ext uri="{FF2B5EF4-FFF2-40B4-BE49-F238E27FC236}">
                <a16:creationId xmlns:a16="http://schemas.microsoft.com/office/drawing/2014/main" id="{956BF982-B91D-32F2-4928-D47DCFCD5C6D}"/>
              </a:ext>
            </a:extLst>
          </p:cNvPr>
          <p:cNvSpPr>
            <a:spLocks noGrp="1"/>
          </p:cNvSpPr>
          <p:nvPr>
            <p:ph type="body" sz="quarter" idx="10"/>
          </p:nvPr>
        </p:nvSpPr>
        <p:spPr>
          <a:xfrm>
            <a:off x="605073" y="1689079"/>
            <a:ext cx="5490927" cy="2999549"/>
          </a:xfrm>
        </p:spPr>
        <p:txBody>
          <a:bodyPr/>
          <a:lstStyle/>
          <a:p>
            <a:pPr marL="0" indent="0">
              <a:buNone/>
            </a:pPr>
            <a:r>
              <a:rPr lang="en-GB" dirty="0"/>
              <a:t>You are following </a:t>
            </a:r>
            <a:r>
              <a:rPr lang="en-GB" dirty="0" err="1"/>
              <a:t>ShedKM’s</a:t>
            </a:r>
            <a:r>
              <a:rPr lang="en-GB" dirty="0"/>
              <a:t> lead and setting up your own design team! </a:t>
            </a:r>
          </a:p>
          <a:p>
            <a:r>
              <a:rPr lang="en-GB" dirty="0"/>
              <a:t>Get into groups of four and read the design brief that has been supplied by a client. </a:t>
            </a:r>
          </a:p>
          <a:p>
            <a:r>
              <a:rPr lang="en-GB" dirty="0"/>
              <a:t>You have 20 minutes to create a design which meets the brief. </a:t>
            </a:r>
          </a:p>
          <a:p>
            <a:r>
              <a:rPr lang="en-GB" dirty="0"/>
              <a:t>You will have two minutes to present your design to the rest of the class and explain why it is such a good design – this is called a pitch</a:t>
            </a:r>
          </a:p>
          <a:p>
            <a:r>
              <a:rPr lang="en-GB" dirty="0"/>
              <a:t>It is up to you how you split the task/use the time, but everybody must say something in the pitch</a:t>
            </a:r>
          </a:p>
        </p:txBody>
      </p:sp>
      <p:pic>
        <p:nvPicPr>
          <p:cNvPr id="8" name="Picture Placeholder 7">
            <a:extLst>
              <a:ext uri="{FF2B5EF4-FFF2-40B4-BE49-F238E27FC236}">
                <a16:creationId xmlns:a16="http://schemas.microsoft.com/office/drawing/2014/main" id="{33B58262-BA24-B848-74B6-2D47AA5921E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462" r="15462"/>
          <a:stretch>
            <a:fillRect/>
          </a:stretch>
        </p:blipFill>
        <p:spPr/>
      </p:pic>
    </p:spTree>
    <p:extLst>
      <p:ext uri="{BB962C8B-B14F-4D97-AF65-F5344CB8AC3E}">
        <p14:creationId xmlns:p14="http://schemas.microsoft.com/office/powerpoint/2010/main" val="30475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9F29-C622-DAB8-E657-4833F9DC24EB}"/>
              </a:ext>
            </a:extLst>
          </p:cNvPr>
          <p:cNvSpPr>
            <a:spLocks noGrp="1"/>
          </p:cNvSpPr>
          <p:nvPr>
            <p:ph type="title"/>
          </p:nvPr>
        </p:nvSpPr>
        <p:spPr>
          <a:xfrm>
            <a:off x="590840" y="476480"/>
            <a:ext cx="5773693" cy="1590385"/>
          </a:xfrm>
        </p:spPr>
        <p:txBody>
          <a:bodyPr/>
          <a:lstStyle/>
          <a:p>
            <a:r>
              <a:rPr lang="en-GB" dirty="0"/>
              <a:t>TASK 2</a:t>
            </a:r>
          </a:p>
        </p:txBody>
      </p:sp>
      <p:sp>
        <p:nvSpPr>
          <p:cNvPr id="3" name="Text Placeholder 2">
            <a:extLst>
              <a:ext uri="{FF2B5EF4-FFF2-40B4-BE49-F238E27FC236}">
                <a16:creationId xmlns:a16="http://schemas.microsoft.com/office/drawing/2014/main" id="{956BF982-B91D-32F2-4928-D47DCFCD5C6D}"/>
              </a:ext>
            </a:extLst>
          </p:cNvPr>
          <p:cNvSpPr>
            <a:spLocks noGrp="1"/>
          </p:cNvSpPr>
          <p:nvPr>
            <p:ph type="body" sz="quarter" idx="10"/>
          </p:nvPr>
        </p:nvSpPr>
        <p:spPr>
          <a:xfrm>
            <a:off x="590840" y="1375043"/>
            <a:ext cx="5490927" cy="2999549"/>
          </a:xfrm>
        </p:spPr>
        <p:txBody>
          <a:bodyPr/>
          <a:lstStyle/>
          <a:p>
            <a:pPr marL="0" indent="0">
              <a:buNone/>
            </a:pPr>
            <a:r>
              <a:rPr lang="en-GB" dirty="0"/>
              <a:t>Create a floor plan for the ground floor of your youth centre to accompany your design.</a:t>
            </a:r>
          </a:p>
          <a:p>
            <a:pPr marL="0" indent="0">
              <a:buNone/>
            </a:pPr>
            <a:r>
              <a:rPr lang="en-GB" dirty="0"/>
              <a:t>Think about:</a:t>
            </a:r>
          </a:p>
          <a:p>
            <a:r>
              <a:rPr lang="en-GB" dirty="0"/>
              <a:t>What rooms/spaces are needed?</a:t>
            </a:r>
          </a:p>
          <a:p>
            <a:r>
              <a:rPr lang="en-GB" dirty="0"/>
              <a:t>Is it open plan or lots of separate rooms? </a:t>
            </a:r>
            <a:r>
              <a:rPr lang="en-GB" i="1" dirty="0"/>
              <a:t>(consider noise and how different activities would work in the same space)</a:t>
            </a:r>
            <a:endParaRPr lang="en-GB" dirty="0"/>
          </a:p>
          <a:p>
            <a:r>
              <a:rPr lang="en-GB" dirty="0"/>
              <a:t>What type of facilities (e.g. toilets) or storage might be needed?</a:t>
            </a:r>
          </a:p>
          <a:p>
            <a:r>
              <a:rPr lang="en-GB" dirty="0"/>
              <a:t>Will there be corridors and doors?</a:t>
            </a:r>
          </a:p>
          <a:p>
            <a:r>
              <a:rPr lang="en-GB" dirty="0"/>
              <a:t>Where will the stairs/lift to the upper floor go?</a:t>
            </a:r>
          </a:p>
        </p:txBody>
      </p:sp>
      <p:pic>
        <p:nvPicPr>
          <p:cNvPr id="10" name="Picture Placeholder 9">
            <a:extLst>
              <a:ext uri="{FF2B5EF4-FFF2-40B4-BE49-F238E27FC236}">
                <a16:creationId xmlns:a16="http://schemas.microsoft.com/office/drawing/2014/main" id="{0A86696C-F2A8-A691-FFBC-EEDAD5DF501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3000" b="13000"/>
          <a:stretch>
            <a:fillRect/>
          </a:stretch>
        </p:blipFill>
        <p:spPr/>
      </p:pic>
    </p:spTree>
    <p:extLst>
      <p:ext uri="{BB962C8B-B14F-4D97-AF65-F5344CB8AC3E}">
        <p14:creationId xmlns:p14="http://schemas.microsoft.com/office/powerpoint/2010/main" val="3206569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9F29-C622-DAB8-E657-4833F9DC24EB}"/>
              </a:ext>
            </a:extLst>
          </p:cNvPr>
          <p:cNvSpPr>
            <a:spLocks noGrp="1"/>
          </p:cNvSpPr>
          <p:nvPr>
            <p:ph type="title"/>
          </p:nvPr>
        </p:nvSpPr>
        <p:spPr>
          <a:xfrm>
            <a:off x="590840" y="476480"/>
            <a:ext cx="5773693" cy="1590385"/>
          </a:xfrm>
        </p:spPr>
        <p:txBody>
          <a:bodyPr/>
          <a:lstStyle/>
          <a:p>
            <a:r>
              <a:rPr lang="en-GB" dirty="0"/>
              <a:t>TASK 3</a:t>
            </a:r>
          </a:p>
        </p:txBody>
      </p:sp>
      <p:sp>
        <p:nvSpPr>
          <p:cNvPr id="3" name="Text Placeholder 2">
            <a:extLst>
              <a:ext uri="{FF2B5EF4-FFF2-40B4-BE49-F238E27FC236}">
                <a16:creationId xmlns:a16="http://schemas.microsoft.com/office/drawing/2014/main" id="{956BF982-B91D-32F2-4928-D47DCFCD5C6D}"/>
              </a:ext>
            </a:extLst>
          </p:cNvPr>
          <p:cNvSpPr>
            <a:spLocks noGrp="1"/>
          </p:cNvSpPr>
          <p:nvPr>
            <p:ph type="body" sz="quarter" idx="10"/>
          </p:nvPr>
        </p:nvSpPr>
        <p:spPr>
          <a:xfrm>
            <a:off x="605073" y="1689079"/>
            <a:ext cx="5490927" cy="2999549"/>
          </a:xfrm>
        </p:spPr>
        <p:txBody>
          <a:bodyPr/>
          <a:lstStyle/>
          <a:p>
            <a:pPr marL="0" indent="0">
              <a:buNone/>
            </a:pPr>
            <a:r>
              <a:rPr lang="en-GB" dirty="0"/>
              <a:t>Your client has added that you must now make your design environmentally friendly. </a:t>
            </a:r>
          </a:p>
          <a:p>
            <a:pPr marL="0" indent="0">
              <a:buNone/>
            </a:pPr>
            <a:r>
              <a:rPr lang="en-GB" dirty="0"/>
              <a:t>Think about:</a:t>
            </a:r>
          </a:p>
          <a:p>
            <a:r>
              <a:rPr lang="en-GB" dirty="0"/>
              <a:t>Are the materials you use natural or manmade?</a:t>
            </a:r>
          </a:p>
          <a:p>
            <a:r>
              <a:rPr lang="en-GB" dirty="0"/>
              <a:t>Can you include renewable energy?</a:t>
            </a:r>
          </a:p>
          <a:p>
            <a:r>
              <a:rPr lang="en-GB" dirty="0"/>
              <a:t>Can you create habitats to attract animals and insects?</a:t>
            </a:r>
          </a:p>
          <a:p>
            <a:r>
              <a:rPr lang="en-GB" dirty="0"/>
              <a:t>Can your design utilise rain or natural water sources?</a:t>
            </a:r>
          </a:p>
          <a:p>
            <a:r>
              <a:rPr lang="en-GB" dirty="0"/>
              <a:t>Can you include things like bike parking or electrical charging points? </a:t>
            </a:r>
          </a:p>
          <a:p>
            <a:pPr marL="0" indent="0">
              <a:buNone/>
            </a:pPr>
            <a:endParaRPr lang="en-GB" dirty="0"/>
          </a:p>
        </p:txBody>
      </p:sp>
      <p:pic>
        <p:nvPicPr>
          <p:cNvPr id="9" name="Picture Placeholder 8">
            <a:extLst>
              <a:ext uri="{FF2B5EF4-FFF2-40B4-BE49-F238E27FC236}">
                <a16:creationId xmlns:a16="http://schemas.microsoft.com/office/drawing/2014/main" id="{E523F67E-48A5-A046-3CC6-D6686BA3FCC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6563" r="26563"/>
          <a:stretch>
            <a:fillRect/>
          </a:stretch>
        </p:blipFill>
        <p:spPr/>
      </p:pic>
    </p:spTree>
    <p:extLst>
      <p:ext uri="{BB962C8B-B14F-4D97-AF65-F5344CB8AC3E}">
        <p14:creationId xmlns:p14="http://schemas.microsoft.com/office/powerpoint/2010/main" val="1996734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C6F6D4A-7A33-1D30-99CE-A0F2ED5EC460}"/>
              </a:ext>
            </a:extLst>
          </p:cNvPr>
          <p:cNvSpPr>
            <a:spLocks noGrp="1"/>
          </p:cNvSpPr>
          <p:nvPr/>
        </p:nvSpPr>
        <p:spPr>
          <a:xfrm>
            <a:off x="640750" y="2580260"/>
            <a:ext cx="5800493" cy="58127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Final Thoughts:</a:t>
            </a:r>
          </a:p>
          <a:p>
            <a:pPr marL="457200" indent="-457200">
              <a:buFont typeface="Arial" panose="020B0604020202020204" pitchFamily="34" charset="0"/>
              <a:buChar char="•"/>
            </a:pPr>
            <a:r>
              <a:rPr lang="en-GB" dirty="0"/>
              <a:t>Can you name one thing you have learnt about a career in architecture?</a:t>
            </a:r>
          </a:p>
          <a:p>
            <a:pPr marL="457200" indent="-457200">
              <a:buFont typeface="Arial" panose="020B0604020202020204" pitchFamily="34" charset="0"/>
              <a:buChar char="•"/>
            </a:pPr>
            <a:r>
              <a:rPr lang="en-GB" dirty="0"/>
              <a:t>Do you think you have skills needed to work in this field?</a:t>
            </a:r>
          </a:p>
        </p:txBody>
      </p:sp>
      <p:pic>
        <p:nvPicPr>
          <p:cNvPr id="16" name="Picture Placeholder 15">
            <a:extLst>
              <a:ext uri="{FF2B5EF4-FFF2-40B4-BE49-F238E27FC236}">
                <a16:creationId xmlns:a16="http://schemas.microsoft.com/office/drawing/2014/main" id="{92BDD14A-67F9-24F7-C264-DDF048A62877}"/>
              </a:ext>
            </a:extLst>
          </p:cNvPr>
          <p:cNvPicPr>
            <a:picLocks noGrp="1" noChangeAspect="1"/>
          </p:cNvPicPr>
          <p:nvPr>
            <p:ph type="pic" sz="quarter" idx="10"/>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16538" r="16538"/>
          <a:stretch>
            <a:fillRect/>
          </a:stretch>
        </p:blipFill>
        <p:spPr>
          <a:xfrm rot="10800000" flipH="1" flipV="1">
            <a:off x="7064375" y="1830388"/>
            <a:ext cx="4486275" cy="5027612"/>
          </a:xfrm>
        </p:spPr>
      </p:pic>
    </p:spTree>
    <p:extLst>
      <p:ext uri="{BB962C8B-B14F-4D97-AF65-F5344CB8AC3E}">
        <p14:creationId xmlns:p14="http://schemas.microsoft.com/office/powerpoint/2010/main" val="355804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307D723-674D-B26A-7E74-7E4021667471}"/>
              </a:ext>
            </a:extLst>
          </p:cNvPr>
          <p:cNvSpPr>
            <a:spLocks noGrp="1"/>
          </p:cNvSpPr>
          <p:nvPr>
            <p:ph type="title"/>
          </p:nvPr>
        </p:nvSpPr>
        <p:spPr>
          <a:xfrm>
            <a:off x="884362" y="2684780"/>
            <a:ext cx="5899150" cy="1488440"/>
          </a:xfrm>
        </p:spPr>
        <p:txBody>
          <a:bodyPr/>
          <a:lstStyle/>
          <a:p>
            <a:r>
              <a:rPr lang="en-GB" dirty="0"/>
              <a:t>Focus on architecture</a:t>
            </a:r>
          </a:p>
        </p:txBody>
      </p:sp>
      <p:sp>
        <p:nvSpPr>
          <p:cNvPr id="2" name="Text Placeholder 3">
            <a:extLst>
              <a:ext uri="{FF2B5EF4-FFF2-40B4-BE49-F238E27FC236}">
                <a16:creationId xmlns:a16="http://schemas.microsoft.com/office/drawing/2014/main" id="{8C6F6D4A-7A33-1D30-99CE-A0F2ED5EC460}"/>
              </a:ext>
            </a:extLst>
          </p:cNvPr>
          <p:cNvSpPr>
            <a:spLocks noGrp="1"/>
          </p:cNvSpPr>
          <p:nvPr/>
        </p:nvSpPr>
        <p:spPr>
          <a:xfrm>
            <a:off x="983019" y="4344405"/>
            <a:ext cx="5800493" cy="58127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Is there a career for you?</a:t>
            </a:r>
          </a:p>
        </p:txBody>
      </p:sp>
      <p:pic>
        <p:nvPicPr>
          <p:cNvPr id="5" name="Picture Placeholder 4">
            <a:extLst>
              <a:ext uri="{FF2B5EF4-FFF2-40B4-BE49-F238E27FC236}">
                <a16:creationId xmlns:a16="http://schemas.microsoft.com/office/drawing/2014/main" id="{968D0EA3-6E9D-28C7-008A-B4BB71C251D0}"/>
              </a:ext>
            </a:extLst>
          </p:cNvPr>
          <p:cNvPicPr>
            <a:picLocks noGrp="1" noChangeAspect="1"/>
          </p:cNvPicPr>
          <p:nvPr>
            <p:ph type="pic" sz="quarter" idx="10"/>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t="12672" b="12672"/>
          <a:stretch>
            <a:fillRect/>
          </a:stretch>
        </p:blipFill>
        <p:spPr>
          <a:xfrm>
            <a:off x="7064375" y="1847850"/>
            <a:ext cx="4486275" cy="5029200"/>
          </a:xfrm>
        </p:spPr>
      </p:pic>
    </p:spTree>
    <p:extLst>
      <p:ext uri="{BB962C8B-B14F-4D97-AF65-F5344CB8AC3E}">
        <p14:creationId xmlns:p14="http://schemas.microsoft.com/office/powerpoint/2010/main" val="3281382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05E032-542A-1CD6-0454-4964C74AC0DA}"/>
              </a:ext>
            </a:extLst>
          </p:cNvPr>
          <p:cNvSpPr>
            <a:spLocks noGrp="1"/>
          </p:cNvSpPr>
          <p:nvPr>
            <p:ph type="title"/>
          </p:nvPr>
        </p:nvSpPr>
        <p:spPr/>
        <p:txBody>
          <a:bodyPr/>
          <a:lstStyle/>
          <a:p>
            <a:r>
              <a:rPr lang="en-US" dirty="0"/>
              <a:t>What is architecture?</a:t>
            </a:r>
            <a:endParaRPr lang="en-GB" dirty="0"/>
          </a:p>
        </p:txBody>
      </p:sp>
      <p:sp>
        <p:nvSpPr>
          <p:cNvPr id="5" name="Text Placeholder 2">
            <a:extLst>
              <a:ext uri="{FF2B5EF4-FFF2-40B4-BE49-F238E27FC236}">
                <a16:creationId xmlns:a16="http://schemas.microsoft.com/office/drawing/2014/main" id="{F7A44BC0-836F-06DE-E5BA-92DA3DCFA8E7}"/>
              </a:ext>
            </a:extLst>
          </p:cNvPr>
          <p:cNvSpPr txBox="1">
            <a:spLocks/>
          </p:cNvSpPr>
          <p:nvPr/>
        </p:nvSpPr>
        <p:spPr>
          <a:xfrm>
            <a:off x="779395" y="651943"/>
            <a:ext cx="5349031" cy="528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accent1"/>
              </a:solidFill>
              <a:latin typeface="Proxima Nova Black" charset="0"/>
              <a:ea typeface="Proxima Nova Black" charset="0"/>
              <a:cs typeface="Proxima Nova Black" charset="0"/>
            </a:endParaRPr>
          </a:p>
        </p:txBody>
      </p:sp>
      <p:sp>
        <p:nvSpPr>
          <p:cNvPr id="8" name="Text Placeholder 2">
            <a:extLst>
              <a:ext uri="{FF2B5EF4-FFF2-40B4-BE49-F238E27FC236}">
                <a16:creationId xmlns:a16="http://schemas.microsoft.com/office/drawing/2014/main" id="{2C802ECA-481E-B73F-EF17-1875AE14C50E}"/>
              </a:ext>
            </a:extLst>
          </p:cNvPr>
          <p:cNvSpPr>
            <a:spLocks noGrp="1"/>
          </p:cNvSpPr>
          <p:nvPr>
            <p:ph type="body" sz="quarter" idx="10"/>
          </p:nvPr>
        </p:nvSpPr>
        <p:spPr>
          <a:xfrm>
            <a:off x="389003" y="1466597"/>
            <a:ext cx="10495662" cy="3924806"/>
          </a:xfrm>
        </p:spPr>
        <p:txBody>
          <a:bodyPr/>
          <a:lstStyle/>
          <a:p>
            <a:pPr marL="0" indent="0">
              <a:buNone/>
            </a:pPr>
            <a:r>
              <a:rPr lang="en-GB" dirty="0"/>
              <a:t>Architecture means the design of building and spaces.</a:t>
            </a:r>
          </a:p>
          <a:p>
            <a:pPr marL="0" indent="0">
              <a:buNone/>
            </a:pPr>
            <a:r>
              <a:rPr lang="en-GB" dirty="0"/>
              <a:t>Do you recognise any of these buildings which have been designed?</a:t>
            </a:r>
          </a:p>
        </p:txBody>
      </p:sp>
      <p:pic>
        <p:nvPicPr>
          <p:cNvPr id="10" name="Picture 9">
            <a:extLst>
              <a:ext uri="{FF2B5EF4-FFF2-40B4-BE49-F238E27FC236}">
                <a16:creationId xmlns:a16="http://schemas.microsoft.com/office/drawing/2014/main" id="{7B158D2C-0287-2DAB-B5E3-112661802B64}"/>
              </a:ext>
            </a:extLst>
          </p:cNvPr>
          <p:cNvPicPr>
            <a:picLocks noChangeAspect="1"/>
          </p:cNvPicPr>
          <p:nvPr/>
        </p:nvPicPr>
        <p:blipFill>
          <a:blip r:embed="rId3"/>
          <a:stretch>
            <a:fillRect/>
          </a:stretch>
        </p:blipFill>
        <p:spPr>
          <a:xfrm>
            <a:off x="6096000" y="2991472"/>
            <a:ext cx="2825346" cy="2119009"/>
          </a:xfrm>
          <a:prstGeom prst="rect">
            <a:avLst/>
          </a:prstGeom>
        </p:spPr>
      </p:pic>
      <p:pic>
        <p:nvPicPr>
          <p:cNvPr id="1026" name="Picture 2">
            <a:extLst>
              <a:ext uri="{FF2B5EF4-FFF2-40B4-BE49-F238E27FC236}">
                <a16:creationId xmlns:a16="http://schemas.microsoft.com/office/drawing/2014/main" id="{E55D0071-C8D1-8B93-9338-8B3EEE9354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27" t="904" r="14539" b="10950"/>
          <a:stretch/>
        </p:blipFill>
        <p:spPr bwMode="auto">
          <a:xfrm>
            <a:off x="9305570" y="2331820"/>
            <a:ext cx="2153217" cy="3345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mingham Library © Philip Pankhurst cc-by-sa/2.0 :: Geograph Britain ...">
            <a:extLst>
              <a:ext uri="{FF2B5EF4-FFF2-40B4-BE49-F238E27FC236}">
                <a16:creationId xmlns:a16="http://schemas.microsoft.com/office/drawing/2014/main" id="{40614CAC-08EB-C720-3E89-F2BCD1825A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900"/>
          <a:stretch/>
        </p:blipFill>
        <p:spPr bwMode="auto">
          <a:xfrm>
            <a:off x="389003" y="2991472"/>
            <a:ext cx="2882275" cy="2296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0BCDC95-FFAD-1EE4-2FA3-EC5C967F13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2367" y="2771231"/>
            <a:ext cx="2185966" cy="290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8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752-FAFF-CF8F-6290-AF7E9C07B8FF}"/>
              </a:ext>
            </a:extLst>
          </p:cNvPr>
          <p:cNvSpPr>
            <a:spLocks noGrp="1"/>
          </p:cNvSpPr>
          <p:nvPr>
            <p:ph type="title"/>
          </p:nvPr>
        </p:nvSpPr>
        <p:spPr/>
        <p:txBody>
          <a:bodyPr/>
          <a:lstStyle/>
          <a:p>
            <a:r>
              <a:rPr lang="en-GB" dirty="0"/>
              <a:t>Quick brainstorm…</a:t>
            </a:r>
          </a:p>
        </p:txBody>
      </p:sp>
      <p:sp>
        <p:nvSpPr>
          <p:cNvPr id="3" name="Text Placeholder 2">
            <a:extLst>
              <a:ext uri="{FF2B5EF4-FFF2-40B4-BE49-F238E27FC236}">
                <a16:creationId xmlns:a16="http://schemas.microsoft.com/office/drawing/2014/main" id="{B814425F-1BB3-3B5E-0845-CB9FD3900DD8}"/>
              </a:ext>
            </a:extLst>
          </p:cNvPr>
          <p:cNvSpPr>
            <a:spLocks noGrp="1"/>
          </p:cNvSpPr>
          <p:nvPr>
            <p:ph type="body" sz="quarter" idx="10"/>
          </p:nvPr>
        </p:nvSpPr>
        <p:spPr>
          <a:xfrm>
            <a:off x="1076020" y="2499605"/>
            <a:ext cx="6822733" cy="2645171"/>
          </a:xfrm>
        </p:spPr>
        <p:txBody>
          <a:bodyPr/>
          <a:lstStyle/>
          <a:p>
            <a:r>
              <a:rPr lang="en-GB" b="1" dirty="0"/>
              <a:t>In pairs list as many different buildings, spaces and structures that you can think of which are designed by architects.</a:t>
            </a:r>
          </a:p>
          <a:p>
            <a:br>
              <a:rPr lang="en-GB" dirty="0"/>
            </a:br>
            <a:r>
              <a:rPr lang="en-GB" dirty="0"/>
              <a:t>Which do you think are designed more frequently?</a:t>
            </a:r>
          </a:p>
          <a:p>
            <a:r>
              <a:rPr lang="en-GB" dirty="0"/>
              <a:t>Which do you think would be most fun to design?</a:t>
            </a:r>
          </a:p>
        </p:txBody>
      </p:sp>
      <p:pic>
        <p:nvPicPr>
          <p:cNvPr id="2052" name="Picture 4">
            <a:extLst>
              <a:ext uri="{FF2B5EF4-FFF2-40B4-BE49-F238E27FC236}">
                <a16:creationId xmlns:a16="http://schemas.microsoft.com/office/drawing/2014/main" id="{B0A9FB32-F0E3-7D4F-0DD1-831C0F139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0"/>
          <a:stretch/>
        </p:blipFill>
        <p:spPr bwMode="auto">
          <a:xfrm>
            <a:off x="8494775" y="1444750"/>
            <a:ext cx="2987311" cy="47548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19">
            <a:extLst>
              <a:ext uri="{FF2B5EF4-FFF2-40B4-BE49-F238E27FC236}">
                <a16:creationId xmlns:a16="http://schemas.microsoft.com/office/drawing/2014/main" id="{EE79F968-BDEB-098C-642D-474E2F07241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6499" b="6499"/>
          <a:stretch>
            <a:fillRect/>
          </a:stretch>
        </p:blipFill>
        <p:spPr>
          <a:xfrm>
            <a:off x="787833" y="1557229"/>
            <a:ext cx="919162" cy="795338"/>
          </a:xfrm>
        </p:spPr>
      </p:pic>
    </p:spTree>
    <p:extLst>
      <p:ext uri="{BB962C8B-B14F-4D97-AF65-F5344CB8AC3E}">
        <p14:creationId xmlns:p14="http://schemas.microsoft.com/office/powerpoint/2010/main" val="339881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05E032-542A-1CD6-0454-4964C74AC0DA}"/>
              </a:ext>
            </a:extLst>
          </p:cNvPr>
          <p:cNvSpPr>
            <a:spLocks noGrp="1"/>
          </p:cNvSpPr>
          <p:nvPr>
            <p:ph type="title"/>
          </p:nvPr>
        </p:nvSpPr>
        <p:spPr/>
        <p:txBody>
          <a:bodyPr/>
          <a:lstStyle/>
          <a:p>
            <a:r>
              <a:rPr lang="en-US" dirty="0"/>
              <a:t>Fact or myth?</a:t>
            </a:r>
            <a:endParaRPr lang="en-GB" dirty="0"/>
          </a:p>
        </p:txBody>
      </p:sp>
      <p:sp>
        <p:nvSpPr>
          <p:cNvPr id="5" name="Text Placeholder 2">
            <a:extLst>
              <a:ext uri="{FF2B5EF4-FFF2-40B4-BE49-F238E27FC236}">
                <a16:creationId xmlns:a16="http://schemas.microsoft.com/office/drawing/2014/main" id="{F7A44BC0-836F-06DE-E5BA-92DA3DCFA8E7}"/>
              </a:ext>
            </a:extLst>
          </p:cNvPr>
          <p:cNvSpPr txBox="1">
            <a:spLocks/>
          </p:cNvSpPr>
          <p:nvPr/>
        </p:nvSpPr>
        <p:spPr>
          <a:xfrm>
            <a:off x="779395" y="651943"/>
            <a:ext cx="5349031" cy="528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accent1"/>
              </a:solidFill>
              <a:latin typeface="Proxima Nova Black" charset="0"/>
              <a:ea typeface="Proxima Nova Black" charset="0"/>
              <a:cs typeface="Proxima Nova Black" charset="0"/>
            </a:endParaRPr>
          </a:p>
        </p:txBody>
      </p:sp>
      <p:sp>
        <p:nvSpPr>
          <p:cNvPr id="8" name="Text Placeholder 2">
            <a:extLst>
              <a:ext uri="{FF2B5EF4-FFF2-40B4-BE49-F238E27FC236}">
                <a16:creationId xmlns:a16="http://schemas.microsoft.com/office/drawing/2014/main" id="{2C802ECA-481E-B73F-EF17-1875AE14C50E}"/>
              </a:ext>
            </a:extLst>
          </p:cNvPr>
          <p:cNvSpPr>
            <a:spLocks noGrp="1"/>
          </p:cNvSpPr>
          <p:nvPr>
            <p:ph type="body" sz="quarter" idx="10"/>
          </p:nvPr>
        </p:nvSpPr>
        <p:spPr>
          <a:xfrm>
            <a:off x="389003" y="1466597"/>
            <a:ext cx="10495662" cy="3924806"/>
          </a:xfrm>
        </p:spPr>
        <p:txBody>
          <a:bodyPr/>
          <a:lstStyle/>
          <a:p>
            <a:pPr marL="0" indent="0">
              <a:buNone/>
            </a:pPr>
            <a:r>
              <a:rPr lang="en-GB" dirty="0"/>
              <a:t>Which of these statements about careers in architecture do you think are facts, and which do you think are myths?</a:t>
            </a:r>
          </a:p>
        </p:txBody>
      </p:sp>
      <p:sp>
        <p:nvSpPr>
          <p:cNvPr id="2" name="Text Placeholder 18">
            <a:extLst>
              <a:ext uri="{FF2B5EF4-FFF2-40B4-BE49-F238E27FC236}">
                <a16:creationId xmlns:a16="http://schemas.microsoft.com/office/drawing/2014/main" id="{B6F28361-9570-415F-9E4B-8F9F24CBADC0}"/>
              </a:ext>
            </a:extLst>
          </p:cNvPr>
          <p:cNvSpPr txBox="1">
            <a:spLocks/>
          </p:cNvSpPr>
          <p:nvPr/>
        </p:nvSpPr>
        <p:spPr>
          <a:xfrm>
            <a:off x="590839" y="2402381"/>
            <a:ext cx="4710625" cy="3275330"/>
          </a:xfrm>
          <a:prstGeom prst="rect">
            <a:avLst/>
          </a:prstGeom>
        </p:spPr>
        <p:txBody>
          <a:bodyPr/>
          <a:lstStyle>
            <a:lvl1pPr marL="288000" indent="-288000" algn="l" defTabSz="914400" rtl="0" eaLnBrk="1" latinLnBrk="0" hangingPunct="1">
              <a:lnSpc>
                <a:spcPct val="90000"/>
              </a:lnSpc>
              <a:spcBef>
                <a:spcPts val="1000"/>
              </a:spcBef>
              <a:buSzPct val="90000"/>
              <a:buFontTx/>
              <a:buBlip>
                <a:blip r:embed="rId3"/>
              </a:buBlip>
              <a:defRPr sz="2000" kern="1200">
                <a:solidFill>
                  <a:schemeClr val="tx1"/>
                </a:solidFill>
                <a:latin typeface="+mn-lt"/>
                <a:ea typeface="+mn-ea"/>
                <a:cs typeface="+mn-cs"/>
              </a:defRPr>
            </a:lvl1pPr>
            <a:lvl2pPr marL="288000" indent="-288000" algn="l" defTabSz="914400" rtl="0" eaLnBrk="1" latinLnBrk="0" hangingPunct="1">
              <a:lnSpc>
                <a:spcPct val="90000"/>
              </a:lnSpc>
              <a:spcBef>
                <a:spcPts val="500"/>
              </a:spcBef>
              <a:buSzPct val="90000"/>
              <a:buFontTx/>
              <a:buNone/>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
              </a:rPr>
              <a:t>The title ‘architect’ is legally protected in the UK</a:t>
            </a:r>
          </a:p>
          <a:p>
            <a:r>
              <a:rPr lang="en-US" dirty="0">
                <a:latin typeface="Arial  "/>
              </a:rPr>
              <a:t>You must be good at </a:t>
            </a:r>
            <a:r>
              <a:rPr lang="en-US" dirty="0" err="1">
                <a:latin typeface="Arial  "/>
              </a:rPr>
              <a:t>maths</a:t>
            </a:r>
            <a:r>
              <a:rPr lang="en-US" dirty="0">
                <a:latin typeface="Arial  "/>
              </a:rPr>
              <a:t> and art to have a career in architecture</a:t>
            </a:r>
          </a:p>
          <a:p>
            <a:r>
              <a:rPr lang="en-US" dirty="0">
                <a:latin typeface="Arial  "/>
              </a:rPr>
              <a:t>Qualifying as an architect takes longer than qualifying as a doctor </a:t>
            </a:r>
          </a:p>
          <a:p>
            <a:r>
              <a:rPr lang="en-US" dirty="0">
                <a:latin typeface="Arial  "/>
              </a:rPr>
              <a:t>Being an architect is a well paid profession</a:t>
            </a:r>
            <a:br>
              <a:rPr lang="en-US" dirty="0">
                <a:latin typeface="Arial  "/>
              </a:rPr>
            </a:br>
            <a:r>
              <a:rPr lang="en-US" dirty="0">
                <a:latin typeface="Arial  "/>
              </a:rPr>
              <a:t> </a:t>
            </a:r>
            <a:br>
              <a:rPr lang="en-US" dirty="0">
                <a:latin typeface="Arial  "/>
              </a:rPr>
            </a:br>
            <a:endParaRPr lang="en-US" dirty="0">
              <a:latin typeface="Arial  "/>
            </a:endParaRPr>
          </a:p>
          <a:p>
            <a:endParaRPr lang="en-US" dirty="0">
              <a:latin typeface="Arial  "/>
            </a:endParaRPr>
          </a:p>
          <a:p>
            <a:endParaRPr lang="en-GB" dirty="0">
              <a:latin typeface="Arial  "/>
            </a:endParaRPr>
          </a:p>
        </p:txBody>
      </p:sp>
      <p:pic>
        <p:nvPicPr>
          <p:cNvPr id="3" name="Picture 2">
            <a:extLst>
              <a:ext uri="{FF2B5EF4-FFF2-40B4-BE49-F238E27FC236}">
                <a16:creationId xmlns:a16="http://schemas.microsoft.com/office/drawing/2014/main" id="{CF88F7F7-02BD-3DD4-E4E5-4BB8C639A816}"/>
              </a:ext>
            </a:extLst>
          </p:cNvPr>
          <p:cNvPicPr>
            <a:picLocks noChangeAspect="1"/>
          </p:cNvPicPr>
          <p:nvPr/>
        </p:nvPicPr>
        <p:blipFill>
          <a:blip r:embed="rId4"/>
          <a:stretch>
            <a:fillRect/>
          </a:stretch>
        </p:blipFill>
        <p:spPr>
          <a:xfrm>
            <a:off x="5784351" y="1968740"/>
            <a:ext cx="5419267" cy="4064451"/>
          </a:xfrm>
          <a:prstGeom prst="rect">
            <a:avLst/>
          </a:prstGeom>
        </p:spPr>
      </p:pic>
    </p:spTree>
    <p:extLst>
      <p:ext uri="{BB962C8B-B14F-4D97-AF65-F5344CB8AC3E}">
        <p14:creationId xmlns:p14="http://schemas.microsoft.com/office/powerpoint/2010/main" val="124270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646DF-957C-93ED-E45F-43FE4981AC23}"/>
              </a:ext>
            </a:extLst>
          </p:cNvPr>
          <p:cNvSpPr>
            <a:spLocks noGrp="1"/>
          </p:cNvSpPr>
          <p:nvPr>
            <p:ph type="title"/>
          </p:nvPr>
        </p:nvSpPr>
        <p:spPr/>
        <p:txBody>
          <a:bodyPr/>
          <a:lstStyle/>
          <a:p>
            <a:r>
              <a:rPr lang="en-GB" dirty="0"/>
              <a:t>Architecture opportunities</a:t>
            </a:r>
          </a:p>
        </p:txBody>
      </p:sp>
      <p:sp>
        <p:nvSpPr>
          <p:cNvPr id="4" name="Text Placeholder 3">
            <a:extLst>
              <a:ext uri="{FF2B5EF4-FFF2-40B4-BE49-F238E27FC236}">
                <a16:creationId xmlns:a16="http://schemas.microsoft.com/office/drawing/2014/main" id="{FC98E2FA-26CF-9339-69AE-EC52B315FDEE}"/>
              </a:ext>
            </a:extLst>
          </p:cNvPr>
          <p:cNvSpPr>
            <a:spLocks noGrp="1"/>
          </p:cNvSpPr>
          <p:nvPr>
            <p:ph type="body" sz="quarter" idx="10"/>
          </p:nvPr>
        </p:nvSpPr>
        <p:spPr>
          <a:xfrm>
            <a:off x="4806736" y="3952240"/>
            <a:ext cx="2578528" cy="1469868"/>
          </a:xfrm>
        </p:spPr>
        <p:txBody>
          <a:bodyPr/>
          <a:lstStyle/>
          <a:p>
            <a:r>
              <a:rPr lang="en-GB" dirty="0">
                <a:solidFill>
                  <a:srgbClr val="002060"/>
                </a:solidFill>
                <a:latin typeface="Arial" panose="020B0604020202020204" pitchFamily="34" charset="0"/>
              </a:rPr>
              <a:t>124 countries have architects registered with a recognised architecture body</a:t>
            </a:r>
            <a:endParaRPr lang="en-GB" b="1" dirty="0">
              <a:solidFill>
                <a:srgbClr val="002060"/>
              </a:solidFill>
            </a:endParaRPr>
          </a:p>
        </p:txBody>
      </p:sp>
      <p:sp>
        <p:nvSpPr>
          <p:cNvPr id="5" name="Text Placeholder 4">
            <a:extLst>
              <a:ext uri="{FF2B5EF4-FFF2-40B4-BE49-F238E27FC236}">
                <a16:creationId xmlns:a16="http://schemas.microsoft.com/office/drawing/2014/main" id="{CB41B5B4-1A39-7358-6062-EFAC76F3A637}"/>
              </a:ext>
            </a:extLst>
          </p:cNvPr>
          <p:cNvSpPr>
            <a:spLocks noGrp="1"/>
          </p:cNvSpPr>
          <p:nvPr>
            <p:ph type="body" sz="quarter" idx="17"/>
          </p:nvPr>
        </p:nvSpPr>
        <p:spPr>
          <a:xfrm>
            <a:off x="1004610" y="3952240"/>
            <a:ext cx="2578528" cy="1469868"/>
          </a:xfrm>
        </p:spPr>
        <p:txBody>
          <a:bodyPr/>
          <a:lstStyle/>
          <a:p>
            <a:r>
              <a:rPr lang="en-GB" b="0" i="0" dirty="0">
                <a:solidFill>
                  <a:srgbClr val="002060"/>
                </a:solidFill>
                <a:effectLst/>
                <a:latin typeface="Arial  "/>
              </a:rPr>
              <a:t>44,000 people are employed in architecture practices</a:t>
            </a:r>
            <a:endParaRPr lang="en-GB" b="1" dirty="0">
              <a:solidFill>
                <a:srgbClr val="002060"/>
              </a:solidFill>
              <a:latin typeface="Arial  "/>
            </a:endParaRPr>
          </a:p>
        </p:txBody>
      </p:sp>
      <p:sp>
        <p:nvSpPr>
          <p:cNvPr id="6" name="Text Placeholder 5">
            <a:extLst>
              <a:ext uri="{FF2B5EF4-FFF2-40B4-BE49-F238E27FC236}">
                <a16:creationId xmlns:a16="http://schemas.microsoft.com/office/drawing/2014/main" id="{7FBE9FDE-9291-F96D-EDE9-F14FB86E93BD}"/>
              </a:ext>
            </a:extLst>
          </p:cNvPr>
          <p:cNvSpPr>
            <a:spLocks noGrp="1"/>
          </p:cNvSpPr>
          <p:nvPr>
            <p:ph type="body" sz="quarter" idx="19"/>
          </p:nvPr>
        </p:nvSpPr>
        <p:spPr/>
        <p:txBody>
          <a:bodyPr/>
          <a:lstStyle/>
          <a:p>
            <a:r>
              <a:rPr lang="en-GB" dirty="0"/>
              <a:t>In 2019 the architecture industry’s value was estimated as 3.6 billion pounds </a:t>
            </a:r>
          </a:p>
        </p:txBody>
      </p:sp>
      <p:pic>
        <p:nvPicPr>
          <p:cNvPr id="16" name="Picture Placeholder 15">
            <a:extLst>
              <a:ext uri="{FF2B5EF4-FFF2-40B4-BE49-F238E27FC236}">
                <a16:creationId xmlns:a16="http://schemas.microsoft.com/office/drawing/2014/main" id="{46994575-3020-3824-C1B5-562C120D137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8568" b="8568"/>
          <a:stretch>
            <a:fillRect/>
          </a:stretch>
        </p:blipFill>
        <p:spPr/>
      </p:pic>
      <p:pic>
        <p:nvPicPr>
          <p:cNvPr id="20" name="Picture Placeholder 19">
            <a:extLst>
              <a:ext uri="{FF2B5EF4-FFF2-40B4-BE49-F238E27FC236}">
                <a16:creationId xmlns:a16="http://schemas.microsoft.com/office/drawing/2014/main" id="{5FF2EFF9-DCEA-5358-FD68-4C1780E04BC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9268" r="29268"/>
          <a:stretch>
            <a:fillRect/>
          </a:stretch>
        </p:blipFill>
        <p:spPr>
          <a:xfrm rot="5400000">
            <a:off x="5287963" y="1547813"/>
            <a:ext cx="1511300" cy="2733675"/>
          </a:xfrm>
        </p:spPr>
      </p:pic>
      <p:pic>
        <p:nvPicPr>
          <p:cNvPr id="12" name="Picture Placeholder 11">
            <a:extLst>
              <a:ext uri="{FF2B5EF4-FFF2-40B4-BE49-F238E27FC236}">
                <a16:creationId xmlns:a16="http://schemas.microsoft.com/office/drawing/2014/main" id="{1ABEE9FC-3648-E48E-72E6-41BF901FBE80}"/>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8585" b="8585"/>
          <a:stretch>
            <a:fillRect/>
          </a:stretch>
        </p:blipFill>
        <p:spPr/>
      </p:pic>
    </p:spTree>
    <p:extLst>
      <p:ext uri="{BB962C8B-B14F-4D97-AF65-F5344CB8AC3E}">
        <p14:creationId xmlns:p14="http://schemas.microsoft.com/office/powerpoint/2010/main" val="29111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05E032-542A-1CD6-0454-4964C74AC0DA}"/>
              </a:ext>
            </a:extLst>
          </p:cNvPr>
          <p:cNvSpPr>
            <a:spLocks noGrp="1"/>
          </p:cNvSpPr>
          <p:nvPr>
            <p:ph type="title"/>
          </p:nvPr>
        </p:nvSpPr>
        <p:spPr/>
        <p:txBody>
          <a:bodyPr/>
          <a:lstStyle/>
          <a:p>
            <a:r>
              <a:rPr lang="en-US" dirty="0" err="1"/>
              <a:t>ShedKM</a:t>
            </a:r>
            <a:endParaRPr lang="en-GB" dirty="0"/>
          </a:p>
        </p:txBody>
      </p:sp>
      <p:sp>
        <p:nvSpPr>
          <p:cNvPr id="5" name="Text Placeholder 2">
            <a:extLst>
              <a:ext uri="{FF2B5EF4-FFF2-40B4-BE49-F238E27FC236}">
                <a16:creationId xmlns:a16="http://schemas.microsoft.com/office/drawing/2014/main" id="{F7A44BC0-836F-06DE-E5BA-92DA3DCFA8E7}"/>
              </a:ext>
            </a:extLst>
          </p:cNvPr>
          <p:cNvSpPr txBox="1">
            <a:spLocks/>
          </p:cNvSpPr>
          <p:nvPr/>
        </p:nvSpPr>
        <p:spPr>
          <a:xfrm>
            <a:off x="779395" y="651943"/>
            <a:ext cx="5349031" cy="528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accent1"/>
              </a:solidFill>
              <a:latin typeface="Proxima Nova Black" charset="0"/>
              <a:ea typeface="Proxima Nova Black" charset="0"/>
              <a:cs typeface="Proxima Nova Black" charset="0"/>
            </a:endParaRPr>
          </a:p>
        </p:txBody>
      </p:sp>
      <p:sp>
        <p:nvSpPr>
          <p:cNvPr id="23" name="Rectangle 22">
            <a:extLst>
              <a:ext uri="{FF2B5EF4-FFF2-40B4-BE49-F238E27FC236}">
                <a16:creationId xmlns:a16="http://schemas.microsoft.com/office/drawing/2014/main" id="{5B9495B4-D30F-C2FC-F896-C3681B4A3119}"/>
              </a:ext>
            </a:extLst>
          </p:cNvPr>
          <p:cNvSpPr/>
          <p:nvPr/>
        </p:nvSpPr>
        <p:spPr>
          <a:xfrm>
            <a:off x="6840220" y="3337560"/>
            <a:ext cx="309880" cy="182879"/>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shedkm">
            <a:hlinkClick r:id="" action="ppaction://media"/>
            <a:extLst>
              <a:ext uri="{FF2B5EF4-FFF2-40B4-BE49-F238E27FC236}">
                <a16:creationId xmlns:a16="http://schemas.microsoft.com/office/drawing/2014/main" id="{F8407FD4-A56D-FB0C-07D2-805B28F91D0C}"/>
              </a:ext>
            </a:extLst>
          </p:cNvPr>
          <p:cNvPicPr>
            <a:picLocks noRot="1" noChangeAspect="1"/>
          </p:cNvPicPr>
          <p:nvPr>
            <a:videoFile r:link="rId1"/>
          </p:nvPr>
        </p:nvPicPr>
        <p:blipFill>
          <a:blip r:embed="rId4"/>
          <a:stretch>
            <a:fillRect/>
          </a:stretch>
        </p:blipFill>
        <p:spPr>
          <a:xfrm>
            <a:off x="2207660" y="1343336"/>
            <a:ext cx="8241159" cy="4642907"/>
          </a:xfrm>
          <a:prstGeom prst="rect">
            <a:avLst/>
          </a:prstGeom>
        </p:spPr>
      </p:pic>
    </p:spTree>
    <p:extLst>
      <p:ext uri="{BB962C8B-B14F-4D97-AF65-F5344CB8AC3E}">
        <p14:creationId xmlns:p14="http://schemas.microsoft.com/office/powerpoint/2010/main" val="3506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752-FAFF-CF8F-6290-AF7E9C07B8FF}"/>
              </a:ext>
            </a:extLst>
          </p:cNvPr>
          <p:cNvSpPr>
            <a:spLocks noGrp="1"/>
          </p:cNvSpPr>
          <p:nvPr>
            <p:ph type="title"/>
          </p:nvPr>
        </p:nvSpPr>
        <p:spPr>
          <a:xfrm>
            <a:off x="608885" y="734118"/>
            <a:ext cx="10891247" cy="528529"/>
          </a:xfrm>
        </p:spPr>
        <p:txBody>
          <a:bodyPr/>
          <a:lstStyle/>
          <a:p>
            <a:r>
              <a:rPr lang="en-GB" dirty="0"/>
              <a:t>Skills </a:t>
            </a:r>
          </a:p>
        </p:txBody>
      </p:sp>
      <p:pic>
        <p:nvPicPr>
          <p:cNvPr id="9" name="Picture Placeholder 8" descr="Icon&#10;&#10;Description automatically generated">
            <a:extLst>
              <a:ext uri="{FF2B5EF4-FFF2-40B4-BE49-F238E27FC236}">
                <a16:creationId xmlns:a16="http://schemas.microsoft.com/office/drawing/2014/main" id="{4F2986E2-58F6-893A-E418-9564EA5E22A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568" b="-4568"/>
          <a:stretch/>
        </p:blipFill>
        <p:spPr>
          <a:xfrm>
            <a:off x="1122862" y="2699241"/>
            <a:ext cx="611786" cy="528529"/>
          </a:xfrm>
        </p:spPr>
      </p:pic>
      <p:sp>
        <p:nvSpPr>
          <p:cNvPr id="10" name="TextBox 9">
            <a:extLst>
              <a:ext uri="{FF2B5EF4-FFF2-40B4-BE49-F238E27FC236}">
                <a16:creationId xmlns:a16="http://schemas.microsoft.com/office/drawing/2014/main" id="{E354642C-DF71-C544-5710-B087F429BB34}"/>
              </a:ext>
            </a:extLst>
          </p:cNvPr>
          <p:cNvSpPr txBox="1"/>
          <p:nvPr/>
        </p:nvSpPr>
        <p:spPr>
          <a:xfrm>
            <a:off x="1927783" y="3227770"/>
            <a:ext cx="4919962" cy="1200329"/>
          </a:xfrm>
          <a:prstGeom prst="rect">
            <a:avLst/>
          </a:prstGeom>
          <a:noFill/>
        </p:spPr>
        <p:txBody>
          <a:bodyPr wrap="square">
            <a:spAutoFit/>
          </a:bodyPr>
          <a:lstStyle/>
          <a:p>
            <a:r>
              <a:rPr lang="en-GB" sz="2400" b="1" dirty="0"/>
              <a:t>What skills and interests do Rishita and Harry need to do their jobs?</a:t>
            </a:r>
          </a:p>
        </p:txBody>
      </p:sp>
      <p:pic>
        <p:nvPicPr>
          <p:cNvPr id="11" name="Picture Placeholder 10">
            <a:extLst>
              <a:ext uri="{FF2B5EF4-FFF2-40B4-BE49-F238E27FC236}">
                <a16:creationId xmlns:a16="http://schemas.microsoft.com/office/drawing/2014/main" id="{FDE1E03E-5B63-0707-AB1F-E19413C1F2A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3370" r="23370"/>
          <a:stretch>
            <a:fillRect/>
          </a:stretch>
        </p:blipFill>
        <p:spPr/>
      </p:pic>
    </p:spTree>
    <p:extLst>
      <p:ext uri="{BB962C8B-B14F-4D97-AF65-F5344CB8AC3E}">
        <p14:creationId xmlns:p14="http://schemas.microsoft.com/office/powerpoint/2010/main" val="93134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5CE-5162-D91C-18F4-AF61D75F74F2}"/>
              </a:ext>
            </a:extLst>
          </p:cNvPr>
          <p:cNvSpPr>
            <a:spLocks noGrp="1"/>
          </p:cNvSpPr>
          <p:nvPr>
            <p:ph type="title"/>
          </p:nvPr>
        </p:nvSpPr>
        <p:spPr>
          <a:xfrm>
            <a:off x="590839" y="605790"/>
            <a:ext cx="8333241" cy="1141730"/>
          </a:xfrm>
        </p:spPr>
        <p:txBody>
          <a:bodyPr/>
          <a:lstStyle/>
          <a:p>
            <a:r>
              <a:rPr lang="en-GB" dirty="0"/>
              <a:t>What other careers are mentioned?</a:t>
            </a:r>
          </a:p>
        </p:txBody>
      </p:sp>
      <p:sp>
        <p:nvSpPr>
          <p:cNvPr id="7" name="Oval 6">
            <a:extLst>
              <a:ext uri="{FF2B5EF4-FFF2-40B4-BE49-F238E27FC236}">
                <a16:creationId xmlns:a16="http://schemas.microsoft.com/office/drawing/2014/main" id="{D4C1634B-795D-EED3-B6A4-50364175C971}"/>
              </a:ext>
            </a:extLst>
          </p:cNvPr>
          <p:cNvSpPr/>
          <p:nvPr/>
        </p:nvSpPr>
        <p:spPr>
          <a:xfrm>
            <a:off x="2228347" y="2248602"/>
            <a:ext cx="2065861" cy="20658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t>Project Manager</a:t>
            </a:r>
          </a:p>
        </p:txBody>
      </p:sp>
      <p:sp>
        <p:nvSpPr>
          <p:cNvPr id="8" name="Oval 7">
            <a:extLst>
              <a:ext uri="{FF2B5EF4-FFF2-40B4-BE49-F238E27FC236}">
                <a16:creationId xmlns:a16="http://schemas.microsoft.com/office/drawing/2014/main" id="{1F8E1A67-B455-2C6E-530B-7ADA510450C8}"/>
              </a:ext>
            </a:extLst>
          </p:cNvPr>
          <p:cNvSpPr/>
          <p:nvPr/>
        </p:nvSpPr>
        <p:spPr>
          <a:xfrm>
            <a:off x="833459" y="3727917"/>
            <a:ext cx="1707323" cy="17073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2"/>
                </a:solidFill>
              </a:rPr>
              <a:t>Structural Engineer</a:t>
            </a:r>
          </a:p>
        </p:txBody>
      </p:sp>
      <p:sp>
        <p:nvSpPr>
          <p:cNvPr id="9" name="Oval 8">
            <a:extLst>
              <a:ext uri="{FF2B5EF4-FFF2-40B4-BE49-F238E27FC236}">
                <a16:creationId xmlns:a16="http://schemas.microsoft.com/office/drawing/2014/main" id="{5312485B-D121-525B-EE0E-0AFEDFDF7138}"/>
              </a:ext>
            </a:extLst>
          </p:cNvPr>
          <p:cNvSpPr/>
          <p:nvPr/>
        </p:nvSpPr>
        <p:spPr>
          <a:xfrm>
            <a:off x="4167765" y="3289236"/>
            <a:ext cx="2272447" cy="22724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dirty="0"/>
              <a:t>Studio Manager</a:t>
            </a:r>
          </a:p>
        </p:txBody>
      </p:sp>
      <p:sp>
        <p:nvSpPr>
          <p:cNvPr id="10" name="Oval 9">
            <a:extLst>
              <a:ext uri="{FF2B5EF4-FFF2-40B4-BE49-F238E27FC236}">
                <a16:creationId xmlns:a16="http://schemas.microsoft.com/office/drawing/2014/main" id="{D98A8AC0-A5DA-AEB7-111B-64E82CE1769E}"/>
              </a:ext>
            </a:extLst>
          </p:cNvPr>
          <p:cNvSpPr/>
          <p:nvPr/>
        </p:nvSpPr>
        <p:spPr>
          <a:xfrm>
            <a:off x="6320122" y="2338673"/>
            <a:ext cx="1878055" cy="18780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2"/>
                </a:solidFill>
              </a:rPr>
              <a:t>Urban Designer</a:t>
            </a:r>
          </a:p>
        </p:txBody>
      </p:sp>
      <p:sp>
        <p:nvSpPr>
          <p:cNvPr id="11" name="Oval 10">
            <a:extLst>
              <a:ext uri="{FF2B5EF4-FFF2-40B4-BE49-F238E27FC236}">
                <a16:creationId xmlns:a16="http://schemas.microsoft.com/office/drawing/2014/main" id="{E2869BD3-CE58-1EB1-225F-7A6C41A278EE}"/>
              </a:ext>
            </a:extLst>
          </p:cNvPr>
          <p:cNvSpPr/>
          <p:nvPr/>
        </p:nvSpPr>
        <p:spPr>
          <a:xfrm>
            <a:off x="7762351" y="3751891"/>
            <a:ext cx="1878055" cy="18780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bg1"/>
                </a:solidFill>
              </a:rPr>
              <a:t>Electrical Engineer</a:t>
            </a:r>
          </a:p>
        </p:txBody>
      </p:sp>
      <p:sp>
        <p:nvSpPr>
          <p:cNvPr id="12" name="Oval 11">
            <a:extLst>
              <a:ext uri="{FF2B5EF4-FFF2-40B4-BE49-F238E27FC236}">
                <a16:creationId xmlns:a16="http://schemas.microsoft.com/office/drawing/2014/main" id="{C2D95CB8-012D-1DFA-2DD7-3775395B3816}"/>
              </a:ext>
            </a:extLst>
          </p:cNvPr>
          <p:cNvSpPr/>
          <p:nvPr/>
        </p:nvSpPr>
        <p:spPr>
          <a:xfrm>
            <a:off x="9258627" y="2337329"/>
            <a:ext cx="2065861" cy="20658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t>Interior Designer </a:t>
            </a:r>
          </a:p>
        </p:txBody>
      </p:sp>
    </p:spTree>
    <p:extLst>
      <p:ext uri="{BB962C8B-B14F-4D97-AF65-F5344CB8AC3E}">
        <p14:creationId xmlns:p14="http://schemas.microsoft.com/office/powerpoint/2010/main" val="3001900597"/>
      </p:ext>
    </p:extLst>
  </p:cSld>
  <p:clrMapOvr>
    <a:masterClrMapping/>
  </p:clrMapOvr>
</p:sld>
</file>

<file path=ppt/theme/theme1.xml><?xml version="1.0" encoding="utf-8"?>
<a:theme xmlns:a="http://schemas.openxmlformats.org/drawingml/2006/main" name="TItles">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udience activity">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eative Carreers Week">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6712</TotalTime>
  <Words>2007</Words>
  <Application>Microsoft Office PowerPoint</Application>
  <PresentationFormat>Widescreen</PresentationFormat>
  <Paragraphs>150</Paragraphs>
  <Slides>13</Slides>
  <Notes>12</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Arial  </vt:lpstr>
      <vt:lpstr>Arial Black</vt:lpstr>
      <vt:lpstr>Calibri</vt:lpstr>
      <vt:lpstr>Proxima Nova Black</vt:lpstr>
      <vt:lpstr>Raleway</vt:lpstr>
      <vt:lpstr>TItles</vt:lpstr>
      <vt:lpstr>Content</vt:lpstr>
      <vt:lpstr>Audience activity</vt:lpstr>
      <vt:lpstr>Creative Carreers Week</vt:lpstr>
      <vt:lpstr>PowerPoint Presentation</vt:lpstr>
      <vt:lpstr>Focus on architecture</vt:lpstr>
      <vt:lpstr>What is architecture?</vt:lpstr>
      <vt:lpstr>Quick brainstorm…</vt:lpstr>
      <vt:lpstr>Fact or myth?</vt:lpstr>
      <vt:lpstr>Architecture opportunities</vt:lpstr>
      <vt:lpstr>ShedKM</vt:lpstr>
      <vt:lpstr>Skills </vt:lpstr>
      <vt:lpstr>What other careers are mentioned?</vt:lpstr>
      <vt:lpstr>Architecture Challenge</vt:lpstr>
      <vt:lpstr>TASK 2</vt:lpstr>
      <vt:lpstr>TASK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Tharme</dc:creator>
  <cp:lastModifiedBy>Katy wade</cp:lastModifiedBy>
  <cp:revision>50</cp:revision>
  <dcterms:created xsi:type="dcterms:W3CDTF">2023-04-06T13:15:19Z</dcterms:created>
  <dcterms:modified xsi:type="dcterms:W3CDTF">2023-11-26T21:37:24Z</dcterms:modified>
</cp:coreProperties>
</file>