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</p:sldMasterIdLst>
  <p:sldIdLst>
    <p:sldId id="259" r:id="rId4"/>
    <p:sldId id="261" r:id="rId5"/>
    <p:sldId id="268" r:id="rId6"/>
    <p:sldId id="269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70" r:id="rId15"/>
    <p:sldId id="282" r:id="rId16"/>
    <p:sldId id="283" r:id="rId17"/>
    <p:sldId id="284" r:id="rId18"/>
    <p:sldId id="294" r:id="rId19"/>
    <p:sldId id="265" r:id="rId20"/>
    <p:sldId id="285" r:id="rId21"/>
    <p:sldId id="292" r:id="rId22"/>
    <p:sldId id="287" r:id="rId23"/>
    <p:sldId id="288" r:id="rId24"/>
    <p:sldId id="289" r:id="rId25"/>
    <p:sldId id="291" r:id="rId26"/>
    <p:sldId id="296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079"/>
    <a:srgbClr val="FF33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59D42-76EB-58BA-B33C-8062F57A81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FDDD3E-2545-8921-36B7-83F435E5E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48" y="2699642"/>
            <a:ext cx="7886932" cy="1488102"/>
          </a:xfrm>
          <a:prstGeom prst="rect">
            <a:avLst/>
          </a:prstGeom>
        </p:spPr>
      </p:pic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13534ACF-D7B5-3520-FA17-C4F151A0B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120" y="5232400"/>
            <a:ext cx="2498400" cy="913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logo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820252-EDA3-87F3-B8E9-22905C8A9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9D60F15-1AB6-BBD8-A4B7-741D3F872D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C6D70C-C8A0-9E66-D242-0A2058CF21AA}"/>
              </a:ext>
            </a:extLst>
          </p:cNvPr>
          <p:cNvGrpSpPr/>
          <p:nvPr userDrawn="1"/>
        </p:nvGrpSpPr>
        <p:grpSpPr>
          <a:xfrm>
            <a:off x="9683798" y="137160"/>
            <a:ext cx="5180503" cy="5019040"/>
            <a:chOff x="9683798" y="137160"/>
            <a:chExt cx="5180503" cy="50190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699497-DF20-F9E8-39B1-AD4F18C129E2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0196F658-BE7C-DD3B-B1DA-3A34B868D0AD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F209FA23-CBBA-52AE-933E-6D5CCBE6E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083796-FCE6-17C8-3B98-B2CC13FBC8A0}"/>
              </a:ext>
            </a:extLst>
          </p:cNvPr>
          <p:cNvGrpSpPr/>
          <p:nvPr userDrawn="1"/>
        </p:nvGrpSpPr>
        <p:grpSpPr>
          <a:xfrm rot="16200000">
            <a:off x="6684924" y="-1857288"/>
            <a:ext cx="3718721" cy="3602818"/>
            <a:chOff x="9683798" y="137160"/>
            <a:chExt cx="5180503" cy="5019040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CB322E75-56A2-BDF0-3851-39ECA9B528AC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8BA0B170-0D2F-0ECF-86D2-F1EE362C260A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529F36E-37E5-791F-C763-AC4B3E1A5A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353310"/>
            <a:ext cx="8043012" cy="3275330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92D3B-CFA4-8E26-65F4-38A0F44BADB9}"/>
              </a:ext>
            </a:extLst>
          </p:cNvPr>
          <p:cNvSpPr/>
          <p:nvPr userDrawn="1"/>
        </p:nvSpPr>
        <p:spPr>
          <a:xfrm rot="579093">
            <a:off x="8785404" y="-116052"/>
            <a:ext cx="1227330" cy="1110528"/>
          </a:xfrm>
          <a:custGeom>
            <a:avLst/>
            <a:gdLst>
              <a:gd name="connsiteX0" fmla="*/ 0 w 1223256"/>
              <a:gd name="connsiteY0" fmla="*/ 0 h 1223256"/>
              <a:gd name="connsiteX1" fmla="*/ 1223256 w 1223256"/>
              <a:gd name="connsiteY1" fmla="*/ 0 h 1223256"/>
              <a:gd name="connsiteX2" fmla="*/ 1223256 w 1223256"/>
              <a:gd name="connsiteY2" fmla="*/ 1223256 h 1223256"/>
              <a:gd name="connsiteX3" fmla="*/ 0 w 1223256"/>
              <a:gd name="connsiteY3" fmla="*/ 1223256 h 1223256"/>
              <a:gd name="connsiteX4" fmla="*/ 0 w 1223256"/>
              <a:gd name="connsiteY4" fmla="*/ 0 h 1223256"/>
              <a:gd name="connsiteX0" fmla="*/ 4074 w 1227330"/>
              <a:gd name="connsiteY0" fmla="*/ 0 h 1223256"/>
              <a:gd name="connsiteX1" fmla="*/ 1227330 w 1227330"/>
              <a:gd name="connsiteY1" fmla="*/ 0 h 1223256"/>
              <a:gd name="connsiteX2" fmla="*/ 1227330 w 1227330"/>
              <a:gd name="connsiteY2" fmla="*/ 1223256 h 1223256"/>
              <a:gd name="connsiteX3" fmla="*/ 4074 w 1227330"/>
              <a:gd name="connsiteY3" fmla="*/ 1223256 h 1223256"/>
              <a:gd name="connsiteX4" fmla="*/ 0 w 1227330"/>
              <a:gd name="connsiteY4" fmla="*/ 326209 h 1223256"/>
              <a:gd name="connsiteX5" fmla="*/ 4074 w 1227330"/>
              <a:gd name="connsiteY5" fmla="*/ 0 h 1223256"/>
              <a:gd name="connsiteX0" fmla="*/ 4074 w 1227330"/>
              <a:gd name="connsiteY0" fmla="*/ 0 h 1223256"/>
              <a:gd name="connsiteX1" fmla="*/ 1227330 w 1227330"/>
              <a:gd name="connsiteY1" fmla="*/ 0 h 1223256"/>
              <a:gd name="connsiteX2" fmla="*/ 1218950 w 1227330"/>
              <a:gd name="connsiteY2" fmla="*/ 112728 h 1223256"/>
              <a:gd name="connsiteX3" fmla="*/ 1227330 w 1227330"/>
              <a:gd name="connsiteY3" fmla="*/ 1223256 h 1223256"/>
              <a:gd name="connsiteX4" fmla="*/ 4074 w 1227330"/>
              <a:gd name="connsiteY4" fmla="*/ 1223256 h 1223256"/>
              <a:gd name="connsiteX5" fmla="*/ 0 w 1227330"/>
              <a:gd name="connsiteY5" fmla="*/ 326209 h 1223256"/>
              <a:gd name="connsiteX6" fmla="*/ 4074 w 1227330"/>
              <a:gd name="connsiteY6" fmla="*/ 0 h 1223256"/>
              <a:gd name="connsiteX0" fmla="*/ 1227330 w 1318770"/>
              <a:gd name="connsiteY0" fmla="*/ 0 h 1223256"/>
              <a:gd name="connsiteX1" fmla="*/ 1218950 w 1318770"/>
              <a:gd name="connsiteY1" fmla="*/ 112728 h 1223256"/>
              <a:gd name="connsiteX2" fmla="*/ 1227330 w 1318770"/>
              <a:gd name="connsiteY2" fmla="*/ 1223256 h 1223256"/>
              <a:gd name="connsiteX3" fmla="*/ 4074 w 1318770"/>
              <a:gd name="connsiteY3" fmla="*/ 1223256 h 1223256"/>
              <a:gd name="connsiteX4" fmla="*/ 0 w 1318770"/>
              <a:gd name="connsiteY4" fmla="*/ 326209 h 1223256"/>
              <a:gd name="connsiteX5" fmla="*/ 4074 w 1318770"/>
              <a:gd name="connsiteY5" fmla="*/ 0 h 1223256"/>
              <a:gd name="connsiteX6" fmla="*/ 1318770 w 1318770"/>
              <a:gd name="connsiteY6" fmla="*/ 91440 h 1223256"/>
              <a:gd name="connsiteX0" fmla="*/ 1227330 w 1227330"/>
              <a:gd name="connsiteY0" fmla="*/ 0 h 1223256"/>
              <a:gd name="connsiteX1" fmla="*/ 1218950 w 1227330"/>
              <a:gd name="connsiteY1" fmla="*/ 112728 h 1223256"/>
              <a:gd name="connsiteX2" fmla="*/ 1227330 w 1227330"/>
              <a:gd name="connsiteY2" fmla="*/ 1223256 h 1223256"/>
              <a:gd name="connsiteX3" fmla="*/ 4074 w 1227330"/>
              <a:gd name="connsiteY3" fmla="*/ 1223256 h 1223256"/>
              <a:gd name="connsiteX4" fmla="*/ 0 w 1227330"/>
              <a:gd name="connsiteY4" fmla="*/ 326209 h 1223256"/>
              <a:gd name="connsiteX5" fmla="*/ 4074 w 1227330"/>
              <a:gd name="connsiteY5" fmla="*/ 0 h 1223256"/>
              <a:gd name="connsiteX0" fmla="*/ 1218950 w 1227330"/>
              <a:gd name="connsiteY0" fmla="*/ 112728 h 1223256"/>
              <a:gd name="connsiteX1" fmla="*/ 1227330 w 1227330"/>
              <a:gd name="connsiteY1" fmla="*/ 1223256 h 1223256"/>
              <a:gd name="connsiteX2" fmla="*/ 4074 w 1227330"/>
              <a:gd name="connsiteY2" fmla="*/ 1223256 h 1223256"/>
              <a:gd name="connsiteX3" fmla="*/ 0 w 1227330"/>
              <a:gd name="connsiteY3" fmla="*/ 326209 h 1223256"/>
              <a:gd name="connsiteX4" fmla="*/ 4074 w 1227330"/>
              <a:gd name="connsiteY4" fmla="*/ 0 h 1223256"/>
              <a:gd name="connsiteX0" fmla="*/ 1218950 w 1227330"/>
              <a:gd name="connsiteY0" fmla="*/ 0 h 1110528"/>
              <a:gd name="connsiteX1" fmla="*/ 1227330 w 1227330"/>
              <a:gd name="connsiteY1" fmla="*/ 1110528 h 1110528"/>
              <a:gd name="connsiteX2" fmla="*/ 4074 w 1227330"/>
              <a:gd name="connsiteY2" fmla="*/ 1110528 h 1110528"/>
              <a:gd name="connsiteX3" fmla="*/ 0 w 1227330"/>
              <a:gd name="connsiteY3" fmla="*/ 213481 h 11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330" h="1110528">
                <a:moveTo>
                  <a:pt x="1218950" y="0"/>
                </a:moveTo>
                <a:cubicBezTo>
                  <a:pt x="1221743" y="370176"/>
                  <a:pt x="1224537" y="740352"/>
                  <a:pt x="1227330" y="1110528"/>
                </a:cubicBezTo>
                <a:lnTo>
                  <a:pt x="4074" y="1110528"/>
                </a:lnTo>
                <a:lnTo>
                  <a:pt x="0" y="213481"/>
                </a:ln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954B5-AB0D-5189-70B2-B8D28B97C4AF}"/>
              </a:ext>
            </a:extLst>
          </p:cNvPr>
          <p:cNvSpPr/>
          <p:nvPr userDrawn="1"/>
        </p:nvSpPr>
        <p:spPr>
          <a:xfrm rot="20594745">
            <a:off x="10799038" y="1682873"/>
            <a:ext cx="1676251" cy="1726607"/>
          </a:xfrm>
          <a:custGeom>
            <a:avLst/>
            <a:gdLst>
              <a:gd name="connsiteX0" fmla="*/ 0 w 1718718"/>
              <a:gd name="connsiteY0" fmla="*/ 0 h 1718718"/>
              <a:gd name="connsiteX1" fmla="*/ 1718718 w 1718718"/>
              <a:gd name="connsiteY1" fmla="*/ 0 h 1718718"/>
              <a:gd name="connsiteX2" fmla="*/ 1718718 w 1718718"/>
              <a:gd name="connsiteY2" fmla="*/ 1718718 h 1718718"/>
              <a:gd name="connsiteX3" fmla="*/ 0 w 1718718"/>
              <a:gd name="connsiteY3" fmla="*/ 1718718 h 1718718"/>
              <a:gd name="connsiteX4" fmla="*/ 0 w 1718718"/>
              <a:gd name="connsiteY4" fmla="*/ 0 h 1718718"/>
              <a:gd name="connsiteX0" fmla="*/ 0 w 1718718"/>
              <a:gd name="connsiteY0" fmla="*/ 276 h 1718994"/>
              <a:gd name="connsiteX1" fmla="*/ 1676251 w 1718718"/>
              <a:gd name="connsiteY1" fmla="*/ 0 h 1718994"/>
              <a:gd name="connsiteX2" fmla="*/ 1718718 w 1718718"/>
              <a:gd name="connsiteY2" fmla="*/ 276 h 1718994"/>
              <a:gd name="connsiteX3" fmla="*/ 1718718 w 1718718"/>
              <a:gd name="connsiteY3" fmla="*/ 1718994 h 1718994"/>
              <a:gd name="connsiteX4" fmla="*/ 0 w 1718718"/>
              <a:gd name="connsiteY4" fmla="*/ 1718994 h 1718994"/>
              <a:gd name="connsiteX5" fmla="*/ 0 w 1718718"/>
              <a:gd name="connsiteY5" fmla="*/ 276 h 1718994"/>
              <a:gd name="connsiteX0" fmla="*/ 1718718 w 1810158"/>
              <a:gd name="connsiteY0" fmla="*/ 276 h 1718994"/>
              <a:gd name="connsiteX1" fmla="*/ 1718718 w 1810158"/>
              <a:gd name="connsiteY1" fmla="*/ 1718994 h 1718994"/>
              <a:gd name="connsiteX2" fmla="*/ 0 w 1810158"/>
              <a:gd name="connsiteY2" fmla="*/ 1718994 h 1718994"/>
              <a:gd name="connsiteX3" fmla="*/ 0 w 1810158"/>
              <a:gd name="connsiteY3" fmla="*/ 276 h 1718994"/>
              <a:gd name="connsiteX4" fmla="*/ 1676251 w 1810158"/>
              <a:gd name="connsiteY4" fmla="*/ 0 h 1718994"/>
              <a:gd name="connsiteX5" fmla="*/ 1810158 w 1810158"/>
              <a:gd name="connsiteY5" fmla="*/ 91716 h 1718994"/>
              <a:gd name="connsiteX0" fmla="*/ 1718718 w 1718718"/>
              <a:gd name="connsiteY0" fmla="*/ 276 h 1718994"/>
              <a:gd name="connsiteX1" fmla="*/ 1718718 w 1718718"/>
              <a:gd name="connsiteY1" fmla="*/ 1718994 h 1718994"/>
              <a:gd name="connsiteX2" fmla="*/ 0 w 1718718"/>
              <a:gd name="connsiteY2" fmla="*/ 1718994 h 1718994"/>
              <a:gd name="connsiteX3" fmla="*/ 0 w 1718718"/>
              <a:gd name="connsiteY3" fmla="*/ 276 h 1718994"/>
              <a:gd name="connsiteX4" fmla="*/ 1676251 w 1718718"/>
              <a:gd name="connsiteY4" fmla="*/ 0 h 1718994"/>
              <a:gd name="connsiteX0" fmla="*/ 1718718 w 1718718"/>
              <a:gd name="connsiteY0" fmla="*/ 276 h 1726607"/>
              <a:gd name="connsiteX1" fmla="*/ 1718718 w 1718718"/>
              <a:gd name="connsiteY1" fmla="*/ 1718994 h 1726607"/>
              <a:gd name="connsiteX2" fmla="*/ 1159322 w 1718718"/>
              <a:gd name="connsiteY2" fmla="*/ 1726607 h 1726607"/>
              <a:gd name="connsiteX3" fmla="*/ 0 w 1718718"/>
              <a:gd name="connsiteY3" fmla="*/ 1718994 h 1726607"/>
              <a:gd name="connsiteX4" fmla="*/ 0 w 1718718"/>
              <a:gd name="connsiteY4" fmla="*/ 276 h 1726607"/>
              <a:gd name="connsiteX5" fmla="*/ 1676251 w 1718718"/>
              <a:gd name="connsiteY5" fmla="*/ 0 h 1726607"/>
              <a:gd name="connsiteX0" fmla="*/ 1718718 w 1718718"/>
              <a:gd name="connsiteY0" fmla="*/ 276 h 1726607"/>
              <a:gd name="connsiteX1" fmla="*/ 1159322 w 1718718"/>
              <a:gd name="connsiteY1" fmla="*/ 1726607 h 1726607"/>
              <a:gd name="connsiteX2" fmla="*/ 0 w 1718718"/>
              <a:gd name="connsiteY2" fmla="*/ 1718994 h 1726607"/>
              <a:gd name="connsiteX3" fmla="*/ 0 w 1718718"/>
              <a:gd name="connsiteY3" fmla="*/ 276 h 1726607"/>
              <a:gd name="connsiteX4" fmla="*/ 1676251 w 1718718"/>
              <a:gd name="connsiteY4" fmla="*/ 0 h 1726607"/>
              <a:gd name="connsiteX0" fmla="*/ 1159322 w 1676251"/>
              <a:gd name="connsiteY0" fmla="*/ 1726607 h 1726607"/>
              <a:gd name="connsiteX1" fmla="*/ 0 w 1676251"/>
              <a:gd name="connsiteY1" fmla="*/ 1718994 h 1726607"/>
              <a:gd name="connsiteX2" fmla="*/ 0 w 1676251"/>
              <a:gd name="connsiteY2" fmla="*/ 276 h 1726607"/>
              <a:gd name="connsiteX3" fmla="*/ 1676251 w 1676251"/>
              <a:gd name="connsiteY3" fmla="*/ 0 h 172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251" h="1726607">
                <a:moveTo>
                  <a:pt x="1159322" y="1726607"/>
                </a:moveTo>
                <a:lnTo>
                  <a:pt x="0" y="1718994"/>
                </a:lnTo>
                <a:lnTo>
                  <a:pt x="0" y="276"/>
                </a:lnTo>
                <a:lnTo>
                  <a:pt x="1676251" y="0"/>
                </a:ln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9E41D1C-892D-78CA-A084-A9157E8C3EFC}"/>
              </a:ext>
            </a:extLst>
          </p:cNvPr>
          <p:cNvSpPr/>
          <p:nvPr userDrawn="1"/>
        </p:nvSpPr>
        <p:spPr>
          <a:xfrm rot="9900000">
            <a:off x="11148629" y="649057"/>
            <a:ext cx="377139" cy="325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AD4487-45B5-6C53-AC3C-0A9EF69A4C59}"/>
              </a:ext>
            </a:extLst>
          </p:cNvPr>
          <p:cNvSpPr/>
          <p:nvPr userDrawn="1"/>
        </p:nvSpPr>
        <p:spPr>
          <a:xfrm>
            <a:off x="9621520" y="1656080"/>
            <a:ext cx="345440" cy="3454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B7D33FF-2FC7-2C87-E5DB-6B9138706CEC}"/>
              </a:ext>
            </a:extLst>
          </p:cNvPr>
          <p:cNvSpPr/>
          <p:nvPr userDrawn="1"/>
        </p:nvSpPr>
        <p:spPr>
          <a:xfrm rot="9256416">
            <a:off x="11797733" y="4011500"/>
            <a:ext cx="346595" cy="29878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1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353310"/>
            <a:ext cx="8043012" cy="3275330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020B8269-0413-164A-86B8-2BC8CDD9A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9320" y="576821"/>
            <a:ext cx="1941839" cy="1958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sector icon</a:t>
            </a:r>
            <a:br>
              <a:rPr lang="en-GB" dirty="0"/>
            </a:br>
            <a:r>
              <a:rPr lang="en-GB" dirty="0"/>
              <a:t>(Type 1)</a:t>
            </a:r>
          </a:p>
        </p:txBody>
      </p:sp>
    </p:spTree>
    <p:extLst>
      <p:ext uri="{BB962C8B-B14F-4D97-AF65-F5344CB8AC3E}">
        <p14:creationId xmlns:p14="http://schemas.microsoft.com/office/powerpoint/2010/main" val="14497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0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89"/>
            <a:ext cx="5080756" cy="15903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672046"/>
            <a:ext cx="5490927" cy="2999549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728A2FD-9E72-D34E-EA45-88D78D5C6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533" y="0"/>
            <a:ext cx="5830351" cy="6219988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74B65B-44CF-6AF4-7B13-9948F9954B90}"/>
              </a:ext>
            </a:extLst>
          </p:cNvPr>
          <p:cNvGrpSpPr/>
          <p:nvPr userDrawn="1"/>
        </p:nvGrpSpPr>
        <p:grpSpPr>
          <a:xfrm rot="10800000">
            <a:off x="6093663" y="-23150"/>
            <a:ext cx="437074" cy="2219325"/>
            <a:chOff x="7141845" y="4638675"/>
            <a:chExt cx="437074" cy="22193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18CE56-A2B3-BD67-4D90-6C553DF0A29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275195" y="5276850"/>
              <a:ext cx="303724" cy="15811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0DB5A3-D580-178E-EFA7-EDA18A501EB5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141845" y="4638675"/>
              <a:ext cx="76846" cy="4000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5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Text/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EA2305-674D-4003-6393-4A0C5B2F33DB}"/>
              </a:ext>
            </a:extLst>
          </p:cNvPr>
          <p:cNvSpPr/>
          <p:nvPr userDrawn="1"/>
        </p:nvSpPr>
        <p:spPr>
          <a:xfrm>
            <a:off x="682906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1B1F3-FEBB-183C-617A-08DE56B0893C}"/>
              </a:ext>
            </a:extLst>
          </p:cNvPr>
          <p:cNvSpPr/>
          <p:nvPr userDrawn="1"/>
        </p:nvSpPr>
        <p:spPr>
          <a:xfrm>
            <a:off x="4408548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335EC-F6FC-45D1-5607-ECF5DD9F5F1C}"/>
              </a:ext>
            </a:extLst>
          </p:cNvPr>
          <p:cNvSpPr/>
          <p:nvPr userDrawn="1"/>
        </p:nvSpPr>
        <p:spPr>
          <a:xfrm>
            <a:off x="8122615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565F9965-7E7B-D919-9B2D-4EFD2461F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66540" y="2046930"/>
            <a:ext cx="1015556" cy="9317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173A4C54-B9B6-413B-31FC-1FDF40009E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44375" y="2046930"/>
            <a:ext cx="1015556" cy="9317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BA91F88D-312D-D81F-1AE4-25520AEF5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06046" y="2046930"/>
            <a:ext cx="1015556" cy="9317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C5CD04B-3BDB-D773-8526-D1EE10F0D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600" y="3049407"/>
            <a:ext cx="3120019" cy="690929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A204BDD-2985-8B2B-29E1-BD3D9DC8A6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419" y="4131561"/>
            <a:ext cx="2836381" cy="1286257"/>
          </a:xfrm>
          <a:prstGeom prst="rect">
            <a:avLst/>
          </a:prstGeom>
        </p:spPr>
        <p:txBody>
          <a:bodyPr anchor="t"/>
          <a:lstStyle>
            <a:lvl1pPr marL="0" indent="0" algn="ctr">
              <a:buSzPct val="90000"/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273583-179C-F047-CCFA-17395EE17354}"/>
              </a:ext>
            </a:extLst>
          </p:cNvPr>
          <p:cNvCxnSpPr>
            <a:cxnSpLocks/>
          </p:cNvCxnSpPr>
          <p:nvPr userDrawn="1"/>
        </p:nvCxnSpPr>
        <p:spPr>
          <a:xfrm>
            <a:off x="2203051" y="3840480"/>
            <a:ext cx="252000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F7C1151-F1BC-E95D-6073-D42BEDD822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384" y="3049407"/>
            <a:ext cx="3120019" cy="690929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B4C454F-A084-9485-70E6-04FAA2391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4203" y="4131561"/>
            <a:ext cx="2836381" cy="1286257"/>
          </a:xfrm>
          <a:prstGeom prst="rect">
            <a:avLst/>
          </a:prstGeom>
        </p:spPr>
        <p:txBody>
          <a:bodyPr anchor="t"/>
          <a:lstStyle>
            <a:lvl1pPr marL="0" indent="0" algn="ctr">
              <a:buSzPct val="90000"/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26E21F-4380-F142-BF14-A4C347C86811}"/>
              </a:ext>
            </a:extLst>
          </p:cNvPr>
          <p:cNvCxnSpPr>
            <a:cxnSpLocks/>
          </p:cNvCxnSpPr>
          <p:nvPr userDrawn="1"/>
        </p:nvCxnSpPr>
        <p:spPr>
          <a:xfrm>
            <a:off x="5924835" y="3840480"/>
            <a:ext cx="252000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91867FD-4578-38F5-8D9B-92E4CB8739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8622" y="3049407"/>
            <a:ext cx="3120019" cy="690929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3B87EE2-88E8-5FF9-0FC2-E934CC5A42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0441" y="4131561"/>
            <a:ext cx="2836381" cy="1286257"/>
          </a:xfrm>
          <a:prstGeom prst="rect">
            <a:avLst/>
          </a:prstGeom>
        </p:spPr>
        <p:txBody>
          <a:bodyPr anchor="t"/>
          <a:lstStyle>
            <a:lvl1pPr marL="0" indent="0" algn="ctr">
              <a:buSzPct val="90000"/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000EEC-1984-8C6F-627E-BA974CD2142E}"/>
              </a:ext>
            </a:extLst>
          </p:cNvPr>
          <p:cNvCxnSpPr>
            <a:cxnSpLocks/>
          </p:cNvCxnSpPr>
          <p:nvPr userDrawn="1"/>
        </p:nvCxnSpPr>
        <p:spPr>
          <a:xfrm>
            <a:off x="9631073" y="3840480"/>
            <a:ext cx="252000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EA2305-674D-4003-6393-4A0C5B2F33DB}"/>
              </a:ext>
            </a:extLst>
          </p:cNvPr>
          <p:cNvSpPr/>
          <p:nvPr userDrawn="1"/>
        </p:nvSpPr>
        <p:spPr>
          <a:xfrm>
            <a:off x="682906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1B1F3-FEBB-183C-617A-08DE56B0893C}"/>
              </a:ext>
            </a:extLst>
          </p:cNvPr>
          <p:cNvSpPr/>
          <p:nvPr userDrawn="1"/>
        </p:nvSpPr>
        <p:spPr>
          <a:xfrm>
            <a:off x="4408548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335EC-F6FC-45D1-5607-ECF5DD9F5F1C}"/>
              </a:ext>
            </a:extLst>
          </p:cNvPr>
          <p:cNvSpPr/>
          <p:nvPr userDrawn="1"/>
        </p:nvSpPr>
        <p:spPr>
          <a:xfrm>
            <a:off x="8122615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565F9965-7E7B-D919-9B2D-4EFD2461F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3379" y="2158690"/>
            <a:ext cx="2736000" cy="1512000"/>
          </a:xfrm>
          <a:prstGeom prst="rect">
            <a:avLst/>
          </a:prstGeom>
          <a:solidFill>
            <a:srgbClr val="F5F5FF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C5CD04B-3BDB-D773-8526-D1EE10F0D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1345" y="3952240"/>
            <a:ext cx="2578528" cy="1469868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F7C1151-F1BC-E95D-6073-D42BEDD822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3129" y="3952240"/>
            <a:ext cx="2578528" cy="1469868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91867FD-4578-38F5-8D9B-92E4CB8739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9367" y="3952240"/>
            <a:ext cx="2578528" cy="1469868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77A8F28-31BF-BAAA-7B33-98164862022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4843" y="2158690"/>
            <a:ext cx="2736000" cy="1512000"/>
          </a:xfrm>
          <a:prstGeom prst="rect">
            <a:avLst/>
          </a:prstGeom>
          <a:solidFill>
            <a:srgbClr val="F5F5FF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563C30-2EC0-9AE5-5B47-B11B63E97C1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95241" y="2158690"/>
            <a:ext cx="2736000" cy="1512000"/>
          </a:xfrm>
          <a:prstGeom prst="rect">
            <a:avLst/>
          </a:prstGeom>
          <a:solidFill>
            <a:srgbClr val="F5F5FF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244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580641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5F33C4B-9B15-FB6D-452B-985DEEDFE732}"/>
              </a:ext>
            </a:extLst>
          </p:cNvPr>
          <p:cNvSpPr/>
          <p:nvPr userDrawn="1"/>
        </p:nvSpPr>
        <p:spPr>
          <a:xfrm>
            <a:off x="9281217" y="2249800"/>
            <a:ext cx="2910783" cy="4609615"/>
          </a:xfrm>
          <a:custGeom>
            <a:avLst/>
            <a:gdLst>
              <a:gd name="connsiteX0" fmla="*/ 2447709 w 2910783"/>
              <a:gd name="connsiteY0" fmla="*/ 0 h 4609615"/>
              <a:gd name="connsiteX1" fmla="*/ 2765875 w 2910783"/>
              <a:gd name="connsiteY1" fmla="*/ 216370 h 4609615"/>
              <a:gd name="connsiteX2" fmla="*/ 2910783 w 2910783"/>
              <a:gd name="connsiteY2" fmla="*/ 340632 h 4609615"/>
              <a:gd name="connsiteX3" fmla="*/ 2910783 w 2910783"/>
              <a:gd name="connsiteY3" fmla="*/ 4609615 h 4609615"/>
              <a:gd name="connsiteX4" fmla="*/ 0 w 2910783"/>
              <a:gd name="connsiteY4" fmla="*/ 4609615 h 4609615"/>
              <a:gd name="connsiteX5" fmla="*/ 611914 w 2910783"/>
              <a:gd name="connsiteY5" fmla="*/ 3457236 h 4609615"/>
              <a:gd name="connsiteX6" fmla="*/ 1458522 w 2910783"/>
              <a:gd name="connsiteY6" fmla="*/ 3208262 h 4609615"/>
              <a:gd name="connsiteX7" fmla="*/ 1336683 w 2910783"/>
              <a:gd name="connsiteY7" fmla="*/ 2092325 h 4609615"/>
              <a:gd name="connsiteX8" fmla="*/ 2447709 w 2910783"/>
              <a:gd name="connsiteY8" fmla="*/ 0 h 46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83" h="4609615">
                <a:moveTo>
                  <a:pt x="2447709" y="0"/>
                </a:moveTo>
                <a:cubicBezTo>
                  <a:pt x="2558080" y="65565"/>
                  <a:pt x="2664332" y="137819"/>
                  <a:pt x="2765875" y="216370"/>
                </a:cubicBezTo>
                <a:lnTo>
                  <a:pt x="2910783" y="340632"/>
                </a:lnTo>
                <a:lnTo>
                  <a:pt x="2910783" y="4609615"/>
                </a:lnTo>
                <a:lnTo>
                  <a:pt x="0" y="4609615"/>
                </a:lnTo>
                <a:lnTo>
                  <a:pt x="611914" y="3457236"/>
                </a:lnTo>
                <a:cubicBezTo>
                  <a:pt x="915167" y="3544937"/>
                  <a:pt x="1258596" y="3452483"/>
                  <a:pt x="1458522" y="3208262"/>
                </a:cubicBezTo>
                <a:cubicBezTo>
                  <a:pt x="1734501" y="2871128"/>
                  <a:pt x="1673744" y="2368265"/>
                  <a:pt x="1336683" y="2092325"/>
                </a:cubicBezTo>
                <a:lnTo>
                  <a:pt x="24477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343568A-F6A3-0530-60D9-C221AA65B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4814" y="1830104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36000" anchor="t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Image optional</a:t>
            </a:r>
            <a:br>
              <a:rPr lang="en-GB" dirty="0"/>
            </a:br>
            <a:r>
              <a:rPr lang="en-GB" dirty="0"/>
              <a:t>(Overlay to be </a:t>
            </a:r>
            <a:br>
              <a:rPr lang="en-GB" dirty="0"/>
            </a:br>
            <a:r>
              <a:rPr lang="en-GB" dirty="0"/>
              <a:t>used if photo included)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949AF8-7E30-AB24-53C6-AD6C73E69FA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37473" y="5448300"/>
            <a:ext cx="308081" cy="598805"/>
          </a:xfrm>
          <a:prstGeom prst="line">
            <a:avLst/>
          </a:prstGeom>
          <a:ln w="635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411DA8-092F-77FD-1BB2-ACBA608A3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250" y="4417447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901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96296E-6 L -0.06524 0.22315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7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-115747"/>
            <a:ext cx="12192000" cy="697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011-3755-F294-3CA3-AC2DA2DF9A4B}"/>
              </a:ext>
            </a:extLst>
          </p:cNvPr>
          <p:cNvSpPr/>
          <p:nvPr userDrawn="1"/>
        </p:nvSpPr>
        <p:spPr>
          <a:xfrm>
            <a:off x="696410" y="1451794"/>
            <a:ext cx="10799180" cy="47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605790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715" y="3149762"/>
            <a:ext cx="4870315" cy="2645171"/>
          </a:xfrm>
          <a:prstGeom prst="rect">
            <a:avLst/>
          </a:prstGeom>
        </p:spPr>
        <p:txBody>
          <a:bodyPr anchor="t"/>
          <a:lstStyle>
            <a:lvl1pPr marL="0" indent="0" algn="l">
              <a:buSzPct val="90000"/>
              <a:buFont typeface="Arial" panose="020B0604020202020204" pitchFamily="34" charset="0"/>
              <a:buNone/>
              <a:defRPr sz="2200" b="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4039B8-8161-3032-2C90-AE577DA60A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81750" y="1952572"/>
            <a:ext cx="919941" cy="794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DE1972F-365D-1436-F7B0-A9ACB2832E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40880" y="1453293"/>
            <a:ext cx="4459252" cy="4749285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5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14FCD9-B421-E55E-A27F-852F53456A8E}"/>
              </a:ext>
            </a:extLst>
          </p:cNvPr>
          <p:cNvGrpSpPr/>
          <p:nvPr userDrawn="1"/>
        </p:nvGrpSpPr>
        <p:grpSpPr>
          <a:xfrm>
            <a:off x="7258685" y="3488592"/>
            <a:ext cx="4934378" cy="3396517"/>
            <a:chOff x="7258685" y="3488592"/>
            <a:chExt cx="4934378" cy="33965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6E7A90-7649-D84E-F161-1E728A9D538D}"/>
                </a:ext>
              </a:extLst>
            </p:cNvPr>
            <p:cNvGrpSpPr/>
            <p:nvPr userDrawn="1"/>
          </p:nvGrpSpPr>
          <p:grpSpPr>
            <a:xfrm>
              <a:off x="7258685" y="3488592"/>
              <a:ext cx="4934378" cy="3396517"/>
              <a:chOff x="-6189992" y="4574457"/>
              <a:chExt cx="7496728" cy="516027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C87982-3CE9-FEEB-02CC-BC2A95B8DC94}"/>
                  </a:ext>
                </a:extLst>
              </p:cNvPr>
              <p:cNvSpPr/>
              <p:nvPr userDrawn="1"/>
            </p:nvSpPr>
            <p:spPr>
              <a:xfrm>
                <a:off x="-572937" y="6149699"/>
                <a:ext cx="998913" cy="2108931"/>
              </a:xfrm>
              <a:custGeom>
                <a:avLst/>
                <a:gdLst>
                  <a:gd name="connsiteX0" fmla="*/ 41978 w 998913"/>
                  <a:gd name="connsiteY0" fmla="*/ 0 h 2108931"/>
                  <a:gd name="connsiteX1" fmla="*/ 251242 w 998913"/>
                  <a:gd name="connsiteY1" fmla="*/ 230248 h 2108931"/>
                  <a:gd name="connsiteX2" fmla="*/ 990518 w 998913"/>
                  <a:gd name="connsiteY2" fmla="*/ 1998535 h 2108931"/>
                  <a:gd name="connsiteX3" fmla="*/ 998913 w 998913"/>
                  <a:gd name="connsiteY3" fmla="*/ 2108931 h 2108931"/>
                  <a:gd name="connsiteX4" fmla="*/ 908814 w 998913"/>
                  <a:gd name="connsiteY4" fmla="*/ 2057211 h 2108931"/>
                  <a:gd name="connsiteX5" fmla="*/ 28858 w 998913"/>
                  <a:gd name="connsiteY5" fmla="*/ 60530 h 2108931"/>
                  <a:gd name="connsiteX6" fmla="*/ 41978 w 998913"/>
                  <a:gd name="connsiteY6" fmla="*/ 0 h 2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913" h="2108931">
                    <a:moveTo>
                      <a:pt x="41978" y="0"/>
                    </a:moveTo>
                    <a:lnTo>
                      <a:pt x="251242" y="230248"/>
                    </a:lnTo>
                    <a:cubicBezTo>
                      <a:pt x="656263" y="721020"/>
                      <a:pt x="922668" y="1330429"/>
                      <a:pt x="990518" y="1998535"/>
                    </a:cubicBezTo>
                    <a:lnTo>
                      <a:pt x="998913" y="2108931"/>
                    </a:lnTo>
                    <a:lnTo>
                      <a:pt x="908814" y="2057211"/>
                    </a:lnTo>
                    <a:cubicBezTo>
                      <a:pt x="261386" y="1641867"/>
                      <a:pt x="-109666" y="866299"/>
                      <a:pt x="28858" y="60530"/>
                    </a:cubicBezTo>
                    <a:lnTo>
                      <a:pt x="41978" y="0"/>
                    </a:lnTo>
                    <a:close/>
                  </a:path>
                </a:pathLst>
              </a:custGeom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E81AB8-3E5B-9B96-33CA-0B2C7522D39C}"/>
                  </a:ext>
                </a:extLst>
              </p:cNvPr>
              <p:cNvSpPr/>
              <p:nvPr userDrawn="1"/>
            </p:nvSpPr>
            <p:spPr>
              <a:xfrm>
                <a:off x="-530959" y="4574457"/>
                <a:ext cx="1837695" cy="3941773"/>
              </a:xfrm>
              <a:custGeom>
                <a:avLst/>
                <a:gdLst>
                  <a:gd name="connsiteX0" fmla="*/ 1837695 w 1837695"/>
                  <a:gd name="connsiteY0" fmla="*/ 0 h 3941773"/>
                  <a:gd name="connsiteX1" fmla="*/ 1837695 w 1837695"/>
                  <a:gd name="connsiteY1" fmla="*/ 1486148 h 3941773"/>
                  <a:gd name="connsiteX2" fmla="*/ 1441872 w 1837695"/>
                  <a:gd name="connsiteY2" fmla="*/ 1873173 h 3941773"/>
                  <a:gd name="connsiteX3" fmla="*/ 1837695 w 1837695"/>
                  <a:gd name="connsiteY3" fmla="*/ 2455625 h 3941773"/>
                  <a:gd name="connsiteX4" fmla="*/ 1837695 w 1837695"/>
                  <a:gd name="connsiteY4" fmla="*/ 3941773 h 3941773"/>
                  <a:gd name="connsiteX5" fmla="*/ 1597753 w 1837695"/>
                  <a:gd name="connsiteY5" fmla="*/ 3915498 h 3941773"/>
                  <a:gd name="connsiteX6" fmla="*/ 1034316 w 1837695"/>
                  <a:gd name="connsiteY6" fmla="*/ 3728593 h 3941773"/>
                  <a:gd name="connsiteX7" fmla="*/ 956935 w 1837695"/>
                  <a:gd name="connsiteY7" fmla="*/ 3684173 h 3941773"/>
                  <a:gd name="connsiteX8" fmla="*/ 948540 w 1837695"/>
                  <a:gd name="connsiteY8" fmla="*/ 3573777 h 3941773"/>
                  <a:gd name="connsiteX9" fmla="*/ 209264 w 1837695"/>
                  <a:gd name="connsiteY9" fmla="*/ 1805490 h 3941773"/>
                  <a:gd name="connsiteX10" fmla="*/ 0 w 1837695"/>
                  <a:gd name="connsiteY10" fmla="*/ 1575242 h 3941773"/>
                  <a:gd name="connsiteX11" fmla="*/ 22357 w 1837695"/>
                  <a:gd name="connsiteY11" fmla="*/ 1472097 h 3941773"/>
                  <a:gd name="connsiteX12" fmla="*/ 1837695 w 1837695"/>
                  <a:gd name="connsiteY12" fmla="*/ 0 h 3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695" h="3941773">
                    <a:moveTo>
                      <a:pt x="1837695" y="0"/>
                    </a:moveTo>
                    <a:lnTo>
                      <a:pt x="1837695" y="1486148"/>
                    </a:lnTo>
                    <a:cubicBezTo>
                      <a:pt x="1643872" y="1526776"/>
                      <a:pt x="1480792" y="1679040"/>
                      <a:pt x="1441872" y="1873173"/>
                    </a:cubicBezTo>
                    <a:cubicBezTo>
                      <a:pt x="1388150" y="2141161"/>
                      <a:pt x="1569759" y="2401903"/>
                      <a:pt x="1837695" y="2455625"/>
                    </a:cubicBezTo>
                    <a:lnTo>
                      <a:pt x="1837695" y="3941773"/>
                    </a:lnTo>
                    <a:cubicBezTo>
                      <a:pt x="1757252" y="3937918"/>
                      <a:pt x="1677125" y="3929145"/>
                      <a:pt x="1597753" y="3915498"/>
                    </a:cubicBezTo>
                    <a:cubicBezTo>
                      <a:pt x="1396311" y="3880867"/>
                      <a:pt x="1207284" y="3816847"/>
                      <a:pt x="1034316" y="3728593"/>
                    </a:cubicBezTo>
                    <a:lnTo>
                      <a:pt x="956935" y="3684173"/>
                    </a:lnTo>
                    <a:lnTo>
                      <a:pt x="948540" y="3573777"/>
                    </a:lnTo>
                    <a:cubicBezTo>
                      <a:pt x="880690" y="2905671"/>
                      <a:pt x="614285" y="2296262"/>
                      <a:pt x="209264" y="1805490"/>
                    </a:cubicBezTo>
                    <a:lnTo>
                      <a:pt x="0" y="1575242"/>
                    </a:lnTo>
                    <a:lnTo>
                      <a:pt x="22357" y="1472097"/>
                    </a:lnTo>
                    <a:cubicBezTo>
                      <a:pt x="234563" y="665888"/>
                      <a:pt x="961029" y="50510"/>
                      <a:pt x="1837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851A4B-345A-8BC5-E27B-F6817C0B3FA5}"/>
                  </a:ext>
                </a:extLst>
              </p:cNvPr>
              <p:cNvSpPr/>
              <p:nvPr userDrawn="1"/>
            </p:nvSpPr>
            <p:spPr>
              <a:xfrm>
                <a:off x="-6189992" y="5174563"/>
                <a:ext cx="6624673" cy="4560172"/>
              </a:xfrm>
              <a:custGeom>
                <a:avLst/>
                <a:gdLst>
                  <a:gd name="connsiteX0" fmla="*/ 3312337 w 6624673"/>
                  <a:gd name="connsiteY0" fmla="*/ 0 h 4560172"/>
                  <a:gd name="connsiteX1" fmla="*/ 5654513 w 6624673"/>
                  <a:gd name="connsiteY1" fmla="*/ 970161 h 4560172"/>
                  <a:gd name="connsiteX2" fmla="*/ 5659033 w 6624673"/>
                  <a:gd name="connsiteY2" fmla="*/ 975135 h 4560172"/>
                  <a:gd name="connsiteX3" fmla="*/ 5645913 w 6624673"/>
                  <a:gd name="connsiteY3" fmla="*/ 1035665 h 4560172"/>
                  <a:gd name="connsiteX4" fmla="*/ 6525869 w 6624673"/>
                  <a:gd name="connsiteY4" fmla="*/ 3032346 h 4560172"/>
                  <a:gd name="connsiteX5" fmla="*/ 6615969 w 6624673"/>
                  <a:gd name="connsiteY5" fmla="*/ 3084066 h 4560172"/>
                  <a:gd name="connsiteX6" fmla="*/ 6620365 w 6624673"/>
                  <a:gd name="connsiteY6" fmla="*/ 3141885 h 4560172"/>
                  <a:gd name="connsiteX7" fmla="*/ 6624673 w 6624673"/>
                  <a:gd name="connsiteY7" fmla="*/ 3312337 h 4560172"/>
                  <a:gd name="connsiteX8" fmla="*/ 6475757 w 6624673"/>
                  <a:gd name="connsiteY8" fmla="*/ 4297325 h 4560172"/>
                  <a:gd name="connsiteX9" fmla="*/ 6379553 w 6624673"/>
                  <a:gd name="connsiteY9" fmla="*/ 4560172 h 4560172"/>
                  <a:gd name="connsiteX10" fmla="*/ 245120 w 6624673"/>
                  <a:gd name="connsiteY10" fmla="*/ 4560172 h 4560172"/>
                  <a:gd name="connsiteX11" fmla="*/ 148916 w 6624673"/>
                  <a:gd name="connsiteY11" fmla="*/ 4297325 h 4560172"/>
                  <a:gd name="connsiteX12" fmla="*/ 0 w 6624673"/>
                  <a:gd name="connsiteY12" fmla="*/ 3312337 h 4560172"/>
                  <a:gd name="connsiteX13" fmla="*/ 3312337 w 6624673"/>
                  <a:gd name="connsiteY13" fmla="*/ 0 h 456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24673" h="4560172">
                    <a:moveTo>
                      <a:pt x="3312337" y="0"/>
                    </a:moveTo>
                    <a:cubicBezTo>
                      <a:pt x="4227014" y="0"/>
                      <a:pt x="5055097" y="370746"/>
                      <a:pt x="5654513" y="970161"/>
                    </a:cubicBezTo>
                    <a:lnTo>
                      <a:pt x="5659033" y="975135"/>
                    </a:lnTo>
                    <a:lnTo>
                      <a:pt x="5645913" y="1035665"/>
                    </a:lnTo>
                    <a:cubicBezTo>
                      <a:pt x="5507389" y="1841434"/>
                      <a:pt x="5878441" y="2617002"/>
                      <a:pt x="6525869" y="3032346"/>
                    </a:cubicBezTo>
                    <a:lnTo>
                      <a:pt x="6615969" y="3084066"/>
                    </a:lnTo>
                    <a:lnTo>
                      <a:pt x="6620365" y="3141885"/>
                    </a:lnTo>
                    <a:cubicBezTo>
                      <a:pt x="6623225" y="3198341"/>
                      <a:pt x="6624673" y="3255170"/>
                      <a:pt x="6624673" y="3312337"/>
                    </a:cubicBezTo>
                    <a:cubicBezTo>
                      <a:pt x="6624673" y="3655341"/>
                      <a:pt x="6572537" y="3986167"/>
                      <a:pt x="6475757" y="4297325"/>
                    </a:cubicBezTo>
                    <a:lnTo>
                      <a:pt x="6379553" y="4560172"/>
                    </a:lnTo>
                    <a:lnTo>
                      <a:pt x="245120" y="4560172"/>
                    </a:lnTo>
                    <a:lnTo>
                      <a:pt x="148916" y="4297325"/>
                    </a:lnTo>
                    <a:cubicBezTo>
                      <a:pt x="52136" y="3986167"/>
                      <a:pt x="0" y="3655341"/>
                      <a:pt x="0" y="3312337"/>
                    </a:cubicBezTo>
                    <a:cubicBezTo>
                      <a:pt x="0" y="1482984"/>
                      <a:pt x="1482984" y="0"/>
                      <a:pt x="331233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A458B71-F033-698E-9EFB-E782D69448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52446" y="5625449"/>
              <a:ext cx="3278227" cy="61853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763270"/>
            <a:ext cx="8535670" cy="2987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add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10711-6FC1-9522-B201-EA0FF1D9FEF7}"/>
              </a:ext>
            </a:extLst>
          </p:cNvPr>
          <p:cNvSpPr txBox="1"/>
          <p:nvPr userDrawn="1"/>
        </p:nvSpPr>
        <p:spPr>
          <a:xfrm>
            <a:off x="733072" y="5269605"/>
            <a:ext cx="61188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600" b="1" u="none" dirty="0">
                <a:solidFill>
                  <a:schemeClr val="bg2"/>
                </a:solidFill>
              </a:rPr>
              <a:t>www.discovercreative.careers</a:t>
            </a:r>
            <a:br>
              <a:rPr lang="en-US" sz="2600" b="1" u="none" dirty="0">
                <a:solidFill>
                  <a:schemeClr val="bg2"/>
                </a:solidFill>
              </a:rPr>
            </a:br>
            <a:r>
              <a:rPr lang="en-GB" sz="2600" b="1" u="none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#DiscoverCreativeCareers</a:t>
            </a:r>
            <a:endParaRPr lang="en-US" sz="2600" b="1" u="none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5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-115747"/>
            <a:ext cx="12192000" cy="697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011-3755-F294-3CA3-AC2DA2DF9A4B}"/>
              </a:ext>
            </a:extLst>
          </p:cNvPr>
          <p:cNvSpPr/>
          <p:nvPr userDrawn="1"/>
        </p:nvSpPr>
        <p:spPr>
          <a:xfrm>
            <a:off x="696410" y="1451794"/>
            <a:ext cx="10799180" cy="47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605790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494" y="3830786"/>
            <a:ext cx="8043012" cy="1346425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2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4039B8-8161-3032-2C90-AE577DA60A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36030" y="2457740"/>
            <a:ext cx="919941" cy="794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</p:spTree>
    <p:extLst>
      <p:ext uri="{BB962C8B-B14F-4D97-AF65-F5344CB8AC3E}">
        <p14:creationId xmlns:p14="http://schemas.microsoft.com/office/powerpoint/2010/main" val="148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59D42-76EB-58BA-B33C-8062F57A81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FDDD3E-2545-8921-36B7-83F435E5E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48" y="2699642"/>
            <a:ext cx="7886932" cy="1488102"/>
          </a:xfrm>
          <a:prstGeom prst="rect">
            <a:avLst/>
          </a:prstGeom>
        </p:spPr>
      </p:pic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13534ACF-D7B5-3520-FA17-C4F151A0B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120" y="5232400"/>
            <a:ext cx="2498400" cy="913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logo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820252-EDA3-87F3-B8E9-22905C8A9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9D60F15-1AB6-BBD8-A4B7-741D3F872D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C6D70C-C8A0-9E66-D242-0A2058CF21AA}"/>
              </a:ext>
            </a:extLst>
          </p:cNvPr>
          <p:cNvGrpSpPr/>
          <p:nvPr userDrawn="1"/>
        </p:nvGrpSpPr>
        <p:grpSpPr>
          <a:xfrm>
            <a:off x="9683798" y="137160"/>
            <a:ext cx="5180503" cy="5019040"/>
            <a:chOff x="9683798" y="137160"/>
            <a:chExt cx="5180503" cy="50190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699497-DF20-F9E8-39B1-AD4F18C129E2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0196F658-BE7C-DD3B-B1DA-3A34B868D0AD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F209FA23-CBBA-52AE-933E-6D5CCBE6E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083796-FCE6-17C8-3B98-B2CC13FBC8A0}"/>
              </a:ext>
            </a:extLst>
          </p:cNvPr>
          <p:cNvGrpSpPr/>
          <p:nvPr userDrawn="1"/>
        </p:nvGrpSpPr>
        <p:grpSpPr>
          <a:xfrm rot="16200000">
            <a:off x="6684924" y="-1857288"/>
            <a:ext cx="3718721" cy="3602818"/>
            <a:chOff x="9683798" y="137160"/>
            <a:chExt cx="5180503" cy="5019040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CB322E75-56A2-BDF0-3851-39ECA9B528AC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8BA0B170-0D2F-0ECF-86D2-F1EE362C260A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529F36E-37E5-791F-C763-AC4B3E1A5A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-115747"/>
            <a:ext cx="12192000" cy="697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011-3755-F294-3CA3-AC2DA2DF9A4B}"/>
              </a:ext>
            </a:extLst>
          </p:cNvPr>
          <p:cNvSpPr/>
          <p:nvPr userDrawn="1"/>
        </p:nvSpPr>
        <p:spPr>
          <a:xfrm>
            <a:off x="696410" y="1451794"/>
            <a:ext cx="10799180" cy="47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605790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715" y="3149762"/>
            <a:ext cx="4870315" cy="2645171"/>
          </a:xfrm>
          <a:prstGeom prst="rect">
            <a:avLst/>
          </a:prstGeom>
        </p:spPr>
        <p:txBody>
          <a:bodyPr anchor="t"/>
          <a:lstStyle>
            <a:lvl1pPr marL="0" indent="0" algn="l">
              <a:buSzPct val="90000"/>
              <a:buFont typeface="Arial" panose="020B0604020202020204" pitchFamily="34" charset="0"/>
              <a:buNone/>
              <a:defRPr sz="2200" b="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4039B8-8161-3032-2C90-AE577DA60A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81750" y="1952572"/>
            <a:ext cx="919941" cy="794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DE1972F-365D-1436-F7B0-A9ACB2832E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40880" y="1453293"/>
            <a:ext cx="4459252" cy="4749285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3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C0341-B842-5CF8-18BA-4522C4D09F54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1188720"/>
            <a:ext cx="4265641" cy="1879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DE1972F-365D-1436-F7B0-A9ACB2832E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4878" y="711613"/>
            <a:ext cx="5541626" cy="5505117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  <a:gd name="connsiteX0" fmla="*/ 0 w 7225163"/>
              <a:gd name="connsiteY0" fmla="*/ 440488 h 6239569"/>
              <a:gd name="connsiteX1" fmla="*/ 7218957 w 7225163"/>
              <a:gd name="connsiteY1" fmla="*/ 0 h 6239569"/>
              <a:gd name="connsiteX2" fmla="*/ 7225163 w 7225163"/>
              <a:gd name="connsiteY2" fmla="*/ 6238139 h 6239569"/>
              <a:gd name="connsiteX3" fmla="*/ 2629252 w 7225163"/>
              <a:gd name="connsiteY3" fmla="*/ 6239569 h 6239569"/>
              <a:gd name="connsiteX4" fmla="*/ 0 w 7225163"/>
              <a:gd name="connsiteY4" fmla="*/ 440488 h 6239569"/>
              <a:gd name="connsiteX0" fmla="*/ 0 w 7225163"/>
              <a:gd name="connsiteY0" fmla="*/ 440488 h 6252917"/>
              <a:gd name="connsiteX1" fmla="*/ 7218957 w 7225163"/>
              <a:gd name="connsiteY1" fmla="*/ 0 h 6252917"/>
              <a:gd name="connsiteX2" fmla="*/ 7225163 w 7225163"/>
              <a:gd name="connsiteY2" fmla="*/ 6238139 h 6252917"/>
              <a:gd name="connsiteX3" fmla="*/ 1300860 w 7225163"/>
              <a:gd name="connsiteY3" fmla="*/ 6252917 h 6252917"/>
              <a:gd name="connsiteX4" fmla="*/ 0 w 7225163"/>
              <a:gd name="connsiteY4" fmla="*/ 440488 h 6252917"/>
              <a:gd name="connsiteX0" fmla="*/ 0 w 7245526"/>
              <a:gd name="connsiteY0" fmla="*/ 1401553 h 7213982"/>
              <a:gd name="connsiteX1" fmla="*/ 7245526 w 7245526"/>
              <a:gd name="connsiteY1" fmla="*/ 0 h 7213982"/>
              <a:gd name="connsiteX2" fmla="*/ 7225163 w 7245526"/>
              <a:gd name="connsiteY2" fmla="*/ 7199204 h 7213982"/>
              <a:gd name="connsiteX3" fmla="*/ 1300860 w 7245526"/>
              <a:gd name="connsiteY3" fmla="*/ 7213982 h 7213982"/>
              <a:gd name="connsiteX4" fmla="*/ 0 w 7245526"/>
              <a:gd name="connsiteY4" fmla="*/ 1401553 h 7213982"/>
              <a:gd name="connsiteX0" fmla="*/ 0 w 7245526"/>
              <a:gd name="connsiteY0" fmla="*/ 1401553 h 7232575"/>
              <a:gd name="connsiteX1" fmla="*/ 7245526 w 7245526"/>
              <a:gd name="connsiteY1" fmla="*/ 0 h 7232575"/>
              <a:gd name="connsiteX2" fmla="*/ 7238447 w 7245526"/>
              <a:gd name="connsiteY2" fmla="*/ 7232575 h 7232575"/>
              <a:gd name="connsiteX3" fmla="*/ 1300860 w 7245526"/>
              <a:gd name="connsiteY3" fmla="*/ 7213982 h 7232575"/>
              <a:gd name="connsiteX4" fmla="*/ 0 w 7245526"/>
              <a:gd name="connsiteY4" fmla="*/ 1401553 h 7232575"/>
              <a:gd name="connsiteX0" fmla="*/ 0 w 7245526"/>
              <a:gd name="connsiteY0" fmla="*/ 1401553 h 7232575"/>
              <a:gd name="connsiteX1" fmla="*/ 7245526 w 7245526"/>
              <a:gd name="connsiteY1" fmla="*/ 0 h 7232575"/>
              <a:gd name="connsiteX2" fmla="*/ 7238447 w 7245526"/>
              <a:gd name="connsiteY2" fmla="*/ 7232575 h 7232575"/>
              <a:gd name="connsiteX3" fmla="*/ 1307502 w 7245526"/>
              <a:gd name="connsiteY3" fmla="*/ 7220656 h 7232575"/>
              <a:gd name="connsiteX4" fmla="*/ 0 w 7245526"/>
              <a:gd name="connsiteY4" fmla="*/ 1401553 h 7232575"/>
              <a:gd name="connsiteX0" fmla="*/ 0 w 7245526"/>
              <a:gd name="connsiteY0" fmla="*/ 1401553 h 7232575"/>
              <a:gd name="connsiteX1" fmla="*/ 7245526 w 7245526"/>
              <a:gd name="connsiteY1" fmla="*/ 0 h 7232575"/>
              <a:gd name="connsiteX2" fmla="*/ 7238447 w 7245526"/>
              <a:gd name="connsiteY2" fmla="*/ 7232575 h 7232575"/>
              <a:gd name="connsiteX3" fmla="*/ 1320786 w 7245526"/>
              <a:gd name="connsiteY3" fmla="*/ 7230667 h 7232575"/>
              <a:gd name="connsiteX4" fmla="*/ 0 w 7245526"/>
              <a:gd name="connsiteY4" fmla="*/ 1401553 h 723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5526" h="7232575">
                <a:moveTo>
                  <a:pt x="0" y="1401553"/>
                </a:moveTo>
                <a:lnTo>
                  <a:pt x="7245526" y="0"/>
                </a:lnTo>
                <a:cubicBezTo>
                  <a:pt x="7238753" y="2283883"/>
                  <a:pt x="7237884" y="4123697"/>
                  <a:pt x="7238447" y="7232575"/>
                </a:cubicBezTo>
                <a:lnTo>
                  <a:pt x="1320786" y="7230667"/>
                </a:lnTo>
                <a:lnTo>
                  <a:pt x="0" y="1401553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3C08CE-0805-EC6A-439A-2F4CFE50E2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571" y="3328190"/>
            <a:ext cx="1347469" cy="4614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(x mins)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1A0828F-1F2C-3202-2434-BEED7ABD2D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054" y="4497525"/>
            <a:ext cx="2172386" cy="551996"/>
          </a:xfrm>
          <a:prstGeom prst="rect">
            <a:avLst/>
          </a:prstGeom>
          <a:solidFill>
            <a:schemeClr val="accent2"/>
          </a:solidFill>
        </p:spPr>
        <p:txBody>
          <a:bodyPr bIns="0"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Button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EE954-3EC5-898A-CFB7-3BD4BB90E56F}"/>
              </a:ext>
            </a:extLst>
          </p:cNvPr>
          <p:cNvGrpSpPr/>
          <p:nvPr userDrawn="1"/>
        </p:nvGrpSpPr>
        <p:grpSpPr>
          <a:xfrm rot="16200000">
            <a:off x="10886373" y="-444080"/>
            <a:ext cx="437074" cy="2219325"/>
            <a:chOff x="7141845" y="4638675"/>
            <a:chExt cx="437074" cy="221932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76DAE-39AB-38C9-0BE2-C3EBC2FB8CF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275195" y="5276850"/>
              <a:ext cx="303724" cy="15811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385CEA-722F-5B7D-B79A-D027EE45771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141845" y="4638675"/>
              <a:ext cx="76846" cy="4000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10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580641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5F33C4B-9B15-FB6D-452B-985DEEDFE732}"/>
              </a:ext>
            </a:extLst>
          </p:cNvPr>
          <p:cNvSpPr/>
          <p:nvPr userDrawn="1"/>
        </p:nvSpPr>
        <p:spPr>
          <a:xfrm>
            <a:off x="9281217" y="2249800"/>
            <a:ext cx="2910783" cy="4609615"/>
          </a:xfrm>
          <a:custGeom>
            <a:avLst/>
            <a:gdLst>
              <a:gd name="connsiteX0" fmla="*/ 2447709 w 2910783"/>
              <a:gd name="connsiteY0" fmla="*/ 0 h 4609615"/>
              <a:gd name="connsiteX1" fmla="*/ 2765875 w 2910783"/>
              <a:gd name="connsiteY1" fmla="*/ 216370 h 4609615"/>
              <a:gd name="connsiteX2" fmla="*/ 2910783 w 2910783"/>
              <a:gd name="connsiteY2" fmla="*/ 340632 h 4609615"/>
              <a:gd name="connsiteX3" fmla="*/ 2910783 w 2910783"/>
              <a:gd name="connsiteY3" fmla="*/ 4609615 h 4609615"/>
              <a:gd name="connsiteX4" fmla="*/ 0 w 2910783"/>
              <a:gd name="connsiteY4" fmla="*/ 4609615 h 4609615"/>
              <a:gd name="connsiteX5" fmla="*/ 611914 w 2910783"/>
              <a:gd name="connsiteY5" fmla="*/ 3457236 h 4609615"/>
              <a:gd name="connsiteX6" fmla="*/ 1458522 w 2910783"/>
              <a:gd name="connsiteY6" fmla="*/ 3208262 h 4609615"/>
              <a:gd name="connsiteX7" fmla="*/ 1336683 w 2910783"/>
              <a:gd name="connsiteY7" fmla="*/ 2092325 h 4609615"/>
              <a:gd name="connsiteX8" fmla="*/ 2447709 w 2910783"/>
              <a:gd name="connsiteY8" fmla="*/ 0 h 46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83" h="4609615">
                <a:moveTo>
                  <a:pt x="2447709" y="0"/>
                </a:moveTo>
                <a:cubicBezTo>
                  <a:pt x="2558080" y="65565"/>
                  <a:pt x="2664332" y="137819"/>
                  <a:pt x="2765875" y="216370"/>
                </a:cubicBezTo>
                <a:lnTo>
                  <a:pt x="2910783" y="340632"/>
                </a:lnTo>
                <a:lnTo>
                  <a:pt x="2910783" y="4609615"/>
                </a:lnTo>
                <a:lnTo>
                  <a:pt x="0" y="4609615"/>
                </a:lnTo>
                <a:lnTo>
                  <a:pt x="611914" y="3457236"/>
                </a:lnTo>
                <a:cubicBezTo>
                  <a:pt x="915167" y="3544937"/>
                  <a:pt x="1258596" y="3452483"/>
                  <a:pt x="1458522" y="3208262"/>
                </a:cubicBezTo>
                <a:cubicBezTo>
                  <a:pt x="1734501" y="2871128"/>
                  <a:pt x="1673744" y="2368265"/>
                  <a:pt x="1336683" y="2092325"/>
                </a:cubicBezTo>
                <a:lnTo>
                  <a:pt x="24477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343568A-F6A3-0530-60D9-C221AA65B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4814" y="1830104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36000" anchor="t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Image optional</a:t>
            </a:r>
            <a:br>
              <a:rPr lang="en-GB" dirty="0"/>
            </a:br>
            <a:r>
              <a:rPr lang="en-GB" dirty="0"/>
              <a:t>(Overlay to be </a:t>
            </a:r>
            <a:br>
              <a:rPr lang="en-GB" dirty="0"/>
            </a:br>
            <a:r>
              <a:rPr lang="en-GB" dirty="0"/>
              <a:t>used if photo included)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949AF8-7E30-AB24-53C6-AD6C73E69FA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37473" y="5448300"/>
            <a:ext cx="308081" cy="598805"/>
          </a:xfrm>
          <a:prstGeom prst="line">
            <a:avLst/>
          </a:prstGeom>
          <a:ln w="635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411DA8-092F-77FD-1BB2-ACBA608A3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250" y="4417447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430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96296E-6 L -0.06524 0.22315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7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2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14FCD9-B421-E55E-A27F-852F53456A8E}"/>
              </a:ext>
            </a:extLst>
          </p:cNvPr>
          <p:cNvGrpSpPr/>
          <p:nvPr userDrawn="1"/>
        </p:nvGrpSpPr>
        <p:grpSpPr>
          <a:xfrm>
            <a:off x="7258685" y="3488592"/>
            <a:ext cx="4934378" cy="3396517"/>
            <a:chOff x="7258685" y="3488592"/>
            <a:chExt cx="4934378" cy="33965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6E7A90-7649-D84E-F161-1E728A9D538D}"/>
                </a:ext>
              </a:extLst>
            </p:cNvPr>
            <p:cNvGrpSpPr/>
            <p:nvPr userDrawn="1"/>
          </p:nvGrpSpPr>
          <p:grpSpPr>
            <a:xfrm>
              <a:off x="7258685" y="3488592"/>
              <a:ext cx="4934378" cy="3396517"/>
              <a:chOff x="-6189992" y="4574457"/>
              <a:chExt cx="7496728" cy="516027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C87982-3CE9-FEEB-02CC-BC2A95B8DC94}"/>
                  </a:ext>
                </a:extLst>
              </p:cNvPr>
              <p:cNvSpPr/>
              <p:nvPr userDrawn="1"/>
            </p:nvSpPr>
            <p:spPr>
              <a:xfrm>
                <a:off x="-572937" y="6149699"/>
                <a:ext cx="998913" cy="2108931"/>
              </a:xfrm>
              <a:custGeom>
                <a:avLst/>
                <a:gdLst>
                  <a:gd name="connsiteX0" fmla="*/ 41978 w 998913"/>
                  <a:gd name="connsiteY0" fmla="*/ 0 h 2108931"/>
                  <a:gd name="connsiteX1" fmla="*/ 251242 w 998913"/>
                  <a:gd name="connsiteY1" fmla="*/ 230248 h 2108931"/>
                  <a:gd name="connsiteX2" fmla="*/ 990518 w 998913"/>
                  <a:gd name="connsiteY2" fmla="*/ 1998535 h 2108931"/>
                  <a:gd name="connsiteX3" fmla="*/ 998913 w 998913"/>
                  <a:gd name="connsiteY3" fmla="*/ 2108931 h 2108931"/>
                  <a:gd name="connsiteX4" fmla="*/ 908814 w 998913"/>
                  <a:gd name="connsiteY4" fmla="*/ 2057211 h 2108931"/>
                  <a:gd name="connsiteX5" fmla="*/ 28858 w 998913"/>
                  <a:gd name="connsiteY5" fmla="*/ 60530 h 2108931"/>
                  <a:gd name="connsiteX6" fmla="*/ 41978 w 998913"/>
                  <a:gd name="connsiteY6" fmla="*/ 0 h 2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913" h="2108931">
                    <a:moveTo>
                      <a:pt x="41978" y="0"/>
                    </a:moveTo>
                    <a:lnTo>
                      <a:pt x="251242" y="230248"/>
                    </a:lnTo>
                    <a:cubicBezTo>
                      <a:pt x="656263" y="721020"/>
                      <a:pt x="922668" y="1330429"/>
                      <a:pt x="990518" y="1998535"/>
                    </a:cubicBezTo>
                    <a:lnTo>
                      <a:pt x="998913" y="2108931"/>
                    </a:lnTo>
                    <a:lnTo>
                      <a:pt x="908814" y="2057211"/>
                    </a:lnTo>
                    <a:cubicBezTo>
                      <a:pt x="261386" y="1641867"/>
                      <a:pt x="-109666" y="866299"/>
                      <a:pt x="28858" y="60530"/>
                    </a:cubicBezTo>
                    <a:lnTo>
                      <a:pt x="41978" y="0"/>
                    </a:lnTo>
                    <a:close/>
                  </a:path>
                </a:pathLst>
              </a:custGeom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E81AB8-3E5B-9B96-33CA-0B2C7522D39C}"/>
                  </a:ext>
                </a:extLst>
              </p:cNvPr>
              <p:cNvSpPr/>
              <p:nvPr userDrawn="1"/>
            </p:nvSpPr>
            <p:spPr>
              <a:xfrm>
                <a:off x="-530959" y="4574457"/>
                <a:ext cx="1837695" cy="3941773"/>
              </a:xfrm>
              <a:custGeom>
                <a:avLst/>
                <a:gdLst>
                  <a:gd name="connsiteX0" fmla="*/ 1837695 w 1837695"/>
                  <a:gd name="connsiteY0" fmla="*/ 0 h 3941773"/>
                  <a:gd name="connsiteX1" fmla="*/ 1837695 w 1837695"/>
                  <a:gd name="connsiteY1" fmla="*/ 1486148 h 3941773"/>
                  <a:gd name="connsiteX2" fmla="*/ 1441872 w 1837695"/>
                  <a:gd name="connsiteY2" fmla="*/ 1873173 h 3941773"/>
                  <a:gd name="connsiteX3" fmla="*/ 1837695 w 1837695"/>
                  <a:gd name="connsiteY3" fmla="*/ 2455625 h 3941773"/>
                  <a:gd name="connsiteX4" fmla="*/ 1837695 w 1837695"/>
                  <a:gd name="connsiteY4" fmla="*/ 3941773 h 3941773"/>
                  <a:gd name="connsiteX5" fmla="*/ 1597753 w 1837695"/>
                  <a:gd name="connsiteY5" fmla="*/ 3915498 h 3941773"/>
                  <a:gd name="connsiteX6" fmla="*/ 1034316 w 1837695"/>
                  <a:gd name="connsiteY6" fmla="*/ 3728593 h 3941773"/>
                  <a:gd name="connsiteX7" fmla="*/ 956935 w 1837695"/>
                  <a:gd name="connsiteY7" fmla="*/ 3684173 h 3941773"/>
                  <a:gd name="connsiteX8" fmla="*/ 948540 w 1837695"/>
                  <a:gd name="connsiteY8" fmla="*/ 3573777 h 3941773"/>
                  <a:gd name="connsiteX9" fmla="*/ 209264 w 1837695"/>
                  <a:gd name="connsiteY9" fmla="*/ 1805490 h 3941773"/>
                  <a:gd name="connsiteX10" fmla="*/ 0 w 1837695"/>
                  <a:gd name="connsiteY10" fmla="*/ 1575242 h 3941773"/>
                  <a:gd name="connsiteX11" fmla="*/ 22357 w 1837695"/>
                  <a:gd name="connsiteY11" fmla="*/ 1472097 h 3941773"/>
                  <a:gd name="connsiteX12" fmla="*/ 1837695 w 1837695"/>
                  <a:gd name="connsiteY12" fmla="*/ 0 h 3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695" h="3941773">
                    <a:moveTo>
                      <a:pt x="1837695" y="0"/>
                    </a:moveTo>
                    <a:lnTo>
                      <a:pt x="1837695" y="1486148"/>
                    </a:lnTo>
                    <a:cubicBezTo>
                      <a:pt x="1643872" y="1526776"/>
                      <a:pt x="1480792" y="1679040"/>
                      <a:pt x="1441872" y="1873173"/>
                    </a:cubicBezTo>
                    <a:cubicBezTo>
                      <a:pt x="1388150" y="2141161"/>
                      <a:pt x="1569759" y="2401903"/>
                      <a:pt x="1837695" y="2455625"/>
                    </a:cubicBezTo>
                    <a:lnTo>
                      <a:pt x="1837695" y="3941773"/>
                    </a:lnTo>
                    <a:cubicBezTo>
                      <a:pt x="1757252" y="3937918"/>
                      <a:pt x="1677125" y="3929145"/>
                      <a:pt x="1597753" y="3915498"/>
                    </a:cubicBezTo>
                    <a:cubicBezTo>
                      <a:pt x="1396311" y="3880867"/>
                      <a:pt x="1207284" y="3816847"/>
                      <a:pt x="1034316" y="3728593"/>
                    </a:cubicBezTo>
                    <a:lnTo>
                      <a:pt x="956935" y="3684173"/>
                    </a:lnTo>
                    <a:lnTo>
                      <a:pt x="948540" y="3573777"/>
                    </a:lnTo>
                    <a:cubicBezTo>
                      <a:pt x="880690" y="2905671"/>
                      <a:pt x="614285" y="2296262"/>
                      <a:pt x="209264" y="1805490"/>
                    </a:cubicBezTo>
                    <a:lnTo>
                      <a:pt x="0" y="1575242"/>
                    </a:lnTo>
                    <a:lnTo>
                      <a:pt x="22357" y="1472097"/>
                    </a:lnTo>
                    <a:cubicBezTo>
                      <a:pt x="234563" y="665888"/>
                      <a:pt x="961029" y="50510"/>
                      <a:pt x="1837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851A4B-345A-8BC5-E27B-F6817C0B3FA5}"/>
                  </a:ext>
                </a:extLst>
              </p:cNvPr>
              <p:cNvSpPr/>
              <p:nvPr userDrawn="1"/>
            </p:nvSpPr>
            <p:spPr>
              <a:xfrm>
                <a:off x="-6189992" y="5174563"/>
                <a:ext cx="6624673" cy="4560172"/>
              </a:xfrm>
              <a:custGeom>
                <a:avLst/>
                <a:gdLst>
                  <a:gd name="connsiteX0" fmla="*/ 3312337 w 6624673"/>
                  <a:gd name="connsiteY0" fmla="*/ 0 h 4560172"/>
                  <a:gd name="connsiteX1" fmla="*/ 5654513 w 6624673"/>
                  <a:gd name="connsiteY1" fmla="*/ 970161 h 4560172"/>
                  <a:gd name="connsiteX2" fmla="*/ 5659033 w 6624673"/>
                  <a:gd name="connsiteY2" fmla="*/ 975135 h 4560172"/>
                  <a:gd name="connsiteX3" fmla="*/ 5645913 w 6624673"/>
                  <a:gd name="connsiteY3" fmla="*/ 1035665 h 4560172"/>
                  <a:gd name="connsiteX4" fmla="*/ 6525869 w 6624673"/>
                  <a:gd name="connsiteY4" fmla="*/ 3032346 h 4560172"/>
                  <a:gd name="connsiteX5" fmla="*/ 6615969 w 6624673"/>
                  <a:gd name="connsiteY5" fmla="*/ 3084066 h 4560172"/>
                  <a:gd name="connsiteX6" fmla="*/ 6620365 w 6624673"/>
                  <a:gd name="connsiteY6" fmla="*/ 3141885 h 4560172"/>
                  <a:gd name="connsiteX7" fmla="*/ 6624673 w 6624673"/>
                  <a:gd name="connsiteY7" fmla="*/ 3312337 h 4560172"/>
                  <a:gd name="connsiteX8" fmla="*/ 6475757 w 6624673"/>
                  <a:gd name="connsiteY8" fmla="*/ 4297325 h 4560172"/>
                  <a:gd name="connsiteX9" fmla="*/ 6379553 w 6624673"/>
                  <a:gd name="connsiteY9" fmla="*/ 4560172 h 4560172"/>
                  <a:gd name="connsiteX10" fmla="*/ 245120 w 6624673"/>
                  <a:gd name="connsiteY10" fmla="*/ 4560172 h 4560172"/>
                  <a:gd name="connsiteX11" fmla="*/ 148916 w 6624673"/>
                  <a:gd name="connsiteY11" fmla="*/ 4297325 h 4560172"/>
                  <a:gd name="connsiteX12" fmla="*/ 0 w 6624673"/>
                  <a:gd name="connsiteY12" fmla="*/ 3312337 h 4560172"/>
                  <a:gd name="connsiteX13" fmla="*/ 3312337 w 6624673"/>
                  <a:gd name="connsiteY13" fmla="*/ 0 h 456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24673" h="4560172">
                    <a:moveTo>
                      <a:pt x="3312337" y="0"/>
                    </a:moveTo>
                    <a:cubicBezTo>
                      <a:pt x="4227014" y="0"/>
                      <a:pt x="5055097" y="370746"/>
                      <a:pt x="5654513" y="970161"/>
                    </a:cubicBezTo>
                    <a:lnTo>
                      <a:pt x="5659033" y="975135"/>
                    </a:lnTo>
                    <a:lnTo>
                      <a:pt x="5645913" y="1035665"/>
                    </a:lnTo>
                    <a:cubicBezTo>
                      <a:pt x="5507389" y="1841434"/>
                      <a:pt x="5878441" y="2617002"/>
                      <a:pt x="6525869" y="3032346"/>
                    </a:cubicBezTo>
                    <a:lnTo>
                      <a:pt x="6615969" y="3084066"/>
                    </a:lnTo>
                    <a:lnTo>
                      <a:pt x="6620365" y="3141885"/>
                    </a:lnTo>
                    <a:cubicBezTo>
                      <a:pt x="6623225" y="3198341"/>
                      <a:pt x="6624673" y="3255170"/>
                      <a:pt x="6624673" y="3312337"/>
                    </a:cubicBezTo>
                    <a:cubicBezTo>
                      <a:pt x="6624673" y="3655341"/>
                      <a:pt x="6572537" y="3986167"/>
                      <a:pt x="6475757" y="4297325"/>
                    </a:cubicBezTo>
                    <a:lnTo>
                      <a:pt x="6379553" y="4560172"/>
                    </a:lnTo>
                    <a:lnTo>
                      <a:pt x="245120" y="4560172"/>
                    </a:lnTo>
                    <a:lnTo>
                      <a:pt x="148916" y="4297325"/>
                    </a:lnTo>
                    <a:cubicBezTo>
                      <a:pt x="52136" y="3986167"/>
                      <a:pt x="0" y="3655341"/>
                      <a:pt x="0" y="3312337"/>
                    </a:cubicBezTo>
                    <a:cubicBezTo>
                      <a:pt x="0" y="1482984"/>
                      <a:pt x="1482984" y="0"/>
                      <a:pt x="331233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A458B71-F033-698E-9EFB-E782D69448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52446" y="5625449"/>
              <a:ext cx="3278227" cy="61853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763270"/>
            <a:ext cx="8535670" cy="2987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add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10711-6FC1-9522-B201-EA0FF1D9FEF7}"/>
              </a:ext>
            </a:extLst>
          </p:cNvPr>
          <p:cNvSpPr txBox="1"/>
          <p:nvPr userDrawn="1"/>
        </p:nvSpPr>
        <p:spPr>
          <a:xfrm>
            <a:off x="733072" y="5269605"/>
            <a:ext cx="61188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600" b="1" u="none" dirty="0">
                <a:solidFill>
                  <a:schemeClr val="bg2"/>
                </a:solidFill>
              </a:rPr>
              <a:t>www.discovercreative.careers</a:t>
            </a:r>
            <a:br>
              <a:rPr lang="en-US" sz="2600" b="1" u="none" dirty="0">
                <a:solidFill>
                  <a:schemeClr val="bg2"/>
                </a:solidFill>
              </a:rPr>
            </a:br>
            <a:r>
              <a:rPr lang="en-GB" sz="2600" b="1" u="none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#DiscoverCreativeCareers</a:t>
            </a:r>
            <a:endParaRPr lang="en-US" sz="2600" b="1" u="none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580641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5F33C4B-9B15-FB6D-452B-985DEEDFE732}"/>
              </a:ext>
            </a:extLst>
          </p:cNvPr>
          <p:cNvSpPr/>
          <p:nvPr userDrawn="1"/>
        </p:nvSpPr>
        <p:spPr>
          <a:xfrm>
            <a:off x="9281217" y="2249800"/>
            <a:ext cx="2910783" cy="4609615"/>
          </a:xfrm>
          <a:custGeom>
            <a:avLst/>
            <a:gdLst>
              <a:gd name="connsiteX0" fmla="*/ 2447709 w 2910783"/>
              <a:gd name="connsiteY0" fmla="*/ 0 h 4609615"/>
              <a:gd name="connsiteX1" fmla="*/ 2765875 w 2910783"/>
              <a:gd name="connsiteY1" fmla="*/ 216370 h 4609615"/>
              <a:gd name="connsiteX2" fmla="*/ 2910783 w 2910783"/>
              <a:gd name="connsiteY2" fmla="*/ 340632 h 4609615"/>
              <a:gd name="connsiteX3" fmla="*/ 2910783 w 2910783"/>
              <a:gd name="connsiteY3" fmla="*/ 4609615 h 4609615"/>
              <a:gd name="connsiteX4" fmla="*/ 0 w 2910783"/>
              <a:gd name="connsiteY4" fmla="*/ 4609615 h 4609615"/>
              <a:gd name="connsiteX5" fmla="*/ 611914 w 2910783"/>
              <a:gd name="connsiteY5" fmla="*/ 3457236 h 4609615"/>
              <a:gd name="connsiteX6" fmla="*/ 1458522 w 2910783"/>
              <a:gd name="connsiteY6" fmla="*/ 3208262 h 4609615"/>
              <a:gd name="connsiteX7" fmla="*/ 1336683 w 2910783"/>
              <a:gd name="connsiteY7" fmla="*/ 2092325 h 4609615"/>
              <a:gd name="connsiteX8" fmla="*/ 2447709 w 2910783"/>
              <a:gd name="connsiteY8" fmla="*/ 0 h 46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83" h="4609615">
                <a:moveTo>
                  <a:pt x="2447709" y="0"/>
                </a:moveTo>
                <a:cubicBezTo>
                  <a:pt x="2558080" y="65565"/>
                  <a:pt x="2664332" y="137819"/>
                  <a:pt x="2765875" y="216370"/>
                </a:cubicBezTo>
                <a:lnTo>
                  <a:pt x="2910783" y="340632"/>
                </a:lnTo>
                <a:lnTo>
                  <a:pt x="2910783" y="4609615"/>
                </a:lnTo>
                <a:lnTo>
                  <a:pt x="0" y="4609615"/>
                </a:lnTo>
                <a:lnTo>
                  <a:pt x="611914" y="3457236"/>
                </a:lnTo>
                <a:cubicBezTo>
                  <a:pt x="915167" y="3544937"/>
                  <a:pt x="1258596" y="3452483"/>
                  <a:pt x="1458522" y="3208262"/>
                </a:cubicBezTo>
                <a:cubicBezTo>
                  <a:pt x="1734501" y="2871128"/>
                  <a:pt x="1673744" y="2368265"/>
                  <a:pt x="1336683" y="2092325"/>
                </a:cubicBezTo>
                <a:lnTo>
                  <a:pt x="24477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343568A-F6A3-0530-60D9-C221AA65B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4814" y="1830104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36000" anchor="t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Image optional</a:t>
            </a:r>
            <a:br>
              <a:rPr lang="en-GB" dirty="0"/>
            </a:br>
            <a:r>
              <a:rPr lang="en-GB" dirty="0"/>
              <a:t>(Overlay to be </a:t>
            </a:r>
            <a:br>
              <a:rPr lang="en-GB" dirty="0"/>
            </a:br>
            <a:r>
              <a:rPr lang="en-GB" dirty="0"/>
              <a:t>used if photo included)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949AF8-7E30-AB24-53C6-AD6C73E69FA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37473" y="5448300"/>
            <a:ext cx="308081" cy="598805"/>
          </a:xfrm>
          <a:prstGeom prst="line">
            <a:avLst/>
          </a:prstGeom>
          <a:ln w="635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411DA8-092F-77FD-1BB2-ACBA608A3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250" y="4417447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752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96296E-6 L -0.06524 0.22315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7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er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580641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5F33C4B-9B15-FB6D-452B-985DEEDFE732}"/>
              </a:ext>
            </a:extLst>
          </p:cNvPr>
          <p:cNvSpPr/>
          <p:nvPr userDrawn="1"/>
        </p:nvSpPr>
        <p:spPr>
          <a:xfrm>
            <a:off x="9281217" y="2249800"/>
            <a:ext cx="2910783" cy="4609615"/>
          </a:xfrm>
          <a:custGeom>
            <a:avLst/>
            <a:gdLst>
              <a:gd name="connsiteX0" fmla="*/ 2447709 w 2910783"/>
              <a:gd name="connsiteY0" fmla="*/ 0 h 4609615"/>
              <a:gd name="connsiteX1" fmla="*/ 2765875 w 2910783"/>
              <a:gd name="connsiteY1" fmla="*/ 216370 h 4609615"/>
              <a:gd name="connsiteX2" fmla="*/ 2910783 w 2910783"/>
              <a:gd name="connsiteY2" fmla="*/ 340632 h 4609615"/>
              <a:gd name="connsiteX3" fmla="*/ 2910783 w 2910783"/>
              <a:gd name="connsiteY3" fmla="*/ 4609615 h 4609615"/>
              <a:gd name="connsiteX4" fmla="*/ 0 w 2910783"/>
              <a:gd name="connsiteY4" fmla="*/ 4609615 h 4609615"/>
              <a:gd name="connsiteX5" fmla="*/ 611914 w 2910783"/>
              <a:gd name="connsiteY5" fmla="*/ 3457236 h 4609615"/>
              <a:gd name="connsiteX6" fmla="*/ 1458522 w 2910783"/>
              <a:gd name="connsiteY6" fmla="*/ 3208262 h 4609615"/>
              <a:gd name="connsiteX7" fmla="*/ 1336683 w 2910783"/>
              <a:gd name="connsiteY7" fmla="*/ 2092325 h 4609615"/>
              <a:gd name="connsiteX8" fmla="*/ 2447709 w 2910783"/>
              <a:gd name="connsiteY8" fmla="*/ 0 h 46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83" h="4609615">
                <a:moveTo>
                  <a:pt x="2447709" y="0"/>
                </a:moveTo>
                <a:cubicBezTo>
                  <a:pt x="2558080" y="65565"/>
                  <a:pt x="2664332" y="137819"/>
                  <a:pt x="2765875" y="216370"/>
                </a:cubicBezTo>
                <a:lnTo>
                  <a:pt x="2910783" y="340632"/>
                </a:lnTo>
                <a:lnTo>
                  <a:pt x="2910783" y="4609615"/>
                </a:lnTo>
                <a:lnTo>
                  <a:pt x="0" y="4609615"/>
                </a:lnTo>
                <a:lnTo>
                  <a:pt x="611914" y="3457236"/>
                </a:lnTo>
                <a:cubicBezTo>
                  <a:pt x="915167" y="3544937"/>
                  <a:pt x="1258596" y="3452483"/>
                  <a:pt x="1458522" y="3208262"/>
                </a:cubicBezTo>
                <a:cubicBezTo>
                  <a:pt x="1734501" y="2871128"/>
                  <a:pt x="1673744" y="2368265"/>
                  <a:pt x="1336683" y="2092325"/>
                </a:cubicBezTo>
                <a:lnTo>
                  <a:pt x="24477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343568A-F6A3-0530-60D9-C221AA65B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4814" y="1830104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36000" anchor="t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Image optional</a:t>
            </a:r>
            <a:br>
              <a:rPr lang="en-GB" dirty="0"/>
            </a:br>
            <a:r>
              <a:rPr lang="en-GB" dirty="0"/>
              <a:t>(Overlay to be </a:t>
            </a:r>
            <a:br>
              <a:rPr lang="en-GB" dirty="0"/>
            </a:br>
            <a:r>
              <a:rPr lang="en-GB" dirty="0"/>
              <a:t>used if photo included)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949AF8-7E30-AB24-53C6-AD6C73E69FA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37473" y="5448300"/>
            <a:ext cx="308081" cy="598805"/>
          </a:xfrm>
          <a:prstGeom prst="line">
            <a:avLst/>
          </a:prstGeom>
          <a:ln w="63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411DA8-092F-77FD-1BB2-ACBA608A3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250" y="4417447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496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96296E-6 L -0.06524 0.22315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7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3022601"/>
            <a:ext cx="5899150" cy="148844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CCC2DB44-0D44-30F2-22E8-E2A153C707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45465" y="831950"/>
            <a:ext cx="2584588" cy="260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sector icon</a:t>
            </a:r>
            <a:br>
              <a:rPr lang="en-GB" dirty="0"/>
            </a:br>
            <a:r>
              <a:rPr lang="en-GB" dirty="0"/>
              <a:t>(Type 2)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F3AE371-683C-BD29-2EC2-6BF88254F107}"/>
              </a:ext>
            </a:extLst>
          </p:cNvPr>
          <p:cNvSpPr/>
          <p:nvPr userDrawn="1"/>
        </p:nvSpPr>
        <p:spPr>
          <a:xfrm>
            <a:off x="11158102" y="411480"/>
            <a:ext cx="383586" cy="3306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548A811-8FCA-993B-D7E2-82BE4F3E478A}"/>
              </a:ext>
            </a:extLst>
          </p:cNvPr>
          <p:cNvSpPr/>
          <p:nvPr userDrawn="1"/>
        </p:nvSpPr>
        <p:spPr>
          <a:xfrm rot="2256487">
            <a:off x="10892776" y="3715191"/>
            <a:ext cx="444075" cy="3828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813E0C-E98D-0CC9-7198-73562190C1A7}"/>
              </a:ext>
            </a:extLst>
          </p:cNvPr>
          <p:cNvSpPr/>
          <p:nvPr userDrawn="1"/>
        </p:nvSpPr>
        <p:spPr>
          <a:xfrm>
            <a:off x="11882486" y="1932346"/>
            <a:ext cx="386499" cy="386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9A3228-5DE8-E199-3C4E-FDC1667C5FDB}"/>
              </a:ext>
            </a:extLst>
          </p:cNvPr>
          <p:cNvSpPr/>
          <p:nvPr userDrawn="1"/>
        </p:nvSpPr>
        <p:spPr>
          <a:xfrm rot="3114077">
            <a:off x="8045852" y="26863"/>
            <a:ext cx="316621" cy="316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4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 animBg="1"/>
      <p:bldP spid="7" grpId="0" animBg="1"/>
      <p:bldP spid="8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14FCD9-B421-E55E-A27F-852F53456A8E}"/>
              </a:ext>
            </a:extLst>
          </p:cNvPr>
          <p:cNvGrpSpPr/>
          <p:nvPr userDrawn="1"/>
        </p:nvGrpSpPr>
        <p:grpSpPr>
          <a:xfrm>
            <a:off x="7258685" y="3488592"/>
            <a:ext cx="4934378" cy="3396517"/>
            <a:chOff x="7258685" y="3488592"/>
            <a:chExt cx="4934378" cy="33965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6E7A90-7649-D84E-F161-1E728A9D538D}"/>
                </a:ext>
              </a:extLst>
            </p:cNvPr>
            <p:cNvGrpSpPr/>
            <p:nvPr userDrawn="1"/>
          </p:nvGrpSpPr>
          <p:grpSpPr>
            <a:xfrm>
              <a:off x="7258685" y="3488592"/>
              <a:ext cx="4934378" cy="3396517"/>
              <a:chOff x="-6189992" y="4574457"/>
              <a:chExt cx="7496728" cy="516027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C87982-3CE9-FEEB-02CC-BC2A95B8DC94}"/>
                  </a:ext>
                </a:extLst>
              </p:cNvPr>
              <p:cNvSpPr/>
              <p:nvPr userDrawn="1"/>
            </p:nvSpPr>
            <p:spPr>
              <a:xfrm>
                <a:off x="-572937" y="6149699"/>
                <a:ext cx="998913" cy="2108931"/>
              </a:xfrm>
              <a:custGeom>
                <a:avLst/>
                <a:gdLst>
                  <a:gd name="connsiteX0" fmla="*/ 41978 w 998913"/>
                  <a:gd name="connsiteY0" fmla="*/ 0 h 2108931"/>
                  <a:gd name="connsiteX1" fmla="*/ 251242 w 998913"/>
                  <a:gd name="connsiteY1" fmla="*/ 230248 h 2108931"/>
                  <a:gd name="connsiteX2" fmla="*/ 990518 w 998913"/>
                  <a:gd name="connsiteY2" fmla="*/ 1998535 h 2108931"/>
                  <a:gd name="connsiteX3" fmla="*/ 998913 w 998913"/>
                  <a:gd name="connsiteY3" fmla="*/ 2108931 h 2108931"/>
                  <a:gd name="connsiteX4" fmla="*/ 908814 w 998913"/>
                  <a:gd name="connsiteY4" fmla="*/ 2057211 h 2108931"/>
                  <a:gd name="connsiteX5" fmla="*/ 28858 w 998913"/>
                  <a:gd name="connsiteY5" fmla="*/ 60530 h 2108931"/>
                  <a:gd name="connsiteX6" fmla="*/ 41978 w 998913"/>
                  <a:gd name="connsiteY6" fmla="*/ 0 h 2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913" h="2108931">
                    <a:moveTo>
                      <a:pt x="41978" y="0"/>
                    </a:moveTo>
                    <a:lnTo>
                      <a:pt x="251242" y="230248"/>
                    </a:lnTo>
                    <a:cubicBezTo>
                      <a:pt x="656263" y="721020"/>
                      <a:pt x="922668" y="1330429"/>
                      <a:pt x="990518" y="1998535"/>
                    </a:cubicBezTo>
                    <a:lnTo>
                      <a:pt x="998913" y="2108931"/>
                    </a:lnTo>
                    <a:lnTo>
                      <a:pt x="908814" y="2057211"/>
                    </a:lnTo>
                    <a:cubicBezTo>
                      <a:pt x="261386" y="1641867"/>
                      <a:pt x="-109666" y="866299"/>
                      <a:pt x="28858" y="60530"/>
                    </a:cubicBezTo>
                    <a:lnTo>
                      <a:pt x="41978" y="0"/>
                    </a:lnTo>
                    <a:close/>
                  </a:path>
                </a:pathLst>
              </a:custGeom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E81AB8-3E5B-9B96-33CA-0B2C7522D39C}"/>
                  </a:ext>
                </a:extLst>
              </p:cNvPr>
              <p:cNvSpPr/>
              <p:nvPr userDrawn="1"/>
            </p:nvSpPr>
            <p:spPr>
              <a:xfrm>
                <a:off x="-530959" y="4574457"/>
                <a:ext cx="1837695" cy="3941773"/>
              </a:xfrm>
              <a:custGeom>
                <a:avLst/>
                <a:gdLst>
                  <a:gd name="connsiteX0" fmla="*/ 1837695 w 1837695"/>
                  <a:gd name="connsiteY0" fmla="*/ 0 h 3941773"/>
                  <a:gd name="connsiteX1" fmla="*/ 1837695 w 1837695"/>
                  <a:gd name="connsiteY1" fmla="*/ 1486148 h 3941773"/>
                  <a:gd name="connsiteX2" fmla="*/ 1441872 w 1837695"/>
                  <a:gd name="connsiteY2" fmla="*/ 1873173 h 3941773"/>
                  <a:gd name="connsiteX3" fmla="*/ 1837695 w 1837695"/>
                  <a:gd name="connsiteY3" fmla="*/ 2455625 h 3941773"/>
                  <a:gd name="connsiteX4" fmla="*/ 1837695 w 1837695"/>
                  <a:gd name="connsiteY4" fmla="*/ 3941773 h 3941773"/>
                  <a:gd name="connsiteX5" fmla="*/ 1597753 w 1837695"/>
                  <a:gd name="connsiteY5" fmla="*/ 3915498 h 3941773"/>
                  <a:gd name="connsiteX6" fmla="*/ 1034316 w 1837695"/>
                  <a:gd name="connsiteY6" fmla="*/ 3728593 h 3941773"/>
                  <a:gd name="connsiteX7" fmla="*/ 956935 w 1837695"/>
                  <a:gd name="connsiteY7" fmla="*/ 3684173 h 3941773"/>
                  <a:gd name="connsiteX8" fmla="*/ 948540 w 1837695"/>
                  <a:gd name="connsiteY8" fmla="*/ 3573777 h 3941773"/>
                  <a:gd name="connsiteX9" fmla="*/ 209264 w 1837695"/>
                  <a:gd name="connsiteY9" fmla="*/ 1805490 h 3941773"/>
                  <a:gd name="connsiteX10" fmla="*/ 0 w 1837695"/>
                  <a:gd name="connsiteY10" fmla="*/ 1575242 h 3941773"/>
                  <a:gd name="connsiteX11" fmla="*/ 22357 w 1837695"/>
                  <a:gd name="connsiteY11" fmla="*/ 1472097 h 3941773"/>
                  <a:gd name="connsiteX12" fmla="*/ 1837695 w 1837695"/>
                  <a:gd name="connsiteY12" fmla="*/ 0 h 3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695" h="3941773">
                    <a:moveTo>
                      <a:pt x="1837695" y="0"/>
                    </a:moveTo>
                    <a:lnTo>
                      <a:pt x="1837695" y="1486148"/>
                    </a:lnTo>
                    <a:cubicBezTo>
                      <a:pt x="1643872" y="1526776"/>
                      <a:pt x="1480792" y="1679040"/>
                      <a:pt x="1441872" y="1873173"/>
                    </a:cubicBezTo>
                    <a:cubicBezTo>
                      <a:pt x="1388150" y="2141161"/>
                      <a:pt x="1569759" y="2401903"/>
                      <a:pt x="1837695" y="2455625"/>
                    </a:cubicBezTo>
                    <a:lnTo>
                      <a:pt x="1837695" y="3941773"/>
                    </a:lnTo>
                    <a:cubicBezTo>
                      <a:pt x="1757252" y="3937918"/>
                      <a:pt x="1677125" y="3929145"/>
                      <a:pt x="1597753" y="3915498"/>
                    </a:cubicBezTo>
                    <a:cubicBezTo>
                      <a:pt x="1396311" y="3880867"/>
                      <a:pt x="1207284" y="3816847"/>
                      <a:pt x="1034316" y="3728593"/>
                    </a:cubicBezTo>
                    <a:lnTo>
                      <a:pt x="956935" y="3684173"/>
                    </a:lnTo>
                    <a:lnTo>
                      <a:pt x="948540" y="3573777"/>
                    </a:lnTo>
                    <a:cubicBezTo>
                      <a:pt x="880690" y="2905671"/>
                      <a:pt x="614285" y="2296262"/>
                      <a:pt x="209264" y="1805490"/>
                    </a:cubicBezTo>
                    <a:lnTo>
                      <a:pt x="0" y="1575242"/>
                    </a:lnTo>
                    <a:lnTo>
                      <a:pt x="22357" y="1472097"/>
                    </a:lnTo>
                    <a:cubicBezTo>
                      <a:pt x="234563" y="665888"/>
                      <a:pt x="961029" y="50510"/>
                      <a:pt x="1837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851A4B-345A-8BC5-E27B-F6817C0B3FA5}"/>
                  </a:ext>
                </a:extLst>
              </p:cNvPr>
              <p:cNvSpPr/>
              <p:nvPr userDrawn="1"/>
            </p:nvSpPr>
            <p:spPr>
              <a:xfrm>
                <a:off x="-6189992" y="5174563"/>
                <a:ext cx="6624673" cy="4560172"/>
              </a:xfrm>
              <a:custGeom>
                <a:avLst/>
                <a:gdLst>
                  <a:gd name="connsiteX0" fmla="*/ 3312337 w 6624673"/>
                  <a:gd name="connsiteY0" fmla="*/ 0 h 4560172"/>
                  <a:gd name="connsiteX1" fmla="*/ 5654513 w 6624673"/>
                  <a:gd name="connsiteY1" fmla="*/ 970161 h 4560172"/>
                  <a:gd name="connsiteX2" fmla="*/ 5659033 w 6624673"/>
                  <a:gd name="connsiteY2" fmla="*/ 975135 h 4560172"/>
                  <a:gd name="connsiteX3" fmla="*/ 5645913 w 6624673"/>
                  <a:gd name="connsiteY3" fmla="*/ 1035665 h 4560172"/>
                  <a:gd name="connsiteX4" fmla="*/ 6525869 w 6624673"/>
                  <a:gd name="connsiteY4" fmla="*/ 3032346 h 4560172"/>
                  <a:gd name="connsiteX5" fmla="*/ 6615969 w 6624673"/>
                  <a:gd name="connsiteY5" fmla="*/ 3084066 h 4560172"/>
                  <a:gd name="connsiteX6" fmla="*/ 6620365 w 6624673"/>
                  <a:gd name="connsiteY6" fmla="*/ 3141885 h 4560172"/>
                  <a:gd name="connsiteX7" fmla="*/ 6624673 w 6624673"/>
                  <a:gd name="connsiteY7" fmla="*/ 3312337 h 4560172"/>
                  <a:gd name="connsiteX8" fmla="*/ 6475757 w 6624673"/>
                  <a:gd name="connsiteY8" fmla="*/ 4297325 h 4560172"/>
                  <a:gd name="connsiteX9" fmla="*/ 6379553 w 6624673"/>
                  <a:gd name="connsiteY9" fmla="*/ 4560172 h 4560172"/>
                  <a:gd name="connsiteX10" fmla="*/ 245120 w 6624673"/>
                  <a:gd name="connsiteY10" fmla="*/ 4560172 h 4560172"/>
                  <a:gd name="connsiteX11" fmla="*/ 148916 w 6624673"/>
                  <a:gd name="connsiteY11" fmla="*/ 4297325 h 4560172"/>
                  <a:gd name="connsiteX12" fmla="*/ 0 w 6624673"/>
                  <a:gd name="connsiteY12" fmla="*/ 3312337 h 4560172"/>
                  <a:gd name="connsiteX13" fmla="*/ 3312337 w 6624673"/>
                  <a:gd name="connsiteY13" fmla="*/ 0 h 456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24673" h="4560172">
                    <a:moveTo>
                      <a:pt x="3312337" y="0"/>
                    </a:moveTo>
                    <a:cubicBezTo>
                      <a:pt x="4227014" y="0"/>
                      <a:pt x="5055097" y="370746"/>
                      <a:pt x="5654513" y="970161"/>
                    </a:cubicBezTo>
                    <a:lnTo>
                      <a:pt x="5659033" y="975135"/>
                    </a:lnTo>
                    <a:lnTo>
                      <a:pt x="5645913" y="1035665"/>
                    </a:lnTo>
                    <a:cubicBezTo>
                      <a:pt x="5507389" y="1841434"/>
                      <a:pt x="5878441" y="2617002"/>
                      <a:pt x="6525869" y="3032346"/>
                    </a:cubicBezTo>
                    <a:lnTo>
                      <a:pt x="6615969" y="3084066"/>
                    </a:lnTo>
                    <a:lnTo>
                      <a:pt x="6620365" y="3141885"/>
                    </a:lnTo>
                    <a:cubicBezTo>
                      <a:pt x="6623225" y="3198341"/>
                      <a:pt x="6624673" y="3255170"/>
                      <a:pt x="6624673" y="3312337"/>
                    </a:cubicBezTo>
                    <a:cubicBezTo>
                      <a:pt x="6624673" y="3655341"/>
                      <a:pt x="6572537" y="3986167"/>
                      <a:pt x="6475757" y="4297325"/>
                    </a:cubicBezTo>
                    <a:lnTo>
                      <a:pt x="6379553" y="4560172"/>
                    </a:lnTo>
                    <a:lnTo>
                      <a:pt x="245120" y="4560172"/>
                    </a:lnTo>
                    <a:lnTo>
                      <a:pt x="148916" y="4297325"/>
                    </a:lnTo>
                    <a:cubicBezTo>
                      <a:pt x="52136" y="3986167"/>
                      <a:pt x="0" y="3655341"/>
                      <a:pt x="0" y="3312337"/>
                    </a:cubicBezTo>
                    <a:cubicBezTo>
                      <a:pt x="0" y="1482984"/>
                      <a:pt x="1482984" y="0"/>
                      <a:pt x="331233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A458B71-F033-698E-9EFB-E782D69448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52446" y="5625449"/>
              <a:ext cx="3278227" cy="61853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763270"/>
            <a:ext cx="8535670" cy="2987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add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10711-6FC1-9522-B201-EA0FF1D9FEF7}"/>
              </a:ext>
            </a:extLst>
          </p:cNvPr>
          <p:cNvSpPr txBox="1"/>
          <p:nvPr userDrawn="1"/>
        </p:nvSpPr>
        <p:spPr>
          <a:xfrm>
            <a:off x="733072" y="5269605"/>
            <a:ext cx="61188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600" b="1" u="none" dirty="0">
                <a:solidFill>
                  <a:schemeClr val="bg2"/>
                </a:solidFill>
              </a:rPr>
              <a:t>www.discovercreative.careers</a:t>
            </a:r>
            <a:br>
              <a:rPr lang="en-US" sz="2600" b="1" u="none" dirty="0">
                <a:solidFill>
                  <a:schemeClr val="bg2"/>
                </a:solidFill>
              </a:rPr>
            </a:br>
            <a:r>
              <a:rPr lang="en-GB" sz="2600" b="1" u="none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#DiscoverCreativeCareers</a:t>
            </a:r>
            <a:endParaRPr lang="en-US" sz="2600" b="1" u="none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lil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8FC0C-899B-20CB-55F9-B571F7A256F3}"/>
              </a:ext>
            </a:extLst>
          </p:cNvPr>
          <p:cNvGrpSpPr/>
          <p:nvPr userDrawn="1"/>
        </p:nvGrpSpPr>
        <p:grpSpPr>
          <a:xfrm>
            <a:off x="7258685" y="3488592"/>
            <a:ext cx="4934378" cy="3396517"/>
            <a:chOff x="7258685" y="3488592"/>
            <a:chExt cx="4934378" cy="33965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6E7A90-7649-D84E-F161-1E728A9D538D}"/>
                </a:ext>
              </a:extLst>
            </p:cNvPr>
            <p:cNvGrpSpPr/>
            <p:nvPr userDrawn="1"/>
          </p:nvGrpSpPr>
          <p:grpSpPr>
            <a:xfrm>
              <a:off x="7258685" y="3488592"/>
              <a:ext cx="4934378" cy="3396517"/>
              <a:chOff x="-6189992" y="4574457"/>
              <a:chExt cx="7496728" cy="516027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C87982-3CE9-FEEB-02CC-BC2A95B8DC94}"/>
                  </a:ext>
                </a:extLst>
              </p:cNvPr>
              <p:cNvSpPr/>
              <p:nvPr userDrawn="1"/>
            </p:nvSpPr>
            <p:spPr>
              <a:xfrm>
                <a:off x="-572937" y="6149699"/>
                <a:ext cx="998913" cy="2108931"/>
              </a:xfrm>
              <a:custGeom>
                <a:avLst/>
                <a:gdLst>
                  <a:gd name="connsiteX0" fmla="*/ 41978 w 998913"/>
                  <a:gd name="connsiteY0" fmla="*/ 0 h 2108931"/>
                  <a:gd name="connsiteX1" fmla="*/ 251242 w 998913"/>
                  <a:gd name="connsiteY1" fmla="*/ 230248 h 2108931"/>
                  <a:gd name="connsiteX2" fmla="*/ 990518 w 998913"/>
                  <a:gd name="connsiteY2" fmla="*/ 1998535 h 2108931"/>
                  <a:gd name="connsiteX3" fmla="*/ 998913 w 998913"/>
                  <a:gd name="connsiteY3" fmla="*/ 2108931 h 2108931"/>
                  <a:gd name="connsiteX4" fmla="*/ 908814 w 998913"/>
                  <a:gd name="connsiteY4" fmla="*/ 2057211 h 2108931"/>
                  <a:gd name="connsiteX5" fmla="*/ 28858 w 998913"/>
                  <a:gd name="connsiteY5" fmla="*/ 60530 h 2108931"/>
                  <a:gd name="connsiteX6" fmla="*/ 41978 w 998913"/>
                  <a:gd name="connsiteY6" fmla="*/ 0 h 2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913" h="2108931">
                    <a:moveTo>
                      <a:pt x="41978" y="0"/>
                    </a:moveTo>
                    <a:lnTo>
                      <a:pt x="251242" y="230248"/>
                    </a:lnTo>
                    <a:cubicBezTo>
                      <a:pt x="656263" y="721020"/>
                      <a:pt x="922668" y="1330429"/>
                      <a:pt x="990518" y="1998535"/>
                    </a:cubicBezTo>
                    <a:lnTo>
                      <a:pt x="998913" y="2108931"/>
                    </a:lnTo>
                    <a:lnTo>
                      <a:pt x="908814" y="2057211"/>
                    </a:lnTo>
                    <a:cubicBezTo>
                      <a:pt x="261386" y="1641867"/>
                      <a:pt x="-109666" y="866299"/>
                      <a:pt x="28858" y="60530"/>
                    </a:cubicBezTo>
                    <a:lnTo>
                      <a:pt x="41978" y="0"/>
                    </a:lnTo>
                    <a:close/>
                  </a:path>
                </a:pathLst>
              </a:custGeom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E81AB8-3E5B-9B96-33CA-0B2C7522D39C}"/>
                  </a:ext>
                </a:extLst>
              </p:cNvPr>
              <p:cNvSpPr/>
              <p:nvPr userDrawn="1"/>
            </p:nvSpPr>
            <p:spPr>
              <a:xfrm>
                <a:off x="-530959" y="4574457"/>
                <a:ext cx="1837695" cy="3941773"/>
              </a:xfrm>
              <a:custGeom>
                <a:avLst/>
                <a:gdLst>
                  <a:gd name="connsiteX0" fmla="*/ 1837695 w 1837695"/>
                  <a:gd name="connsiteY0" fmla="*/ 0 h 3941773"/>
                  <a:gd name="connsiteX1" fmla="*/ 1837695 w 1837695"/>
                  <a:gd name="connsiteY1" fmla="*/ 1486148 h 3941773"/>
                  <a:gd name="connsiteX2" fmla="*/ 1441872 w 1837695"/>
                  <a:gd name="connsiteY2" fmla="*/ 1873173 h 3941773"/>
                  <a:gd name="connsiteX3" fmla="*/ 1837695 w 1837695"/>
                  <a:gd name="connsiteY3" fmla="*/ 2455625 h 3941773"/>
                  <a:gd name="connsiteX4" fmla="*/ 1837695 w 1837695"/>
                  <a:gd name="connsiteY4" fmla="*/ 3941773 h 3941773"/>
                  <a:gd name="connsiteX5" fmla="*/ 1597753 w 1837695"/>
                  <a:gd name="connsiteY5" fmla="*/ 3915498 h 3941773"/>
                  <a:gd name="connsiteX6" fmla="*/ 1034316 w 1837695"/>
                  <a:gd name="connsiteY6" fmla="*/ 3728593 h 3941773"/>
                  <a:gd name="connsiteX7" fmla="*/ 956935 w 1837695"/>
                  <a:gd name="connsiteY7" fmla="*/ 3684173 h 3941773"/>
                  <a:gd name="connsiteX8" fmla="*/ 948540 w 1837695"/>
                  <a:gd name="connsiteY8" fmla="*/ 3573777 h 3941773"/>
                  <a:gd name="connsiteX9" fmla="*/ 209264 w 1837695"/>
                  <a:gd name="connsiteY9" fmla="*/ 1805490 h 3941773"/>
                  <a:gd name="connsiteX10" fmla="*/ 0 w 1837695"/>
                  <a:gd name="connsiteY10" fmla="*/ 1575242 h 3941773"/>
                  <a:gd name="connsiteX11" fmla="*/ 22357 w 1837695"/>
                  <a:gd name="connsiteY11" fmla="*/ 1472097 h 3941773"/>
                  <a:gd name="connsiteX12" fmla="*/ 1837695 w 1837695"/>
                  <a:gd name="connsiteY12" fmla="*/ 0 h 3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695" h="3941773">
                    <a:moveTo>
                      <a:pt x="1837695" y="0"/>
                    </a:moveTo>
                    <a:lnTo>
                      <a:pt x="1837695" y="1486148"/>
                    </a:lnTo>
                    <a:cubicBezTo>
                      <a:pt x="1643872" y="1526776"/>
                      <a:pt x="1480792" y="1679040"/>
                      <a:pt x="1441872" y="1873173"/>
                    </a:cubicBezTo>
                    <a:cubicBezTo>
                      <a:pt x="1388150" y="2141161"/>
                      <a:pt x="1569759" y="2401903"/>
                      <a:pt x="1837695" y="2455625"/>
                    </a:cubicBezTo>
                    <a:lnTo>
                      <a:pt x="1837695" y="3941773"/>
                    </a:lnTo>
                    <a:cubicBezTo>
                      <a:pt x="1757252" y="3937918"/>
                      <a:pt x="1677125" y="3929145"/>
                      <a:pt x="1597753" y="3915498"/>
                    </a:cubicBezTo>
                    <a:cubicBezTo>
                      <a:pt x="1396311" y="3880867"/>
                      <a:pt x="1207284" y="3816847"/>
                      <a:pt x="1034316" y="3728593"/>
                    </a:cubicBezTo>
                    <a:lnTo>
                      <a:pt x="956935" y="3684173"/>
                    </a:lnTo>
                    <a:lnTo>
                      <a:pt x="948540" y="3573777"/>
                    </a:lnTo>
                    <a:cubicBezTo>
                      <a:pt x="880690" y="2905671"/>
                      <a:pt x="614285" y="2296262"/>
                      <a:pt x="209264" y="1805490"/>
                    </a:cubicBezTo>
                    <a:lnTo>
                      <a:pt x="0" y="1575242"/>
                    </a:lnTo>
                    <a:lnTo>
                      <a:pt x="22357" y="1472097"/>
                    </a:lnTo>
                    <a:cubicBezTo>
                      <a:pt x="234563" y="665888"/>
                      <a:pt x="961029" y="50510"/>
                      <a:pt x="1837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851A4B-345A-8BC5-E27B-F6817C0B3FA5}"/>
                  </a:ext>
                </a:extLst>
              </p:cNvPr>
              <p:cNvSpPr/>
              <p:nvPr userDrawn="1"/>
            </p:nvSpPr>
            <p:spPr>
              <a:xfrm>
                <a:off x="-6189992" y="5174563"/>
                <a:ext cx="6624673" cy="4560172"/>
              </a:xfrm>
              <a:custGeom>
                <a:avLst/>
                <a:gdLst>
                  <a:gd name="connsiteX0" fmla="*/ 3312337 w 6624673"/>
                  <a:gd name="connsiteY0" fmla="*/ 0 h 4560172"/>
                  <a:gd name="connsiteX1" fmla="*/ 5654513 w 6624673"/>
                  <a:gd name="connsiteY1" fmla="*/ 970161 h 4560172"/>
                  <a:gd name="connsiteX2" fmla="*/ 5659033 w 6624673"/>
                  <a:gd name="connsiteY2" fmla="*/ 975135 h 4560172"/>
                  <a:gd name="connsiteX3" fmla="*/ 5645913 w 6624673"/>
                  <a:gd name="connsiteY3" fmla="*/ 1035665 h 4560172"/>
                  <a:gd name="connsiteX4" fmla="*/ 6525869 w 6624673"/>
                  <a:gd name="connsiteY4" fmla="*/ 3032346 h 4560172"/>
                  <a:gd name="connsiteX5" fmla="*/ 6615969 w 6624673"/>
                  <a:gd name="connsiteY5" fmla="*/ 3084066 h 4560172"/>
                  <a:gd name="connsiteX6" fmla="*/ 6620365 w 6624673"/>
                  <a:gd name="connsiteY6" fmla="*/ 3141885 h 4560172"/>
                  <a:gd name="connsiteX7" fmla="*/ 6624673 w 6624673"/>
                  <a:gd name="connsiteY7" fmla="*/ 3312337 h 4560172"/>
                  <a:gd name="connsiteX8" fmla="*/ 6475757 w 6624673"/>
                  <a:gd name="connsiteY8" fmla="*/ 4297325 h 4560172"/>
                  <a:gd name="connsiteX9" fmla="*/ 6379553 w 6624673"/>
                  <a:gd name="connsiteY9" fmla="*/ 4560172 h 4560172"/>
                  <a:gd name="connsiteX10" fmla="*/ 245120 w 6624673"/>
                  <a:gd name="connsiteY10" fmla="*/ 4560172 h 4560172"/>
                  <a:gd name="connsiteX11" fmla="*/ 148916 w 6624673"/>
                  <a:gd name="connsiteY11" fmla="*/ 4297325 h 4560172"/>
                  <a:gd name="connsiteX12" fmla="*/ 0 w 6624673"/>
                  <a:gd name="connsiteY12" fmla="*/ 3312337 h 4560172"/>
                  <a:gd name="connsiteX13" fmla="*/ 3312337 w 6624673"/>
                  <a:gd name="connsiteY13" fmla="*/ 0 h 456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24673" h="4560172">
                    <a:moveTo>
                      <a:pt x="3312337" y="0"/>
                    </a:moveTo>
                    <a:cubicBezTo>
                      <a:pt x="4227014" y="0"/>
                      <a:pt x="5055097" y="370746"/>
                      <a:pt x="5654513" y="970161"/>
                    </a:cubicBezTo>
                    <a:lnTo>
                      <a:pt x="5659033" y="975135"/>
                    </a:lnTo>
                    <a:lnTo>
                      <a:pt x="5645913" y="1035665"/>
                    </a:lnTo>
                    <a:cubicBezTo>
                      <a:pt x="5507389" y="1841434"/>
                      <a:pt x="5878441" y="2617002"/>
                      <a:pt x="6525869" y="3032346"/>
                    </a:cubicBezTo>
                    <a:lnTo>
                      <a:pt x="6615969" y="3084066"/>
                    </a:lnTo>
                    <a:lnTo>
                      <a:pt x="6620365" y="3141885"/>
                    </a:lnTo>
                    <a:cubicBezTo>
                      <a:pt x="6623225" y="3198341"/>
                      <a:pt x="6624673" y="3255170"/>
                      <a:pt x="6624673" y="3312337"/>
                    </a:cubicBezTo>
                    <a:cubicBezTo>
                      <a:pt x="6624673" y="3655341"/>
                      <a:pt x="6572537" y="3986167"/>
                      <a:pt x="6475757" y="4297325"/>
                    </a:cubicBezTo>
                    <a:lnTo>
                      <a:pt x="6379553" y="4560172"/>
                    </a:lnTo>
                    <a:lnTo>
                      <a:pt x="245120" y="4560172"/>
                    </a:lnTo>
                    <a:lnTo>
                      <a:pt x="148916" y="4297325"/>
                    </a:lnTo>
                    <a:cubicBezTo>
                      <a:pt x="52136" y="3986167"/>
                      <a:pt x="0" y="3655341"/>
                      <a:pt x="0" y="3312337"/>
                    </a:cubicBezTo>
                    <a:cubicBezTo>
                      <a:pt x="0" y="1482984"/>
                      <a:pt x="1482984" y="0"/>
                      <a:pt x="331233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A458B71-F033-698E-9EFB-E782D69448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52446" y="5625449"/>
              <a:ext cx="3278227" cy="61853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763270"/>
            <a:ext cx="8535670" cy="2987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10711-6FC1-9522-B201-EA0FF1D9FEF7}"/>
              </a:ext>
            </a:extLst>
          </p:cNvPr>
          <p:cNvSpPr txBox="1"/>
          <p:nvPr userDrawn="1"/>
        </p:nvSpPr>
        <p:spPr>
          <a:xfrm>
            <a:off x="733072" y="5269605"/>
            <a:ext cx="61188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600" b="1" u="none" dirty="0">
                <a:solidFill>
                  <a:schemeClr val="tx2"/>
                </a:solidFill>
              </a:rPr>
              <a:t>www.discovercreative.careers</a:t>
            </a:r>
            <a:br>
              <a:rPr lang="en-US" sz="2600" b="1" u="none" dirty="0">
                <a:solidFill>
                  <a:schemeClr val="tx2"/>
                </a:solidFill>
              </a:rPr>
            </a:br>
            <a:r>
              <a:rPr lang="en-GB" sz="26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#DiscoverCreativeCareers</a:t>
            </a:r>
            <a:endParaRPr lang="en-US" sz="26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-115747"/>
            <a:ext cx="12192000" cy="697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011-3755-F294-3CA3-AC2DA2DF9A4B}"/>
              </a:ext>
            </a:extLst>
          </p:cNvPr>
          <p:cNvSpPr/>
          <p:nvPr userDrawn="1"/>
        </p:nvSpPr>
        <p:spPr>
          <a:xfrm>
            <a:off x="696410" y="1451794"/>
            <a:ext cx="10799180" cy="47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605790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715" y="3149762"/>
            <a:ext cx="4870315" cy="2645171"/>
          </a:xfrm>
          <a:prstGeom prst="rect">
            <a:avLst/>
          </a:prstGeom>
        </p:spPr>
        <p:txBody>
          <a:bodyPr anchor="t"/>
          <a:lstStyle>
            <a:lvl1pPr marL="0" indent="0" algn="l">
              <a:buSzPct val="90000"/>
              <a:buFont typeface="Arial" panose="020B0604020202020204" pitchFamily="34" charset="0"/>
              <a:buNone/>
              <a:defRPr sz="2200" b="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4039B8-8161-3032-2C90-AE577DA60A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81750" y="1952572"/>
            <a:ext cx="919941" cy="794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DE1972F-365D-1436-F7B0-A9ACB2832E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40880" y="1453293"/>
            <a:ext cx="4459252" cy="4749285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0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353310"/>
            <a:ext cx="8043012" cy="3275330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2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5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17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7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4" r:id="rId4"/>
    <p:sldLayoutId id="2147483685" r:id="rId5"/>
    <p:sldLayoutId id="2147483686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player.vimeo.com/video/873345460?app_id=122963" TargetMode="Externa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extilesskillscentre.com/product/free-resource-cross-curricular-learning/" TargetMode="Externa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player.vimeo.com/video/873341418?app_id=122963" TargetMode="Externa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textilesskillscentre.com/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player.vimeo.com/video/873344882?app_id=12296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channel/UCB5D9_8zlPPky3zQ8OITpU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player.vimeo.com/video/873334852?app_id=12296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player.vimeo.com/video/873342397?app_id=122963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ED6F-21DC-828D-B9B5-84041753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Creative Industries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FBC53EE-502B-561B-4D22-90A7B3EF64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7234" y="1816698"/>
            <a:ext cx="4486436" cy="50286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F6D4A-7A33-1D30-99CE-A0F2ED5EC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there a career for you?</a:t>
            </a:r>
          </a:p>
        </p:txBody>
      </p:sp>
    </p:spTree>
    <p:extLst>
      <p:ext uri="{BB962C8B-B14F-4D97-AF65-F5344CB8AC3E}">
        <p14:creationId xmlns:p14="http://schemas.microsoft.com/office/powerpoint/2010/main" val="19847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0559-B5AA-1882-26EA-3D49B2A9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360" y="-265783"/>
            <a:ext cx="8132213" cy="1488440"/>
          </a:xfrm>
        </p:spPr>
        <p:txBody>
          <a:bodyPr/>
          <a:lstStyle/>
          <a:p>
            <a:r>
              <a:rPr lang="en-GB" dirty="0"/>
              <a:t>Employability Skills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10992-8B9C-0405-D050-38A0168DF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130" y="1375057"/>
            <a:ext cx="9922510" cy="58127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VERBAL COMMUNICATION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Being able to express your ideas clearly and confidently in speech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TEAMWORK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Working confidently within a group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ANALYSING &amp; INVESTIGATING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Gathering information and 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roblem solving.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INITIATIVE &amp; SELF MOTIVATION: 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Being able to act on initiative, identify opportunities &amp; proactive in putting forward ideas &amp; solutions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DRIVE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Determination to get things done. Make things happen &amp; constantly looking for better ways of doing things.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PLANNING &amp; ORGANISING</a:t>
            </a:r>
            <a:r>
              <a:rPr lang="en-GB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Being a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ble to plan activities &amp; carry them through effectively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FLEXIBILITY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Adapt successfully to changing situations &amp; environments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 MANAGEMENT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Manage time effectively, prioritising tasks, able to work to deadlines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EA81-D7F0-9E6B-FB0A-29D40B8B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31" y="1994286"/>
            <a:ext cx="5028530" cy="853441"/>
          </a:xfrm>
        </p:spPr>
        <p:txBody>
          <a:bodyPr/>
          <a:lstStyle/>
          <a:p>
            <a:r>
              <a:rPr lang="en-GB" dirty="0"/>
              <a:t>Discuss in your groups-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0E236EA-40E2-DCD8-E509-62D4CCC244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6095D-5A2F-97F8-0496-C6B054D4D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750" y="2847727"/>
            <a:ext cx="5800493" cy="58127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Do you recognise these skills in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Can you name times you use these skills?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Which are most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Do you think they are important for a career in Crafts, Fashion &amp; Textiles?</a:t>
            </a:r>
          </a:p>
        </p:txBody>
      </p:sp>
    </p:spTree>
    <p:extLst>
      <p:ext uri="{BB962C8B-B14F-4D97-AF65-F5344CB8AC3E}">
        <p14:creationId xmlns:p14="http://schemas.microsoft.com/office/powerpoint/2010/main" val="7875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5752-FAFF-CF8F-6290-AF7E9C07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check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425F-1BB3-3B5E-0845-CB9FD3900D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In pairs and using the guides provided – discuss what skills you enjoy using.</a:t>
            </a:r>
          </a:p>
          <a:p>
            <a:br>
              <a:rPr lang="en-GB" dirty="0"/>
            </a:br>
            <a:r>
              <a:rPr lang="en-GB" dirty="0"/>
              <a:t>Are you good at those things?</a:t>
            </a:r>
          </a:p>
          <a:p>
            <a:r>
              <a:rPr lang="en-GB" dirty="0"/>
              <a:t>Does your partner agree?</a:t>
            </a:r>
          </a:p>
        </p:txBody>
      </p:sp>
      <p:pic>
        <p:nvPicPr>
          <p:cNvPr id="9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4F2986E2-58F6-893A-E418-9564EA5E22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60" t="-26402" r="-19034" b="-11175"/>
          <a:stretch/>
        </p:blipFill>
        <p:spPr>
          <a:xfrm>
            <a:off x="1066800" y="1759667"/>
            <a:ext cx="1447800" cy="1074973"/>
          </a:xfr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5B9F0D3-CA60-FAE5-DDBB-29C656DDD9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1818" y="-19558"/>
            <a:ext cx="3448558" cy="3448558"/>
          </a:xfrm>
          <a:custGeom>
            <a:avLst/>
            <a:gdLst/>
            <a:ahLst/>
            <a:cxnLst/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CE1104B-F51A-9320-90FF-539508CA78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6097" y="2367797"/>
            <a:ext cx="3190213" cy="3190213"/>
          </a:xfrm>
          <a:custGeom>
            <a:avLst/>
            <a:gdLst/>
            <a:ahLst/>
            <a:cxnLst/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46C0A3-C60E-8059-0A6E-3B557F32D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39" y="4588252"/>
            <a:ext cx="3690765" cy="2176393"/>
          </a:xfrm>
          <a:prstGeom prst="rect">
            <a:avLst/>
          </a:prstGeom>
        </p:spPr>
      </p:pic>
      <p:pic>
        <p:nvPicPr>
          <p:cNvPr id="13" name="Google Shape;70;ga11cc9a983_0_14">
            <a:extLst>
              <a:ext uri="{FF2B5EF4-FFF2-40B4-BE49-F238E27FC236}">
                <a16:creationId xmlns:a16="http://schemas.microsoft.com/office/drawing/2014/main" id="{B4ACB494-4BB2-AAFC-6117-77910F40B8EB}"/>
              </a:ext>
            </a:extLst>
          </p:cNvPr>
          <p:cNvPicPr preferRelativeResize="0"/>
          <p:nvPr/>
        </p:nvPicPr>
        <p:blipFill rotWithShape="1">
          <a:blip r:embed="rId6"/>
          <a:srcRect t="1775" r="1" b="8446"/>
          <a:stretch/>
        </p:blipFill>
        <p:spPr>
          <a:xfrm>
            <a:off x="8967579" y="-57760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noFill/>
        </p:spPr>
      </p:pic>
      <p:pic>
        <p:nvPicPr>
          <p:cNvPr id="14" name="Google Shape;86;ga11cc9a983_0_26">
            <a:extLst>
              <a:ext uri="{FF2B5EF4-FFF2-40B4-BE49-F238E27FC236}">
                <a16:creationId xmlns:a16="http://schemas.microsoft.com/office/drawing/2014/main" id="{DEABDAA5-1025-666F-182F-AAEF6EFA3C4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39944" y="3984934"/>
            <a:ext cx="1921359" cy="217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2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A5D3-A9A0-1278-290B-E1640D77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00" y="172721"/>
            <a:ext cx="5899150" cy="1488440"/>
          </a:xfrm>
        </p:spPr>
        <p:txBody>
          <a:bodyPr/>
          <a:lstStyle/>
          <a:p>
            <a:r>
              <a:rPr lang="en-GB" dirty="0"/>
              <a:t>Transferable skills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EF89DE5-D9BF-980E-38B8-D457E9CF28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" name="Online Media 2" title="Transferable skills">
            <a:hlinkClick r:id="" action="ppaction://media"/>
            <a:extLst>
              <a:ext uri="{FF2B5EF4-FFF2-40B4-BE49-F238E27FC236}">
                <a16:creationId xmlns:a16="http://schemas.microsoft.com/office/drawing/2014/main" id="{19AFA3CA-E84A-EF47-7F97-B7F861EED6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617150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20E4-BB14-ADCD-C833-B607266E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2549"/>
            <a:ext cx="5899150" cy="1488440"/>
          </a:xfrm>
        </p:spPr>
        <p:txBody>
          <a:bodyPr/>
          <a:lstStyle/>
          <a:p>
            <a:r>
              <a:rPr lang="en-GB" dirty="0"/>
              <a:t>Transferable skills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FD3FC4-7589-E021-005F-63C1FF56F4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404D1-0CE0-DEE8-5ABC-DBC0E83A9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750" y="1368636"/>
            <a:ext cx="5800493" cy="58127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Generating and applying new ideas and solutions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NEGOTIATING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Able to discuss and reach agreement.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Able to motivate and direct others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 TOLERANCE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Maintains effective performance under pressure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Accepts responsibility for views &amp; actions and able to work under their own direction &amp; initiative.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PLANNING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Able to decide what steps are needed to achieve particular goals and then implement these.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DECISION-MAKING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Determining the best course of action. Evaluates options based on logic &amp; fact &amp; presents solutions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1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EA81-D7F0-9E6B-FB0A-29D40B8B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52" y="1403383"/>
            <a:ext cx="5800493" cy="853441"/>
          </a:xfrm>
        </p:spPr>
        <p:txBody>
          <a:bodyPr/>
          <a:lstStyle/>
          <a:p>
            <a:r>
              <a:rPr lang="en-GB" dirty="0"/>
              <a:t>In your groups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56F117C-0750-2DE0-DC23-AB051386A7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6095D-5A2F-97F8-0496-C6B054D4D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852" y="2620203"/>
            <a:ext cx="6202011" cy="581273"/>
          </a:xfrm>
        </p:spPr>
        <p:txBody>
          <a:bodyPr/>
          <a:lstStyle/>
          <a:p>
            <a:r>
              <a:rPr lang="en-GB" dirty="0"/>
              <a:t>Matching cards: match the skill to the subject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skills am I learning in school?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Within what subjects?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and where can I use them?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E7548B-E90B-4366-6256-5CFBC6D3791B}"/>
              </a:ext>
            </a:extLst>
          </p:cNvPr>
          <p:cNvSpPr txBox="1">
            <a:spLocks/>
          </p:cNvSpPr>
          <p:nvPr/>
        </p:nvSpPr>
        <p:spPr>
          <a:xfrm>
            <a:off x="7064814" y="-85057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Task 1</a:t>
            </a:r>
          </a:p>
        </p:txBody>
      </p:sp>
    </p:spTree>
    <p:extLst>
      <p:ext uri="{BB962C8B-B14F-4D97-AF65-F5344CB8AC3E}">
        <p14:creationId xmlns:p14="http://schemas.microsoft.com/office/powerpoint/2010/main" val="35334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86;ga11cc9a983_0_26">
            <a:extLst>
              <a:ext uri="{FF2B5EF4-FFF2-40B4-BE49-F238E27FC236}">
                <a16:creationId xmlns:a16="http://schemas.microsoft.com/office/drawing/2014/main" id="{DEABDAA5-1025-666F-182F-AAEF6EFA3C4C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4474" y="4400655"/>
            <a:ext cx="2386829" cy="1761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A5752-FAFF-CF8F-6290-AF7E9C07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79" y="-98550"/>
            <a:ext cx="10891247" cy="528529"/>
          </a:xfrm>
        </p:spPr>
        <p:txBody>
          <a:bodyPr/>
          <a:lstStyle/>
          <a:p>
            <a:r>
              <a:rPr lang="en-GB" dirty="0"/>
              <a:t>Learning check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425F-1BB3-3B5E-0845-CB9FD3900D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056" y="684424"/>
            <a:ext cx="4870315" cy="2645171"/>
          </a:xfrm>
        </p:spPr>
        <p:txBody>
          <a:bodyPr/>
          <a:lstStyle/>
          <a:p>
            <a:r>
              <a:rPr lang="en-GB" sz="2400" dirty="0"/>
              <a:t>What skills does a costume designer learn in school?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5B9F0D3-CA60-FAE5-DDBB-29C656DDD9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1818" y="-19558"/>
            <a:ext cx="3448558" cy="3448558"/>
          </a:xfrm>
          <a:custGeom>
            <a:avLst/>
            <a:gdLst/>
            <a:ahLst/>
            <a:cxnLst/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CE1104B-F51A-9320-90FF-539508CA78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6097" y="2367797"/>
            <a:ext cx="3190213" cy="3190213"/>
          </a:xfrm>
          <a:custGeom>
            <a:avLst/>
            <a:gdLst/>
            <a:ahLst/>
            <a:cxnLst/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</p:spPr>
      </p:pic>
      <p:pic>
        <p:nvPicPr>
          <p:cNvPr id="13" name="Google Shape;70;ga11cc9a983_0_14">
            <a:extLst>
              <a:ext uri="{FF2B5EF4-FFF2-40B4-BE49-F238E27FC236}">
                <a16:creationId xmlns:a16="http://schemas.microsoft.com/office/drawing/2014/main" id="{B4ACB494-4BB2-AAFC-6117-77910F40B8EB}"/>
              </a:ext>
            </a:extLst>
          </p:cNvPr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7579" y="-57760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CFDD8-939F-D1A0-CAAD-CB96881BE35D}"/>
              </a:ext>
            </a:extLst>
          </p:cNvPr>
          <p:cNvSpPr txBox="1"/>
          <p:nvPr/>
        </p:nvSpPr>
        <p:spPr>
          <a:xfrm>
            <a:off x="913584" y="2512065"/>
            <a:ext cx="6096000" cy="365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English-</a:t>
            </a:r>
            <a:r>
              <a:rPr lang="en-GB" i="1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ommunication, reading scripts, analysis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Maths-</a:t>
            </a:r>
            <a:r>
              <a:rPr lang="en-GB" i="1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udgeting for a character, calculating costs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History-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research, political and historical movements, cultural understanding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Fashion &amp; Textiles</a:t>
            </a:r>
            <a:r>
              <a:rPr lang="en-GB" sz="1800" i="1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knowledge of fabrics, garments, patterns,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-emails, excel spreadsheets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Performing Art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s-confidence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Psychology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-understanding people, understanding characters and emotions</a:t>
            </a:r>
          </a:p>
        </p:txBody>
      </p:sp>
      <p:pic>
        <p:nvPicPr>
          <p:cNvPr id="4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D905169B-2CC8-7FEC-46B4-17D1ADEAD5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01" t="-19532" r="-26985" b="-5645"/>
          <a:stretch/>
        </p:blipFill>
        <p:spPr>
          <a:xfrm>
            <a:off x="1314187" y="1455146"/>
            <a:ext cx="1584960" cy="9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55CE-5162-D91C-18F4-AF61D75F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39" y="605790"/>
            <a:ext cx="10244801" cy="1141730"/>
          </a:xfrm>
        </p:spPr>
        <p:txBody>
          <a:bodyPr/>
          <a:lstStyle/>
          <a:p>
            <a:r>
              <a:rPr lang="en-GB" dirty="0"/>
              <a:t>How can you use this understanding about your skills?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C1634B-795D-EED3-B6A4-50364175C971}"/>
              </a:ext>
            </a:extLst>
          </p:cNvPr>
          <p:cNvSpPr/>
          <p:nvPr/>
        </p:nvSpPr>
        <p:spPr>
          <a:xfrm>
            <a:off x="2228347" y="2248602"/>
            <a:ext cx="2065861" cy="20658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Arial" panose="020B0604020202020204"/>
              </a:rPr>
              <a:t>Understanding how all the subjects you study are important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8E1A67-B455-2C6E-530B-7ADA510450C8}"/>
              </a:ext>
            </a:extLst>
          </p:cNvPr>
          <p:cNvSpPr/>
          <p:nvPr/>
        </p:nvSpPr>
        <p:spPr>
          <a:xfrm>
            <a:off x="833459" y="3727917"/>
            <a:ext cx="1707323" cy="1707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13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Writing your skills on your CV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12485B-D121-525B-EE0E-0AFEDFDF7138}"/>
              </a:ext>
            </a:extLst>
          </p:cNvPr>
          <p:cNvSpPr/>
          <p:nvPr/>
        </p:nvSpPr>
        <p:spPr>
          <a:xfrm>
            <a:off x="3518037" y="3500793"/>
            <a:ext cx="2272447" cy="227244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Identifying skills gaps you’d like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fill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8A8AC0-A5DA-AEB7-111B-64E82CE1769E}"/>
              </a:ext>
            </a:extLst>
          </p:cNvPr>
          <p:cNvSpPr/>
          <p:nvPr/>
        </p:nvSpPr>
        <p:spPr>
          <a:xfrm>
            <a:off x="4898362" y="1735197"/>
            <a:ext cx="1878055" cy="1878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13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Looking at Further Education  courses you can do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869BD3-CE58-1EB1-225F-7A6C41A278EE}"/>
              </a:ext>
            </a:extLst>
          </p:cNvPr>
          <p:cNvSpPr/>
          <p:nvPr/>
        </p:nvSpPr>
        <p:spPr>
          <a:xfrm>
            <a:off x="6139467" y="4009441"/>
            <a:ext cx="1878055" cy="1878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Matching your skills to your career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D95CB8-012D-1DFA-2DD7-3775395B3816}"/>
              </a:ext>
            </a:extLst>
          </p:cNvPr>
          <p:cNvSpPr/>
          <p:nvPr/>
        </p:nvSpPr>
        <p:spPr>
          <a:xfrm>
            <a:off x="6535870" y="1422432"/>
            <a:ext cx="2065861" cy="20658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Getting feedback on skills from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FA219-BD5D-3D04-6BEB-DCDD766B4E76}"/>
              </a:ext>
            </a:extLst>
          </p:cNvPr>
          <p:cNvSpPr txBox="1"/>
          <p:nvPr/>
        </p:nvSpPr>
        <p:spPr>
          <a:xfrm>
            <a:off x="1325880" y="6169429"/>
            <a:ext cx="750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FREE RESOURCE: Cross Curricular Learning - Textiles Skills Centre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FC783F-3B98-09AB-41CB-C5D1AD000A35}"/>
              </a:ext>
            </a:extLst>
          </p:cNvPr>
          <p:cNvSpPr/>
          <p:nvPr/>
        </p:nvSpPr>
        <p:spPr>
          <a:xfrm>
            <a:off x="361729" y="1820564"/>
            <a:ext cx="1707323" cy="1707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13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Job applications and Further Education entry forms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7EA976-2FDC-C288-C519-529716E98F55}"/>
              </a:ext>
            </a:extLst>
          </p:cNvPr>
          <p:cNvSpPr txBox="1">
            <a:spLocks/>
          </p:cNvSpPr>
          <p:nvPr/>
        </p:nvSpPr>
        <p:spPr>
          <a:xfrm>
            <a:off x="590839" y="89825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Learning check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C3C8D1-84E1-56C5-6289-5F2915A649F0}"/>
              </a:ext>
            </a:extLst>
          </p:cNvPr>
          <p:cNvSpPr txBox="1">
            <a:spLocks/>
          </p:cNvSpPr>
          <p:nvPr/>
        </p:nvSpPr>
        <p:spPr>
          <a:xfrm>
            <a:off x="9258627" y="2858135"/>
            <a:ext cx="3356564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Can you think of other ways?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73586F-C08A-041D-EF62-3C35811DA3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5" y="5949952"/>
            <a:ext cx="821668" cy="8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A5D3-A9A0-1278-290B-E1640D77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341664"/>
            <a:ext cx="7537047" cy="1488440"/>
          </a:xfrm>
        </p:spPr>
        <p:txBody>
          <a:bodyPr/>
          <a:lstStyle/>
          <a:p>
            <a:r>
              <a:rPr lang="en-GB" sz="4800" dirty="0"/>
              <a:t>Alice Introduces the Costume Activities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1BFDD8-36F3-BF6E-09AB-4BFEFD3F11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Online Media 4" title="Costume activities">
            <a:hlinkClick r:id="" action="ppaction://media"/>
            <a:extLst>
              <a:ext uri="{FF2B5EF4-FFF2-40B4-BE49-F238E27FC236}">
                <a16:creationId xmlns:a16="http://schemas.microsoft.com/office/drawing/2014/main" id="{93B24A1C-2157-B5E3-8B81-669CDE501F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6605" y="2716851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76EE-57E9-914A-0D0F-277977CE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167640"/>
            <a:ext cx="5899150" cy="1488440"/>
          </a:xfrm>
        </p:spPr>
        <p:txBody>
          <a:bodyPr/>
          <a:lstStyle/>
          <a:p>
            <a:r>
              <a:rPr lang="en-GB" dirty="0"/>
              <a:t>Activities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70049FF-E1B5-A471-5CBA-783868A6CD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9FD4E-804F-8D57-1F63-2A4B560E4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970" y="1698183"/>
            <a:ext cx="5800493" cy="346163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Creating a Styling Mood board</a:t>
            </a:r>
          </a:p>
          <a:p>
            <a:endParaRPr lang="en-GB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Costume Design Illustration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Fabric &amp; Pattern Research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Drawn/Cut &amp; Paste Illustration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Create a styling board, combining all the research and present to the director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9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307D723-674D-B26A-7E74-7E402166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087880"/>
            <a:ext cx="5899150" cy="2256525"/>
          </a:xfrm>
        </p:spPr>
        <p:txBody>
          <a:bodyPr/>
          <a:lstStyle/>
          <a:p>
            <a:r>
              <a:rPr lang="en-GB" dirty="0"/>
              <a:t>Careers in Crafts, Fashion and Textiles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006D8B-BDA4-97C1-BCDC-E39D437E26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421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312485B-D121-525B-EE0E-0AFEDFDF7138}"/>
              </a:ext>
            </a:extLst>
          </p:cNvPr>
          <p:cNvSpPr/>
          <p:nvPr/>
        </p:nvSpPr>
        <p:spPr>
          <a:xfrm>
            <a:off x="2359585" y="1888255"/>
            <a:ext cx="4723955" cy="447268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D5F210-67B8-772C-4C63-00E7E953F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3483" y="0"/>
            <a:ext cx="3644782" cy="691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4C1634B-795D-EED3-B6A4-50364175C971}"/>
              </a:ext>
            </a:extLst>
          </p:cNvPr>
          <p:cNvSpPr/>
          <p:nvPr/>
        </p:nvSpPr>
        <p:spPr>
          <a:xfrm>
            <a:off x="4923688" y="618564"/>
            <a:ext cx="1707323" cy="17073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Fashion of the 60’s and 70’s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455CE-5162-D91C-18F4-AF61D75F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1" y="112771"/>
            <a:ext cx="8779002" cy="622264"/>
          </a:xfrm>
        </p:spPr>
        <p:txBody>
          <a:bodyPr/>
          <a:lstStyle/>
          <a:p>
            <a:r>
              <a:rPr lang="en-GB" dirty="0"/>
              <a:t>To Create a Styling-Mood board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8A8AC0-A5DA-AEB7-111B-64E82CE1769E}"/>
              </a:ext>
            </a:extLst>
          </p:cNvPr>
          <p:cNvSpPr/>
          <p:nvPr/>
        </p:nvSpPr>
        <p:spPr>
          <a:xfrm>
            <a:off x="6533630" y="855348"/>
            <a:ext cx="1878055" cy="1878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13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 musical set in America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869BD3-CE58-1EB1-225F-7A6C41A278EE}"/>
              </a:ext>
            </a:extLst>
          </p:cNvPr>
          <p:cNvSpPr/>
          <p:nvPr/>
        </p:nvSpPr>
        <p:spPr>
          <a:xfrm>
            <a:off x="7716629" y="1329009"/>
            <a:ext cx="4063889" cy="436938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D95CB8-012D-1DFA-2DD7-3775395B3816}"/>
              </a:ext>
            </a:extLst>
          </p:cNvPr>
          <p:cNvSpPr/>
          <p:nvPr/>
        </p:nvSpPr>
        <p:spPr>
          <a:xfrm>
            <a:off x="7472657" y="4525183"/>
            <a:ext cx="2065861" cy="20658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could be produced by AI, these were!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69BBA-D8D0-7EEA-7B71-553F7B92C468}"/>
              </a:ext>
            </a:extLst>
          </p:cNvPr>
          <p:cNvSpPr txBox="1">
            <a:spLocks/>
          </p:cNvSpPr>
          <p:nvPr/>
        </p:nvSpPr>
        <p:spPr>
          <a:xfrm>
            <a:off x="9124675" y="115884"/>
            <a:ext cx="5899150" cy="14884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Activity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8E1A67-B455-2C6E-530B-7ADA510450C8}"/>
              </a:ext>
            </a:extLst>
          </p:cNvPr>
          <p:cNvSpPr/>
          <p:nvPr/>
        </p:nvSpPr>
        <p:spPr>
          <a:xfrm>
            <a:off x="6304047" y="2763519"/>
            <a:ext cx="1707323" cy="1707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roduce a mood board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5135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7EB6FF-99F9-B6AE-7968-C4C27D569125}"/>
              </a:ext>
            </a:extLst>
          </p:cNvPr>
          <p:cNvSpPr/>
          <p:nvPr/>
        </p:nvSpPr>
        <p:spPr>
          <a:xfrm>
            <a:off x="10318372" y="763324"/>
            <a:ext cx="1752600" cy="1682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skills do you need for this activity?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9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55CE-5162-D91C-18F4-AF61D75F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19" y="235241"/>
            <a:ext cx="8333241" cy="1141730"/>
          </a:xfrm>
        </p:spPr>
        <p:txBody>
          <a:bodyPr/>
          <a:lstStyle/>
          <a:p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Costume Design Illustration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8E1A67-B455-2C6E-530B-7ADA510450C8}"/>
              </a:ext>
            </a:extLst>
          </p:cNvPr>
          <p:cNvSpPr/>
          <p:nvPr/>
        </p:nvSpPr>
        <p:spPr>
          <a:xfrm>
            <a:off x="7283297" y="2048218"/>
            <a:ext cx="2220056" cy="22245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choose the activity you want to do based on what skills suit you best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5135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8A8AC0-A5DA-AEB7-111B-64E82CE1769E}"/>
              </a:ext>
            </a:extLst>
          </p:cNvPr>
          <p:cNvSpPr/>
          <p:nvPr/>
        </p:nvSpPr>
        <p:spPr>
          <a:xfrm>
            <a:off x="4955582" y="3284639"/>
            <a:ext cx="1878055" cy="1878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character is 5 foot 8 inches and plays the guitar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5135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869BD3-CE58-1EB1-225F-7A6C41A278EE}"/>
              </a:ext>
            </a:extLst>
          </p:cNvPr>
          <p:cNvSpPr/>
          <p:nvPr/>
        </p:nvSpPr>
        <p:spPr>
          <a:xfrm>
            <a:off x="8462629" y="4272747"/>
            <a:ext cx="1878055" cy="1878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set in the late 60’s, early 70’s in America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D95CB8-012D-1DFA-2DD7-3775395B3816}"/>
              </a:ext>
            </a:extLst>
          </p:cNvPr>
          <p:cNvSpPr/>
          <p:nvPr/>
        </p:nvSpPr>
        <p:spPr>
          <a:xfrm>
            <a:off x="4119697" y="1399883"/>
            <a:ext cx="2065861" cy="20658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design is for the main character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69BBA-D8D0-7EEA-7B71-553F7B92C468}"/>
              </a:ext>
            </a:extLst>
          </p:cNvPr>
          <p:cNvSpPr txBox="1">
            <a:spLocks/>
          </p:cNvSpPr>
          <p:nvPr/>
        </p:nvSpPr>
        <p:spPr>
          <a:xfrm>
            <a:off x="8532460" y="235241"/>
            <a:ext cx="5899150" cy="14884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Activity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268EF-C422-0118-29DF-2FF4E957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0" t="32238" r="48125" b="11735"/>
          <a:stretch/>
        </p:blipFill>
        <p:spPr>
          <a:xfrm>
            <a:off x="9699483" y="2167082"/>
            <a:ext cx="2624814" cy="39607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6EE40C5-219C-A292-0955-7CA0D233E202}"/>
              </a:ext>
            </a:extLst>
          </p:cNvPr>
          <p:cNvSpPr/>
          <p:nvPr/>
        </p:nvSpPr>
        <p:spPr>
          <a:xfrm>
            <a:off x="8902445" y="917963"/>
            <a:ext cx="1878055" cy="1878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character  likes wearing hats and really likes the colour orange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1FA40E-80E7-D6CF-AFB6-7F9858152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50" t="34437" r="17875" b="13538"/>
          <a:stretch/>
        </p:blipFill>
        <p:spPr>
          <a:xfrm>
            <a:off x="6479016" y="3300185"/>
            <a:ext cx="2118360" cy="356616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312485B-D121-525B-EE0E-0AFEDFDF7138}"/>
              </a:ext>
            </a:extLst>
          </p:cNvPr>
          <p:cNvSpPr/>
          <p:nvPr/>
        </p:nvSpPr>
        <p:spPr>
          <a:xfrm>
            <a:off x="3342961" y="4465418"/>
            <a:ext cx="2272447" cy="227244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now working on a film for Netflix. It’s a musical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9ECA0A-1939-3D71-D3D3-5CCFDA252F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50" t="32213" r="43125" b="14205"/>
          <a:stretch/>
        </p:blipFill>
        <p:spPr>
          <a:xfrm>
            <a:off x="2180828" y="613000"/>
            <a:ext cx="2297383" cy="52730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4C1634B-795D-EED3-B6A4-50364175C971}"/>
              </a:ext>
            </a:extLst>
          </p:cNvPr>
          <p:cNvSpPr/>
          <p:nvPr/>
        </p:nvSpPr>
        <p:spPr>
          <a:xfrm>
            <a:off x="378569" y="824059"/>
            <a:ext cx="2065861" cy="20658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skills do you need for this activity?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E54F2-E9A7-6E6C-72E9-CD942FD5B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06" y="3027770"/>
            <a:ext cx="27527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4C1634B-795D-EED3-B6A4-50364175C971}"/>
              </a:ext>
            </a:extLst>
          </p:cNvPr>
          <p:cNvSpPr/>
          <p:nvPr/>
        </p:nvSpPr>
        <p:spPr>
          <a:xfrm>
            <a:off x="1412771" y="2625056"/>
            <a:ext cx="2065861" cy="206586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your own original designs in IT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8E1A67-B455-2C6E-530B-7ADA510450C8}"/>
              </a:ext>
            </a:extLst>
          </p:cNvPr>
          <p:cNvSpPr/>
          <p:nvPr/>
        </p:nvSpPr>
        <p:spPr>
          <a:xfrm>
            <a:off x="300059" y="4145280"/>
            <a:ext cx="2214541" cy="2338327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513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Fabric Research:-What fabrics can be used for hats?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12485B-D121-525B-EE0E-0AFEDFDF7138}"/>
              </a:ext>
            </a:extLst>
          </p:cNvPr>
          <p:cNvSpPr/>
          <p:nvPr/>
        </p:nvSpPr>
        <p:spPr>
          <a:xfrm>
            <a:off x="3338604" y="2167082"/>
            <a:ext cx="3143173" cy="305078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8A8AC0-A5DA-AEB7-111B-64E82CE1769E}"/>
              </a:ext>
            </a:extLst>
          </p:cNvPr>
          <p:cNvSpPr/>
          <p:nvPr/>
        </p:nvSpPr>
        <p:spPr>
          <a:xfrm>
            <a:off x="5684521" y="1228055"/>
            <a:ext cx="2957436" cy="3050784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5135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869BD3-CE58-1EB1-225F-7A6C41A278EE}"/>
              </a:ext>
            </a:extLst>
          </p:cNvPr>
          <p:cNvSpPr/>
          <p:nvPr/>
        </p:nvSpPr>
        <p:spPr>
          <a:xfrm>
            <a:off x="6861152" y="3809325"/>
            <a:ext cx="1878055" cy="1878055"/>
          </a:xfrm>
          <a:prstGeom prst="ellipse">
            <a:avLst/>
          </a:prstGeom>
          <a:solidFill>
            <a:srgbClr val="F3B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Who were the foremost textile designers of the 60’s &amp; 70’s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D95CB8-012D-1DFA-2DD7-3775395B3816}"/>
              </a:ext>
            </a:extLst>
          </p:cNvPr>
          <p:cNvSpPr/>
          <p:nvPr/>
        </p:nvSpPr>
        <p:spPr>
          <a:xfrm>
            <a:off x="8338864" y="1799404"/>
            <a:ext cx="3143172" cy="341846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69BBA-D8D0-7EEA-7B71-553F7B92C468}"/>
              </a:ext>
            </a:extLst>
          </p:cNvPr>
          <p:cNvSpPr txBox="1">
            <a:spLocks/>
          </p:cNvSpPr>
          <p:nvPr/>
        </p:nvSpPr>
        <p:spPr>
          <a:xfrm>
            <a:off x="8532460" y="235241"/>
            <a:ext cx="5899150" cy="14884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Activity 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CCE8F3-8E0F-F777-F5DA-05ED376111D2}"/>
              </a:ext>
            </a:extLst>
          </p:cNvPr>
          <p:cNvSpPr txBox="1">
            <a:spLocks/>
          </p:cNvSpPr>
          <p:nvPr/>
        </p:nvSpPr>
        <p:spPr>
          <a:xfrm>
            <a:off x="199219" y="235241"/>
            <a:ext cx="8333241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Fabric &amp; Pattern Research</a:t>
            </a:r>
            <a:b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/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FFF75AB-889E-3136-2B08-1CC22E3D9A97}"/>
              </a:ext>
            </a:extLst>
          </p:cNvPr>
          <p:cNvSpPr/>
          <p:nvPr/>
        </p:nvSpPr>
        <p:spPr>
          <a:xfrm>
            <a:off x="4365839" y="4556898"/>
            <a:ext cx="2065861" cy="206586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types of fabrics were most commonly used in the 60’ &amp; 70’s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EFE15E-7C4C-65D9-6D97-DC50FAFB503A}"/>
              </a:ext>
            </a:extLst>
          </p:cNvPr>
          <p:cNvSpPr/>
          <p:nvPr/>
        </p:nvSpPr>
        <p:spPr>
          <a:xfrm>
            <a:off x="2959229" y="823902"/>
            <a:ext cx="1878055" cy="1878055"/>
          </a:xfrm>
          <a:prstGeom prst="ellipse">
            <a:avLst/>
          </a:prstGeom>
          <a:solidFill>
            <a:srgbClr val="F3B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type of prints were popular in the 60’s &amp; 70’s</a:t>
            </a:r>
          </a:p>
        </p:txBody>
      </p:sp>
    </p:spTree>
    <p:extLst>
      <p:ext uri="{BB962C8B-B14F-4D97-AF65-F5344CB8AC3E}">
        <p14:creationId xmlns:p14="http://schemas.microsoft.com/office/powerpoint/2010/main" val="27012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22B8-16E5-9E42-F75D-49202724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81" y="187629"/>
            <a:ext cx="7771235" cy="521970"/>
          </a:xfrm>
        </p:spPr>
        <p:txBody>
          <a:bodyPr/>
          <a:lstStyle/>
          <a:p>
            <a:r>
              <a:rPr lang="en-GB" dirty="0"/>
              <a:t>Cut &amp; Paste illustration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99A670A-0E99-9F84-76A6-8F72BD6AAE74}"/>
              </a:ext>
            </a:extLst>
          </p:cNvPr>
          <p:cNvGrpSpPr/>
          <p:nvPr/>
        </p:nvGrpSpPr>
        <p:grpSpPr>
          <a:xfrm>
            <a:off x="6595267" y="422098"/>
            <a:ext cx="4987134" cy="5689142"/>
            <a:chOff x="0" y="620015"/>
            <a:chExt cx="5821715" cy="60138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2F04A49-1EE3-CBA4-4597-2CABB8C58881}"/>
                </a:ext>
              </a:extLst>
            </p:cNvPr>
            <p:cNvGrpSpPr/>
            <p:nvPr/>
          </p:nvGrpSpPr>
          <p:grpSpPr>
            <a:xfrm>
              <a:off x="0" y="731251"/>
              <a:ext cx="3135839" cy="3007478"/>
              <a:chOff x="0" y="3752564"/>
              <a:chExt cx="3135839" cy="300747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49E9256-4D3D-126F-5588-15A6D35255F2}"/>
                  </a:ext>
                </a:extLst>
              </p:cNvPr>
              <p:cNvGrpSpPr/>
              <p:nvPr/>
            </p:nvGrpSpPr>
            <p:grpSpPr>
              <a:xfrm>
                <a:off x="0" y="3752564"/>
                <a:ext cx="1748589" cy="3005173"/>
                <a:chOff x="0" y="1021395"/>
                <a:chExt cx="2844624" cy="5449327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07C9A82-D914-119E-F161-17C4D142E4D8}"/>
                    </a:ext>
                  </a:extLst>
                </p:cNvPr>
                <p:cNvGrpSpPr/>
                <p:nvPr/>
              </p:nvGrpSpPr>
              <p:grpSpPr>
                <a:xfrm>
                  <a:off x="0" y="3750240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0966BBEF-54D1-E981-1759-3C5C35B74E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7C6A99C4-E087-145B-5DC8-A76661E33AA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E14A837-075F-3D6D-0067-C7C1237EA2C4}"/>
                    </a:ext>
                  </a:extLst>
                </p:cNvPr>
                <p:cNvGrpSpPr/>
                <p:nvPr/>
              </p:nvGrpSpPr>
              <p:grpSpPr>
                <a:xfrm flipV="1">
                  <a:off x="0" y="1021395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B2BBD2E6-A276-695C-420F-26F6FECBBA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441F41A7-939C-1606-D5DD-F8D2E01BB53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BB1F44C-C6E1-458C-FD5F-DE06E92FAB41}"/>
                  </a:ext>
                </a:extLst>
              </p:cNvPr>
              <p:cNvGrpSpPr/>
              <p:nvPr/>
            </p:nvGrpSpPr>
            <p:grpSpPr>
              <a:xfrm>
                <a:off x="1387250" y="3754869"/>
                <a:ext cx="1748589" cy="3005173"/>
                <a:chOff x="0" y="1021395"/>
                <a:chExt cx="2844624" cy="544932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C7F55D2-1AC4-E372-CE62-D9832BDB06EF}"/>
                    </a:ext>
                  </a:extLst>
                </p:cNvPr>
                <p:cNvGrpSpPr/>
                <p:nvPr/>
              </p:nvGrpSpPr>
              <p:grpSpPr>
                <a:xfrm>
                  <a:off x="0" y="3750240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704A2B3-33F4-A209-D43D-ADFE28D2DDC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3CDDFAAD-9AAB-5306-C350-47B6106753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5DA0C373-899A-8576-B6CC-E5B06F5003BB}"/>
                    </a:ext>
                  </a:extLst>
                </p:cNvPr>
                <p:cNvGrpSpPr/>
                <p:nvPr/>
              </p:nvGrpSpPr>
              <p:grpSpPr>
                <a:xfrm flipV="1">
                  <a:off x="0" y="1021395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8A24B988-D9B4-17AC-7287-34702AD4899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4CC290C6-8551-78D5-A597-2774AA063FD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25CDEA2-EF86-D20B-EEBF-D08F6D0710DC}"/>
                </a:ext>
              </a:extLst>
            </p:cNvPr>
            <p:cNvGrpSpPr/>
            <p:nvPr/>
          </p:nvGrpSpPr>
          <p:grpSpPr>
            <a:xfrm>
              <a:off x="0" y="3606742"/>
              <a:ext cx="3135839" cy="3007478"/>
              <a:chOff x="0" y="3752564"/>
              <a:chExt cx="3135839" cy="300747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A3EB3E43-CE52-F2CF-0097-676DC5013D33}"/>
                  </a:ext>
                </a:extLst>
              </p:cNvPr>
              <p:cNvGrpSpPr/>
              <p:nvPr/>
            </p:nvGrpSpPr>
            <p:grpSpPr>
              <a:xfrm>
                <a:off x="0" y="3752564"/>
                <a:ext cx="1748589" cy="3005173"/>
                <a:chOff x="0" y="1021395"/>
                <a:chExt cx="2844624" cy="5449327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E4B3F41D-E743-8070-7198-98CA3D93F3D0}"/>
                    </a:ext>
                  </a:extLst>
                </p:cNvPr>
                <p:cNvGrpSpPr/>
                <p:nvPr/>
              </p:nvGrpSpPr>
              <p:grpSpPr>
                <a:xfrm>
                  <a:off x="0" y="3750240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CBEF04DE-DBED-B729-565E-8A91ED3867B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757FFAA6-C683-8E6B-FB82-E424E6BC22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01317C08-7093-DCD1-8A57-5183CB56D3BC}"/>
                    </a:ext>
                  </a:extLst>
                </p:cNvPr>
                <p:cNvGrpSpPr/>
                <p:nvPr/>
              </p:nvGrpSpPr>
              <p:grpSpPr>
                <a:xfrm flipV="1">
                  <a:off x="0" y="1021395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74" name="Picture 73">
                    <a:extLst>
                      <a:ext uri="{FF2B5EF4-FFF2-40B4-BE49-F238E27FC236}">
                        <a16:creationId xmlns:a16="http://schemas.microsoft.com/office/drawing/2014/main" id="{48B8759B-F1B8-C2A1-716C-BB22644C727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5D76B2A8-8437-4DBD-F290-DA65DA56C33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E7AFCB8-D2C8-6A00-B206-0374A51DF8EC}"/>
                  </a:ext>
                </a:extLst>
              </p:cNvPr>
              <p:cNvGrpSpPr/>
              <p:nvPr/>
            </p:nvGrpSpPr>
            <p:grpSpPr>
              <a:xfrm>
                <a:off x="1387250" y="3754869"/>
                <a:ext cx="1748589" cy="3005173"/>
                <a:chOff x="0" y="1021395"/>
                <a:chExt cx="2844624" cy="5449327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26AF991F-4325-0EE1-5884-D87048A3F0C7}"/>
                    </a:ext>
                  </a:extLst>
                </p:cNvPr>
                <p:cNvGrpSpPr/>
                <p:nvPr/>
              </p:nvGrpSpPr>
              <p:grpSpPr>
                <a:xfrm>
                  <a:off x="0" y="3750240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0E0C0DFB-E017-D646-5E94-C268B8EDE4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6CAEEC5A-5E23-FAF0-89C8-36A04B7A2FC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B5089911-6501-9888-4125-D2F1AF947D9B}"/>
                    </a:ext>
                  </a:extLst>
                </p:cNvPr>
                <p:cNvGrpSpPr/>
                <p:nvPr/>
              </p:nvGrpSpPr>
              <p:grpSpPr>
                <a:xfrm flipV="1">
                  <a:off x="0" y="1021395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F5FF517F-6B32-F3AD-532E-9218A853F1F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64EB7FDF-DB9B-128E-BD70-FD9F751840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9F8FC08-953F-4FD1-108D-10858DBAE687}"/>
                </a:ext>
              </a:extLst>
            </p:cNvPr>
            <p:cNvGrpSpPr/>
            <p:nvPr/>
          </p:nvGrpSpPr>
          <p:grpSpPr>
            <a:xfrm>
              <a:off x="2685876" y="3626341"/>
              <a:ext cx="3135839" cy="3007478"/>
              <a:chOff x="0" y="3752564"/>
              <a:chExt cx="3135839" cy="3007478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009AC542-9CE7-DB76-7AC3-D0B840F1ED20}"/>
                  </a:ext>
                </a:extLst>
              </p:cNvPr>
              <p:cNvGrpSpPr/>
              <p:nvPr/>
            </p:nvGrpSpPr>
            <p:grpSpPr>
              <a:xfrm>
                <a:off x="0" y="3752564"/>
                <a:ext cx="1748589" cy="3005173"/>
                <a:chOff x="0" y="1021395"/>
                <a:chExt cx="2844624" cy="5449327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08A8A20F-202C-9DB3-1FB1-4161FFCA24F8}"/>
                    </a:ext>
                  </a:extLst>
                </p:cNvPr>
                <p:cNvGrpSpPr/>
                <p:nvPr/>
              </p:nvGrpSpPr>
              <p:grpSpPr>
                <a:xfrm>
                  <a:off x="0" y="3750240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96CB6BBB-94FC-8A22-A577-5E0018176B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2" name="Picture 91">
                    <a:extLst>
                      <a:ext uri="{FF2B5EF4-FFF2-40B4-BE49-F238E27FC236}">
                        <a16:creationId xmlns:a16="http://schemas.microsoft.com/office/drawing/2014/main" id="{78C668A3-D708-0363-4DD5-292B658A8F6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461A46C0-BDB6-42D6-B8D7-DB966FD29E4C}"/>
                    </a:ext>
                  </a:extLst>
                </p:cNvPr>
                <p:cNvGrpSpPr/>
                <p:nvPr/>
              </p:nvGrpSpPr>
              <p:grpSpPr>
                <a:xfrm flipV="1">
                  <a:off x="0" y="1021395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A6284AAA-67E2-7B73-C772-F5DA2BB1B3C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" name="Picture 89">
                    <a:extLst>
                      <a:ext uri="{FF2B5EF4-FFF2-40B4-BE49-F238E27FC236}">
                        <a16:creationId xmlns:a16="http://schemas.microsoft.com/office/drawing/2014/main" id="{A15B10EC-77E2-06E7-0269-D575DAA57B3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EB8C03B2-5FAB-9645-326D-D5DA1C0B8FC4}"/>
                  </a:ext>
                </a:extLst>
              </p:cNvPr>
              <p:cNvGrpSpPr/>
              <p:nvPr/>
            </p:nvGrpSpPr>
            <p:grpSpPr>
              <a:xfrm>
                <a:off x="1387250" y="3754869"/>
                <a:ext cx="1748589" cy="3005173"/>
                <a:chOff x="0" y="1021395"/>
                <a:chExt cx="2844624" cy="5449327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8D453AE-C795-80F2-1F96-B9AC45D13128}"/>
                    </a:ext>
                  </a:extLst>
                </p:cNvPr>
                <p:cNvGrpSpPr/>
                <p:nvPr/>
              </p:nvGrpSpPr>
              <p:grpSpPr>
                <a:xfrm>
                  <a:off x="0" y="3750240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AC4547B4-D53F-A321-DD95-1E9B7B68471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" name="Picture 85">
                    <a:extLst>
                      <a:ext uri="{FF2B5EF4-FFF2-40B4-BE49-F238E27FC236}">
                        <a16:creationId xmlns:a16="http://schemas.microsoft.com/office/drawing/2014/main" id="{A95A99C5-446F-3742-AD17-82392DE7731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CE9EA0B7-0686-B09E-7ED1-E2AA60A1199C}"/>
                    </a:ext>
                  </a:extLst>
                </p:cNvPr>
                <p:cNvGrpSpPr/>
                <p:nvPr/>
              </p:nvGrpSpPr>
              <p:grpSpPr>
                <a:xfrm flipV="1">
                  <a:off x="0" y="1021395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83" name="Picture 82">
                    <a:extLst>
                      <a:ext uri="{FF2B5EF4-FFF2-40B4-BE49-F238E27FC236}">
                        <a16:creationId xmlns:a16="http://schemas.microsoft.com/office/drawing/2014/main" id="{A0E6C877-449A-3CB8-549F-2AFE5D008C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4" name="Picture 83">
                    <a:extLst>
                      <a:ext uri="{FF2B5EF4-FFF2-40B4-BE49-F238E27FC236}">
                        <a16:creationId xmlns:a16="http://schemas.microsoft.com/office/drawing/2014/main" id="{9E7A427C-769E-7203-97D9-B8E53975A95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24730E4-957B-D8A5-8317-E9BE88E3F4B4}"/>
                </a:ext>
              </a:extLst>
            </p:cNvPr>
            <p:cNvGrpSpPr/>
            <p:nvPr/>
          </p:nvGrpSpPr>
          <p:grpSpPr>
            <a:xfrm>
              <a:off x="2685876" y="620015"/>
              <a:ext cx="3135839" cy="3007478"/>
              <a:chOff x="0" y="3752564"/>
              <a:chExt cx="3135839" cy="300747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09FF44E-78F2-229F-E72E-0F9A09001159}"/>
                  </a:ext>
                </a:extLst>
              </p:cNvPr>
              <p:cNvGrpSpPr/>
              <p:nvPr/>
            </p:nvGrpSpPr>
            <p:grpSpPr>
              <a:xfrm>
                <a:off x="0" y="3752564"/>
                <a:ext cx="1748589" cy="3005173"/>
                <a:chOff x="0" y="1021395"/>
                <a:chExt cx="2844624" cy="5449327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5F17EBD6-0AC6-0767-82B2-79E19F86572E}"/>
                    </a:ext>
                  </a:extLst>
                </p:cNvPr>
                <p:cNvGrpSpPr/>
                <p:nvPr/>
              </p:nvGrpSpPr>
              <p:grpSpPr>
                <a:xfrm>
                  <a:off x="0" y="3750240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106" name="Picture 105">
                    <a:extLst>
                      <a:ext uri="{FF2B5EF4-FFF2-40B4-BE49-F238E27FC236}">
                        <a16:creationId xmlns:a16="http://schemas.microsoft.com/office/drawing/2014/main" id="{2BBD0565-C61C-BF7C-E07C-572AFB17A38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7" name="Picture 106">
                    <a:extLst>
                      <a:ext uri="{FF2B5EF4-FFF2-40B4-BE49-F238E27FC236}">
                        <a16:creationId xmlns:a16="http://schemas.microsoft.com/office/drawing/2014/main" id="{6E1681D0-F566-0EF3-495C-5B4FACE9C73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A8D9F33B-C47D-4FA1-09DE-9BE522BB27B2}"/>
                    </a:ext>
                  </a:extLst>
                </p:cNvPr>
                <p:cNvGrpSpPr/>
                <p:nvPr/>
              </p:nvGrpSpPr>
              <p:grpSpPr>
                <a:xfrm flipV="1">
                  <a:off x="0" y="1021395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104" name="Picture 103">
                    <a:extLst>
                      <a:ext uri="{FF2B5EF4-FFF2-40B4-BE49-F238E27FC236}">
                        <a16:creationId xmlns:a16="http://schemas.microsoft.com/office/drawing/2014/main" id="{82C197BF-33F7-9A4A-FEE8-F324367DD4D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5" name="Picture 104">
                    <a:extLst>
                      <a:ext uri="{FF2B5EF4-FFF2-40B4-BE49-F238E27FC236}">
                        <a16:creationId xmlns:a16="http://schemas.microsoft.com/office/drawing/2014/main" id="{A6D06616-9065-99D8-584E-3C12F6E53C2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B5B020B-49A9-B74D-F4AB-917C40B000C2}"/>
                  </a:ext>
                </a:extLst>
              </p:cNvPr>
              <p:cNvGrpSpPr/>
              <p:nvPr/>
            </p:nvGrpSpPr>
            <p:grpSpPr>
              <a:xfrm>
                <a:off x="1387250" y="3754869"/>
                <a:ext cx="1748589" cy="3005173"/>
                <a:chOff x="0" y="1021395"/>
                <a:chExt cx="2844624" cy="5449327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0C3E1806-C037-468D-EE2E-1A89BFD45D14}"/>
                    </a:ext>
                  </a:extLst>
                </p:cNvPr>
                <p:cNvGrpSpPr/>
                <p:nvPr/>
              </p:nvGrpSpPr>
              <p:grpSpPr>
                <a:xfrm>
                  <a:off x="0" y="3750240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100" name="Picture 99">
                    <a:extLst>
                      <a:ext uri="{FF2B5EF4-FFF2-40B4-BE49-F238E27FC236}">
                        <a16:creationId xmlns:a16="http://schemas.microsoft.com/office/drawing/2014/main" id="{9CE3692E-7BBA-C6CA-E2DF-A9310485268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1" name="Picture 100">
                    <a:extLst>
                      <a:ext uri="{FF2B5EF4-FFF2-40B4-BE49-F238E27FC236}">
                        <a16:creationId xmlns:a16="http://schemas.microsoft.com/office/drawing/2014/main" id="{F7B182E3-0D63-9040-F831-99C62B3869C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590E5B53-7B31-390A-C44A-7E0258F6B369}"/>
                    </a:ext>
                  </a:extLst>
                </p:cNvPr>
                <p:cNvGrpSpPr/>
                <p:nvPr/>
              </p:nvGrpSpPr>
              <p:grpSpPr>
                <a:xfrm flipV="1">
                  <a:off x="0" y="1021395"/>
                  <a:ext cx="2844624" cy="2720482"/>
                  <a:chOff x="-1112077" y="1219200"/>
                  <a:chExt cx="8777356" cy="5656187"/>
                </a:xfrm>
              </p:grpSpPr>
              <p:pic>
                <p:nvPicPr>
                  <p:cNvPr id="98" name="Picture 97">
                    <a:extLst>
                      <a:ext uri="{FF2B5EF4-FFF2-40B4-BE49-F238E27FC236}">
                        <a16:creationId xmlns:a16="http://schemas.microsoft.com/office/drawing/2014/main" id="{EA52D668-319C-407C-6DE8-A2AD823F232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112077" y="1236587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9" name="Picture 98">
                    <a:extLst>
                      <a:ext uri="{FF2B5EF4-FFF2-40B4-BE49-F238E27FC236}">
                        <a16:creationId xmlns:a16="http://schemas.microsoft.com/office/drawing/2014/main" id="{098244F6-30F0-FC2A-AC5E-25FF2FA6C47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026479" y="1219200"/>
                    <a:ext cx="5638800" cy="5638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71DA13-3CB1-3914-8AF0-E819ACE3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75914"/>
            <a:ext cx="3088479" cy="411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F0A46-5037-7741-6B4B-1F9AD3DC6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16" y="872490"/>
            <a:ext cx="3678246" cy="59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22B8-16E5-9E42-F75D-49202724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81" y="187629"/>
            <a:ext cx="7771235" cy="521970"/>
          </a:xfrm>
        </p:spPr>
        <p:txBody>
          <a:bodyPr/>
          <a:lstStyle/>
          <a:p>
            <a:r>
              <a:rPr lang="en-GB" dirty="0"/>
              <a:t>Extension: Teamwork &amp; 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1A44B-5717-C113-37E1-C8C90B67B0E2}"/>
              </a:ext>
            </a:extLst>
          </p:cNvPr>
          <p:cNvSpPr txBox="1">
            <a:spLocks/>
          </p:cNvSpPr>
          <p:nvPr/>
        </p:nvSpPr>
        <p:spPr>
          <a:xfrm>
            <a:off x="9130454" y="448614"/>
            <a:ext cx="3139440" cy="48396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>
                <a:solidFill>
                  <a:schemeClr val="tx2">
                    <a:lumMod val="75000"/>
                  </a:schemeClr>
                </a:solidFill>
              </a:rPr>
              <a:t>Teamwork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: Create a styling board combining all your research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u="sng" dirty="0">
                <a:solidFill>
                  <a:schemeClr val="tx2">
                    <a:lumMod val="75000"/>
                  </a:schemeClr>
                </a:solidFill>
              </a:rPr>
              <a:t>Communication: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Present this styling board to the director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D0E92-356E-7303-5835-1EAED0F4B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1179208"/>
            <a:ext cx="9176174" cy="52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1901-2E2B-82BA-5F5F-A4C73CB5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69220"/>
            <a:ext cx="8073261" cy="2987675"/>
          </a:xfrm>
        </p:spPr>
        <p:txBody>
          <a:bodyPr/>
          <a:lstStyle/>
          <a:p>
            <a:r>
              <a:rPr lang="en-GB" dirty="0"/>
              <a:t>There’s a career for you in the creative industries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697A4-0C0A-5A85-4738-5CBAF9F6D213}"/>
              </a:ext>
            </a:extLst>
          </p:cNvPr>
          <p:cNvSpPr txBox="1"/>
          <p:nvPr/>
        </p:nvSpPr>
        <p:spPr>
          <a:xfrm>
            <a:off x="868680" y="6127115"/>
            <a:ext cx="4328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- Textiles Skills Centre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7F3C9-C3C2-3455-6C89-65F60993C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13" y="2795446"/>
            <a:ext cx="1942637" cy="19109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C4DA9F0-EA27-6139-1C25-DD960FECE4CF}"/>
              </a:ext>
            </a:extLst>
          </p:cNvPr>
          <p:cNvSpPr txBox="1">
            <a:spLocks/>
          </p:cNvSpPr>
          <p:nvPr/>
        </p:nvSpPr>
        <p:spPr>
          <a:xfrm>
            <a:off x="654050" y="2907030"/>
            <a:ext cx="7771235" cy="52197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Can you name some of the skills you used for your activity?</a:t>
            </a:r>
          </a:p>
        </p:txBody>
      </p:sp>
    </p:spTree>
    <p:extLst>
      <p:ext uri="{BB962C8B-B14F-4D97-AF65-F5344CB8AC3E}">
        <p14:creationId xmlns:p14="http://schemas.microsoft.com/office/powerpoint/2010/main" val="15229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51E9A4-9F5D-2AFA-2B54-C8AD8ECA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60" y="812802"/>
            <a:ext cx="5899150" cy="1488440"/>
          </a:xfrm>
        </p:spPr>
        <p:txBody>
          <a:bodyPr/>
          <a:lstStyle/>
          <a:p>
            <a:r>
              <a:rPr lang="en-GB" dirty="0"/>
              <a:t>Opportunities in the Creative Industries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006D8B-BDA4-97C1-BCDC-E39D437E26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B1B5944-2485-7A52-BBFB-DAE4D8D2CFDA}"/>
              </a:ext>
            </a:extLst>
          </p:cNvPr>
          <p:cNvSpPr txBox="1">
            <a:spLocks/>
          </p:cNvSpPr>
          <p:nvPr/>
        </p:nvSpPr>
        <p:spPr>
          <a:xfrm>
            <a:off x="820390" y="2597597"/>
            <a:ext cx="3568730" cy="349220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+mj-lt"/>
              </a:rPr>
              <a:t>3m+ people </a:t>
            </a:r>
            <a:r>
              <a:rPr lang="en-GB" dirty="0"/>
              <a:t>work in creative industries – </a:t>
            </a:r>
            <a:r>
              <a:rPr lang="en-GB" dirty="0">
                <a:latin typeface="+mj-lt"/>
              </a:rPr>
              <a:t>1 in 11 jobs </a:t>
            </a:r>
            <a:r>
              <a:rPr lang="en-GB" dirty="0"/>
              <a:t>across the UK</a:t>
            </a:r>
          </a:p>
          <a:p>
            <a:pPr marL="0" indent="0">
              <a:buNone/>
            </a:pPr>
            <a:r>
              <a:rPr lang="en-GB" sz="3200" b="1" dirty="0"/>
              <a:t>87% </a:t>
            </a:r>
            <a:r>
              <a:rPr lang="en-GB" dirty="0"/>
              <a:t>of creative jobs are at low or no risk of automation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9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6809-B310-D4FB-3143-2A7EFF04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51" y="4823619"/>
            <a:ext cx="5899150" cy="1488440"/>
          </a:xfrm>
        </p:spPr>
        <p:txBody>
          <a:bodyPr/>
          <a:lstStyle/>
          <a:p>
            <a:r>
              <a:rPr lang="en-GB" sz="4000" dirty="0"/>
              <a:t>Meet costume designer, Alice Buckingham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0B0E7B0D-26A1-D5A6-02D6-56BC40F8BE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A07C3A-4395-3C00-220C-A265D8BE61D9}"/>
              </a:ext>
            </a:extLst>
          </p:cNvPr>
          <p:cNvSpPr txBox="1"/>
          <p:nvPr/>
        </p:nvSpPr>
        <p:spPr>
          <a:xfrm>
            <a:off x="1119791" y="6271799"/>
            <a:ext cx="51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Textiles Skills Centre - YouTube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C8390-3714-D0CB-9D6A-8C8BC9F48B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59" y="5867656"/>
            <a:ext cx="821668" cy="808286"/>
          </a:xfrm>
          <a:prstGeom prst="rect">
            <a:avLst/>
          </a:prstGeom>
        </p:spPr>
      </p:pic>
      <p:pic>
        <p:nvPicPr>
          <p:cNvPr id="6" name="Online Media 5" title="Meet Alice Buckingham">
            <a:hlinkClick r:id="" action="ppaction://media"/>
            <a:extLst>
              <a:ext uri="{FF2B5EF4-FFF2-40B4-BE49-F238E27FC236}">
                <a16:creationId xmlns:a16="http://schemas.microsoft.com/office/drawing/2014/main" id="{39895581-9EA6-9F07-0863-6D3EB1ECA0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16261" y="1446547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A0A8-DD03-63F1-EA85-1C0CC8DE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90" y="203201"/>
            <a:ext cx="6752590" cy="1488440"/>
          </a:xfrm>
        </p:spPr>
        <p:txBody>
          <a:bodyPr/>
          <a:lstStyle/>
          <a:p>
            <a:r>
              <a:rPr lang="en-GB" dirty="0"/>
              <a:t>The role of a Costume designer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B3A1D-D898-BB42-F418-1F12C33A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40" y="1875824"/>
            <a:ext cx="10957560" cy="58127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Costume designers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responsible for the overall look of the clothes and costumes in theatre, film or television productions. They research and design costumes ideas, and lead a team that may include a design assistant, wardrobe supervisor, wardrobe assistants and costume.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855D4-2171-7CDD-9C0B-82D6FADD5BB0}"/>
              </a:ext>
            </a:extLst>
          </p:cNvPr>
          <p:cNvSpPr txBox="1"/>
          <p:nvPr/>
        </p:nvSpPr>
        <p:spPr>
          <a:xfrm>
            <a:off x="396240" y="3028950"/>
            <a:ext cx="10347960" cy="72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They would also Study scripts,  discuss ideas with the production designer, director, and make-up, set and lighting designers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FE83E-EA31-E345-360D-860D6C391855}"/>
              </a:ext>
            </a:extLst>
          </p:cNvPr>
          <p:cNvSpPr txBox="1"/>
          <p:nvPr/>
        </p:nvSpPr>
        <p:spPr>
          <a:xfrm>
            <a:off x="396240" y="3815543"/>
            <a:ext cx="1034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 costume ideas to fit the production’s design concept and budget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672F3-0F10-A18C-DE91-9EF0B6C3A7FE}"/>
              </a:ext>
            </a:extLst>
          </p:cNvPr>
          <p:cNvSpPr txBox="1"/>
          <p:nvPr/>
        </p:nvSpPr>
        <p:spPr>
          <a:xfrm>
            <a:off x="396240" y="4428584"/>
            <a:ext cx="10347960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Research suitable costume styles, fabrics and designs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B4D2C-E9AC-6426-095D-1BEB12F5D0F5}"/>
              </a:ext>
            </a:extLst>
          </p:cNvPr>
          <p:cNvSpPr txBox="1"/>
          <p:nvPr/>
        </p:nvSpPr>
        <p:spPr>
          <a:xfrm>
            <a:off x="396240" y="5039253"/>
            <a:ext cx="10347960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Sketch costume designs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E00DD-E493-CFF1-08DA-2ABA8DF99AFF}"/>
              </a:ext>
            </a:extLst>
          </p:cNvPr>
          <p:cNvSpPr txBox="1"/>
          <p:nvPr/>
        </p:nvSpPr>
        <p:spPr>
          <a:xfrm>
            <a:off x="396240" y="5649922"/>
            <a:ext cx="10347960" cy="82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 closely with a team of costume makers, who would turn your sketches into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wearable garments</a:t>
            </a: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DCCC-EB2E-D6DF-D317-0A8FCC12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170" y="1402080"/>
            <a:ext cx="5899150" cy="1488440"/>
          </a:xfrm>
        </p:spPr>
        <p:txBody>
          <a:bodyPr/>
          <a:lstStyle/>
          <a:p>
            <a:r>
              <a:rPr lang="en-GB" sz="3200" dirty="0"/>
              <a:t>Alice’s job encompasses the knowledge of lots of other roles in the film, TV &amp; theatre industry</a:t>
            </a:r>
          </a:p>
        </p:txBody>
      </p:sp>
      <p:pic>
        <p:nvPicPr>
          <p:cNvPr id="3" name="Online Media 2" title="About Alice's role">
            <a:hlinkClick r:id="" action="ppaction://media"/>
            <a:extLst>
              <a:ext uri="{FF2B5EF4-FFF2-40B4-BE49-F238E27FC236}">
                <a16:creationId xmlns:a16="http://schemas.microsoft.com/office/drawing/2014/main" id="{7B79CC7B-C1F3-0801-6202-1095347ABA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4970" y="3118503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DDCE3-62D1-4702-2768-2237530F1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0" y="1385764"/>
            <a:ext cx="10364470" cy="58127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Alice has</a:t>
            </a:r>
            <a:r>
              <a:rPr lang="en-GB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be aware and have knowledge of many other aspects while buying or designing costumes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Creative Director’s vision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Costume Research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Costume Maker &amp; Pattern </a:t>
            </a: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utters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Wardrobe Supervisor &amp; Wardrobe Assistant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 Artist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 Maker &amp; Set Designer and Maker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Film </a:t>
            </a: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 &amp; Lighting</a:t>
            </a: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ADE28C6F-C82C-62AC-CA37-405B27B2F1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814" y="1829397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0214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A1F3831-E324-D1AF-B973-3D7760DB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93" y="2197168"/>
            <a:ext cx="5899150" cy="1488440"/>
          </a:xfrm>
        </p:spPr>
        <p:txBody>
          <a:bodyPr/>
          <a:lstStyle/>
          <a:p>
            <a:r>
              <a:rPr lang="en-GB" dirty="0"/>
              <a:t>Discuss in your groups-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C0F9ED-A3E0-FE09-1615-836FE57AB6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6095D-5A2F-97F8-0496-C6B054D4D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910" y="3132343"/>
            <a:ext cx="5800493" cy="58127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How many of these roles have you heard of?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Have you seen these roles on the credits after a movie?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What role could you see yourself doing and why?</a:t>
            </a:r>
          </a:p>
        </p:txBody>
      </p:sp>
    </p:spTree>
    <p:extLst>
      <p:ext uri="{BB962C8B-B14F-4D97-AF65-F5344CB8AC3E}">
        <p14:creationId xmlns:p14="http://schemas.microsoft.com/office/powerpoint/2010/main" val="11432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FBDF-C853-73B6-E536-A8C101A1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890" y="392465"/>
            <a:ext cx="5899150" cy="1488440"/>
          </a:xfrm>
        </p:spPr>
        <p:txBody>
          <a:bodyPr/>
          <a:lstStyle/>
          <a:p>
            <a:r>
              <a:rPr lang="en-GB" dirty="0"/>
              <a:t>Employability Skills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9DDB5-F29F-CAEA-C323-78725FD5CF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476C6BAF-58FA-5A66-EE42-61F49AAC9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814" y="1829397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</p:pic>
      <p:pic>
        <p:nvPicPr>
          <p:cNvPr id="9" name="Online Media 8">
            <a:hlinkClick r:id="" action="ppaction://media"/>
            <a:extLst>
              <a:ext uri="{FF2B5EF4-FFF2-40B4-BE49-F238E27FC236}">
                <a16:creationId xmlns:a16="http://schemas.microsoft.com/office/drawing/2014/main" id="{044F2C47-E471-A1B2-E03F-2E5FD0617D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6277" y="3033757"/>
            <a:ext cx="5524382" cy="31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s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udience activity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Widescreen</PresentationFormat>
  <Paragraphs>128</Paragraphs>
  <Slides>25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Wingdings</vt:lpstr>
      <vt:lpstr>TItles</vt:lpstr>
      <vt:lpstr>Content</vt:lpstr>
      <vt:lpstr>Audience activity</vt:lpstr>
      <vt:lpstr>The Creative Industries</vt:lpstr>
      <vt:lpstr>Careers in Crafts, Fashion and Textiles</vt:lpstr>
      <vt:lpstr>Opportunities in the Creative Industries</vt:lpstr>
      <vt:lpstr>Meet costume designer, Alice Buckingham</vt:lpstr>
      <vt:lpstr>The role of a Costume designer</vt:lpstr>
      <vt:lpstr>Alice’s job encompasses the knowledge of lots of other roles in the film, TV &amp; theatre industry</vt:lpstr>
      <vt:lpstr>PowerPoint Presentation</vt:lpstr>
      <vt:lpstr>Discuss in your groups- </vt:lpstr>
      <vt:lpstr>Employability Skills</vt:lpstr>
      <vt:lpstr>Employability Skills</vt:lpstr>
      <vt:lpstr>Discuss in your groups-</vt:lpstr>
      <vt:lpstr>Learning check</vt:lpstr>
      <vt:lpstr>Transferable skills</vt:lpstr>
      <vt:lpstr>Transferable skills</vt:lpstr>
      <vt:lpstr>In your groups</vt:lpstr>
      <vt:lpstr>Learning check</vt:lpstr>
      <vt:lpstr>How can you use this understanding about your skills?</vt:lpstr>
      <vt:lpstr>Alice Introduces the Costume Activities</vt:lpstr>
      <vt:lpstr>Activities</vt:lpstr>
      <vt:lpstr>To Create a Styling-Mood board</vt:lpstr>
      <vt:lpstr>Costume Design Illustration  </vt:lpstr>
      <vt:lpstr>PowerPoint Presentation</vt:lpstr>
      <vt:lpstr>Cut &amp; Paste illustration</vt:lpstr>
      <vt:lpstr>Extension: Teamwork &amp; communication</vt:lpstr>
      <vt:lpstr>There’s a career for you in the creative industries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Creative Industries</dc:title>
  <dc:creator>Nicky Simpson</dc:creator>
  <cp:lastModifiedBy>Bonnie Smith</cp:lastModifiedBy>
  <cp:revision>59</cp:revision>
  <dcterms:created xsi:type="dcterms:W3CDTF">2023-08-12T02:18:12Z</dcterms:created>
  <dcterms:modified xsi:type="dcterms:W3CDTF">2023-10-11T17:10:05Z</dcterms:modified>
</cp:coreProperties>
</file>