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80" r:id="rId2"/>
    <p:sldMasterId id="2147483700" r:id="rId3"/>
    <p:sldMasterId id="2147483717" r:id="rId4"/>
  </p:sldMasterIdLst>
  <p:notesMasterIdLst>
    <p:notesMasterId r:id="rId34"/>
  </p:notesMasterIdLst>
  <p:sldIdLst>
    <p:sldId id="258" r:id="rId5"/>
    <p:sldId id="259" r:id="rId6"/>
    <p:sldId id="289" r:id="rId7"/>
    <p:sldId id="277" r:id="rId8"/>
    <p:sldId id="282" r:id="rId9"/>
    <p:sldId id="284" r:id="rId10"/>
    <p:sldId id="285" r:id="rId11"/>
    <p:sldId id="286" r:id="rId12"/>
    <p:sldId id="287" r:id="rId13"/>
    <p:sldId id="316" r:id="rId14"/>
    <p:sldId id="288" r:id="rId15"/>
    <p:sldId id="265" r:id="rId16"/>
    <p:sldId id="293" r:id="rId17"/>
    <p:sldId id="306" r:id="rId18"/>
    <p:sldId id="297" r:id="rId19"/>
    <p:sldId id="315" r:id="rId20"/>
    <p:sldId id="291" r:id="rId21"/>
    <p:sldId id="292" r:id="rId22"/>
    <p:sldId id="312" r:id="rId23"/>
    <p:sldId id="307" r:id="rId24"/>
    <p:sldId id="314" r:id="rId25"/>
    <p:sldId id="271" r:id="rId26"/>
    <p:sldId id="310" r:id="rId27"/>
    <p:sldId id="309" r:id="rId28"/>
    <p:sldId id="295" r:id="rId29"/>
    <p:sldId id="313" r:id="rId30"/>
    <p:sldId id="311" r:id="rId31"/>
    <p:sldId id="303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B9A1C20-FAB3-4EAE-8D71-13AB6302B136}">
          <p14:sldIdLst>
            <p14:sldId id="258"/>
            <p14:sldId id="259"/>
            <p14:sldId id="289"/>
            <p14:sldId id="277"/>
            <p14:sldId id="282"/>
            <p14:sldId id="284"/>
            <p14:sldId id="285"/>
            <p14:sldId id="286"/>
            <p14:sldId id="287"/>
            <p14:sldId id="316"/>
            <p14:sldId id="288"/>
            <p14:sldId id="265"/>
            <p14:sldId id="293"/>
            <p14:sldId id="306"/>
            <p14:sldId id="297"/>
            <p14:sldId id="315"/>
            <p14:sldId id="291"/>
            <p14:sldId id="292"/>
            <p14:sldId id="312"/>
            <p14:sldId id="307"/>
            <p14:sldId id="314"/>
            <p14:sldId id="271"/>
            <p14:sldId id="310"/>
            <p14:sldId id="309"/>
            <p14:sldId id="295"/>
            <p14:sldId id="313"/>
            <p14:sldId id="311"/>
            <p14:sldId id="30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F"/>
    <a:srgbClr val="FFCB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98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7DA5-CAB9-48E2-BD67-D0AA2C024BC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C8B6-09EA-435F-94F0-F10CF93A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8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4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0615-0D3F-A19E-ED1C-743119C8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A6A37-B519-C907-BF0F-EBD0812A4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DF945-FCAB-DEAB-101F-7A2933532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Wikimedia commons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FE86B-44D9-A27D-5A76-666E92E9F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F51C-A2F1-3EE4-57BE-98295346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A69F8-9EF8-3291-9A66-B4C4C29D3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DA99B-6252-14E9-AEE2-AE5DF5528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9CE20-2C2A-849A-5AB2-6E7ECA633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6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D7A30-9C4E-07E6-3139-14E5BBC97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1FE1E-848C-AAB9-6D77-38E97994E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B8AF1-740E-A00C-E9F0-1B9C76F1D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Statistics source: </a:t>
            </a:r>
            <a:r>
              <a:rPr lang="en-US" dirty="0"/>
              <a:t>wdo.org/mapping-the-</a:t>
            </a:r>
            <a:r>
              <a:rPr lang="en-US" dirty="0" err="1"/>
              <a:t>uks</a:t>
            </a:r>
            <a:r>
              <a:rPr lang="en-US" dirty="0"/>
              <a:t>-design-economy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Images: Microsoft 365 royalty free Image Gallery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FC577-1754-CDAC-11CD-A307FEB5F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1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59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0509D-1D7B-819F-B1D6-C0A4C07E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CD72C-DA90-333E-9823-E2FC53BAC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C8389-2F78-1D43-2444-0811B860F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78BBF-915F-389A-7403-6B73B47C3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5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E4693-7885-76D0-5313-DFC22809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B3A78C-158B-B1E5-1D84-B97F8CF7E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92E92-7604-7A77-3DCD-403160C10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D0F62-2D04-DDE7-176B-70FC970CF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9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826D-2406-33CD-F266-7B69F4DFC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1AA00-0CAB-5B67-1EC4-CB7325508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9CD28-A433-3B9E-EE88-9620D4C2A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0884-8B2B-5801-B246-CA725FC08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3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8BDF-F3A0-CB86-6276-07A16D865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B7852-28C3-1929-08DE-A377CD282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B7148-5FFF-71C6-0C5B-F0D832652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BABA0-BDFB-47C6-DC26-922636E61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8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2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FF28-0260-B358-B567-8819A442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EB1D0-DF3E-7D9A-69DB-34A7EE092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37770-2A9D-6704-73BE-80D55A573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050E8-4C16-7963-0DC3-2B00A549C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A6E5-0B84-A384-85E5-66C26887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4B6B-B17F-A6DF-3A54-27388F178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C74B8-CF75-07B9-58DF-E4198FEF4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35AEB-4C64-C492-379B-5D709A221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94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1236-DBAA-73A4-1C67-A32FF330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25AE6-5841-D5F9-6D81-754645780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76207-6EC1-A834-DFDA-A367A224C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B5ED-7711-E29A-EF7A-6959BC82C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2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09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B0505-7469-0F2A-7644-73217268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6736A-E3E0-3C85-619F-56A374ACA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AC780-F499-6D12-B728-7DA4C7658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192CD-DAD5-11FD-BE23-36EB0B3C1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8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D376A-0D6E-CF03-CF61-2C587416C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29FC6-CABD-8D50-6AF2-AB46AA502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12922-2560-90EA-D2DE-2BDBBDAA8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Microsoft 365 royalty free Image Gallery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454A8-C9D8-D679-52D8-938A88367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02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F8D3-4480-4294-A813-D9FB737BEE6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3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44BB6-90D1-B940-511D-DE56E283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BFB9D-51F1-0A04-B5E7-815C88161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599E1-EFCE-AB6B-7181-49B04053C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Wikimedia commons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1CDD-E60C-AD80-B61D-0B1EF8B2E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3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3989E-6746-0AA5-DD0E-A03B2C245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94CA5-D005-3513-5B45-2FF26CBF5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45848-1489-4885-AD2E-546CBF979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public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480B8-EEB5-10AD-3A26-154338AA1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B1918-FC4F-B168-8C9C-D10931063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1DA28-0327-C22D-1483-EDFA491A5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B53E7-09EC-D6C2-9EFD-6F05846A0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Wikimedia </a:t>
            </a:r>
            <a:r>
              <a:rPr lang="en-GB" dirty="0" err="1"/>
              <a:t>commns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A104-4929-A6D8-C0B0-75CED6BCB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6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64907-FDA1-80A1-903B-3BD19F5B5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9FFFD-F53F-F00B-F0F6-FA6BA8534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34EAF-1ECE-05A3-9FFC-5C9D50355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Wikimedia commons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3821-C0D8-2D81-800D-8E14F00EC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3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CAF5-227A-B1C8-04F4-86369BE9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DF5F6-16CB-A0BC-4B4C-7931BE681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2E39D-7EBB-B34F-ECD8-10D23C4FE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Wikimedia commons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8974-CBC4-5DB9-80E8-A34C3FFC1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4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BE8B-12F5-F46E-69FD-B52005B7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5EBAF-D25F-3027-8CA0-DD4775E7C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0880B-002F-EF03-1ED1-C9088A680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8C93C-229D-EBB5-48CC-7A5F43AB4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1C8B6-09EA-435F-94F0-F10CF93A8A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0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020B8269-0413-164A-86B8-2BC8CDD9A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9320" y="576821"/>
            <a:ext cx="1941839" cy="1958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1)</a:t>
            </a:r>
          </a:p>
        </p:txBody>
      </p:sp>
    </p:spTree>
    <p:extLst>
      <p:ext uri="{BB962C8B-B14F-4D97-AF65-F5344CB8AC3E}">
        <p14:creationId xmlns:p14="http://schemas.microsoft.com/office/powerpoint/2010/main" val="405275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1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89"/>
            <a:ext cx="5080756" cy="15903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672046"/>
            <a:ext cx="5490927" cy="2999549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728A2FD-9E72-D34E-EA45-88D78D5C6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533" y="0"/>
            <a:ext cx="5830351" cy="6219988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4B65B-44CF-6AF4-7B13-9948F9954B90}"/>
              </a:ext>
            </a:extLst>
          </p:cNvPr>
          <p:cNvGrpSpPr/>
          <p:nvPr userDrawn="1"/>
        </p:nvGrpSpPr>
        <p:grpSpPr>
          <a:xfrm rot="10800000">
            <a:off x="6093663" y="-23150"/>
            <a:ext cx="437074" cy="2219325"/>
            <a:chOff x="7141845" y="4638675"/>
            <a:chExt cx="437074" cy="22193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18CE56-A2B3-BD67-4D90-6C553DF0A29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0DB5A3-D580-178E-EFA7-EDA18A501EB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11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Text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66540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73A4C54-B9B6-413B-31FC-1FDF40009E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4375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BA91F88D-312D-D81F-1AE4-25520AEF5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6046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600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A204BDD-2985-8B2B-29E1-BD3D9DC8A6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419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273583-179C-F047-CCFA-17395EE17354}"/>
              </a:ext>
            </a:extLst>
          </p:cNvPr>
          <p:cNvCxnSpPr>
            <a:cxnSpLocks/>
          </p:cNvCxnSpPr>
          <p:nvPr userDrawn="1"/>
        </p:nvCxnSpPr>
        <p:spPr>
          <a:xfrm>
            <a:off x="2203051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384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B4C454F-A084-9485-70E6-04FAA2391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4203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26E21F-4380-F142-BF14-A4C347C86811}"/>
              </a:ext>
            </a:extLst>
          </p:cNvPr>
          <p:cNvCxnSpPr>
            <a:cxnSpLocks/>
          </p:cNvCxnSpPr>
          <p:nvPr userDrawn="1"/>
        </p:nvCxnSpPr>
        <p:spPr>
          <a:xfrm>
            <a:off x="5924835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8622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3B87EE2-88E8-5FF9-0FC2-E934CC5A4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0441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000EEC-1984-8C6F-627E-BA974CD2142E}"/>
              </a:ext>
            </a:extLst>
          </p:cNvPr>
          <p:cNvCxnSpPr>
            <a:cxnSpLocks/>
          </p:cNvCxnSpPr>
          <p:nvPr userDrawn="1"/>
        </p:nvCxnSpPr>
        <p:spPr>
          <a:xfrm>
            <a:off x="9631073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0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3379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1345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3129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9367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77A8F28-31BF-BAAA-7B33-9816486202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4843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563C30-2EC0-9AE5-5B47-B11B63E97C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5241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6927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40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494" y="3830786"/>
            <a:ext cx="8043012" cy="1346425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2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6030" y="2457740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</p:spTree>
    <p:extLst>
      <p:ext uri="{BB962C8B-B14F-4D97-AF65-F5344CB8AC3E}">
        <p14:creationId xmlns:p14="http://schemas.microsoft.com/office/powerpoint/2010/main" val="422415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07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C0341-B842-5CF8-18BA-4522C4D09F54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1188720"/>
            <a:ext cx="4265641" cy="1879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4878" y="711613"/>
            <a:ext cx="5541626" cy="5505117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  <a:gd name="connsiteX0" fmla="*/ 0 w 7225163"/>
              <a:gd name="connsiteY0" fmla="*/ 440488 h 6239569"/>
              <a:gd name="connsiteX1" fmla="*/ 7218957 w 7225163"/>
              <a:gd name="connsiteY1" fmla="*/ 0 h 6239569"/>
              <a:gd name="connsiteX2" fmla="*/ 7225163 w 7225163"/>
              <a:gd name="connsiteY2" fmla="*/ 6238139 h 6239569"/>
              <a:gd name="connsiteX3" fmla="*/ 2629252 w 7225163"/>
              <a:gd name="connsiteY3" fmla="*/ 6239569 h 6239569"/>
              <a:gd name="connsiteX4" fmla="*/ 0 w 7225163"/>
              <a:gd name="connsiteY4" fmla="*/ 440488 h 6239569"/>
              <a:gd name="connsiteX0" fmla="*/ 0 w 7225163"/>
              <a:gd name="connsiteY0" fmla="*/ 440488 h 6252917"/>
              <a:gd name="connsiteX1" fmla="*/ 7218957 w 7225163"/>
              <a:gd name="connsiteY1" fmla="*/ 0 h 6252917"/>
              <a:gd name="connsiteX2" fmla="*/ 7225163 w 7225163"/>
              <a:gd name="connsiteY2" fmla="*/ 6238139 h 6252917"/>
              <a:gd name="connsiteX3" fmla="*/ 1300860 w 7225163"/>
              <a:gd name="connsiteY3" fmla="*/ 6252917 h 6252917"/>
              <a:gd name="connsiteX4" fmla="*/ 0 w 7225163"/>
              <a:gd name="connsiteY4" fmla="*/ 440488 h 6252917"/>
              <a:gd name="connsiteX0" fmla="*/ 0 w 7245526"/>
              <a:gd name="connsiteY0" fmla="*/ 1401553 h 7213982"/>
              <a:gd name="connsiteX1" fmla="*/ 7245526 w 7245526"/>
              <a:gd name="connsiteY1" fmla="*/ 0 h 7213982"/>
              <a:gd name="connsiteX2" fmla="*/ 7225163 w 7245526"/>
              <a:gd name="connsiteY2" fmla="*/ 7199204 h 7213982"/>
              <a:gd name="connsiteX3" fmla="*/ 1300860 w 7245526"/>
              <a:gd name="connsiteY3" fmla="*/ 7213982 h 7213982"/>
              <a:gd name="connsiteX4" fmla="*/ 0 w 7245526"/>
              <a:gd name="connsiteY4" fmla="*/ 1401553 h 7213982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0860 w 7245526"/>
              <a:gd name="connsiteY3" fmla="*/ 7213982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7502 w 7245526"/>
              <a:gd name="connsiteY3" fmla="*/ 7220656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20786 w 7245526"/>
              <a:gd name="connsiteY3" fmla="*/ 7230667 h 7232575"/>
              <a:gd name="connsiteX4" fmla="*/ 0 w 7245526"/>
              <a:gd name="connsiteY4" fmla="*/ 1401553 h 72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5526" h="7232575">
                <a:moveTo>
                  <a:pt x="0" y="1401553"/>
                </a:moveTo>
                <a:lnTo>
                  <a:pt x="7245526" y="0"/>
                </a:lnTo>
                <a:cubicBezTo>
                  <a:pt x="7238753" y="2283883"/>
                  <a:pt x="7237884" y="4123697"/>
                  <a:pt x="7238447" y="7232575"/>
                </a:cubicBezTo>
                <a:lnTo>
                  <a:pt x="1320786" y="7230667"/>
                </a:lnTo>
                <a:lnTo>
                  <a:pt x="0" y="1401553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3C08CE-0805-EC6A-439A-2F4CFE50E2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571" y="3328190"/>
            <a:ext cx="1347469" cy="4614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(x mins)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A0828F-1F2C-3202-2434-BEED7ABD2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54" y="4497525"/>
            <a:ext cx="2172386" cy="551996"/>
          </a:xfrm>
          <a:prstGeom prst="rect">
            <a:avLst/>
          </a:prstGeom>
          <a:solidFill>
            <a:schemeClr val="accent2"/>
          </a:solidFill>
        </p:spPr>
        <p:txBody>
          <a:bodyPr bIns="0"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Button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EE954-3EC5-898A-CFB7-3BD4BB90E56F}"/>
              </a:ext>
            </a:extLst>
          </p:cNvPr>
          <p:cNvGrpSpPr/>
          <p:nvPr userDrawn="1"/>
        </p:nvGrpSpPr>
        <p:grpSpPr>
          <a:xfrm rot="16200000">
            <a:off x="10886373" y="-444080"/>
            <a:ext cx="437074" cy="2219325"/>
            <a:chOff x="7141845" y="4638675"/>
            <a:chExt cx="437074" cy="22193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76DAE-39AB-38C9-0BE2-C3EBC2FB8CF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385CEA-722F-5B7D-B79A-D027EE45771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35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7C3CE-AE0D-357E-82FB-9681EFBB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291" y="1629281"/>
            <a:ext cx="3518704" cy="34890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889748-30FE-C5A6-1383-9234A3817EEE}"/>
              </a:ext>
            </a:extLst>
          </p:cNvPr>
          <p:cNvSpPr/>
          <p:nvPr userDrawn="1"/>
        </p:nvSpPr>
        <p:spPr>
          <a:xfrm>
            <a:off x="8544943" y="3301192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0" i="0" dirty="0">
                <a:solidFill>
                  <a:schemeClr val="bg2"/>
                </a:solidFill>
                <a:latin typeface="+mj-lt"/>
                <a:ea typeface="Proxima Nova Black" charset="0"/>
                <a:cs typeface="Proxima Nova Black" charset="0"/>
              </a:rPr>
              <a:t>2023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122BF6-350C-60B2-4C43-BFD60AE90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44943" y="2981774"/>
            <a:ext cx="1550424" cy="4614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xx-xx Nov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FB46ED-623D-54C7-34B3-03862EFF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291267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899585-1989-8562-C76A-4EED89C0FE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0250" y="4020648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6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7C3CE-AE0D-357E-82FB-9681EFBB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6" y="551827"/>
            <a:ext cx="1752276" cy="1737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889748-30FE-C5A6-1383-9234A3817EEE}"/>
              </a:ext>
            </a:extLst>
          </p:cNvPr>
          <p:cNvSpPr/>
          <p:nvPr userDrawn="1"/>
        </p:nvSpPr>
        <p:spPr>
          <a:xfrm>
            <a:off x="1182584" y="136028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i="0" dirty="0">
                <a:solidFill>
                  <a:schemeClr val="bg2"/>
                </a:solidFill>
                <a:latin typeface="+mj-lt"/>
                <a:ea typeface="Proxima Nova Black" charset="0"/>
                <a:cs typeface="Proxima Nova Black" charset="0"/>
              </a:rPr>
              <a:t>2023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122BF6-350C-60B2-4C43-BFD60AE90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719" y="1198685"/>
            <a:ext cx="940622" cy="207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xx-xx Nov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FB46ED-623D-54C7-34B3-03862EFF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24375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899585-1989-8562-C76A-4EED89C0FE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30250" y="4973132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09362A88-9D94-1706-824D-9CB2D09A4E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76108" y="0"/>
            <a:ext cx="5824145" cy="6878441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  <a:gd name="connsiteX0" fmla="*/ 0 w 5824145"/>
              <a:gd name="connsiteY0" fmla="*/ 0 h 6881181"/>
              <a:gd name="connsiteX1" fmla="*/ 5824145 w 5824145"/>
              <a:gd name="connsiteY1" fmla="*/ 0 h 6881181"/>
              <a:gd name="connsiteX2" fmla="*/ 5811498 w 5824145"/>
              <a:gd name="connsiteY2" fmla="*/ 6881181 h 6881181"/>
              <a:gd name="connsiteX3" fmla="*/ 1234440 w 5824145"/>
              <a:gd name="connsiteY3" fmla="*/ 6239569 h 6881181"/>
              <a:gd name="connsiteX4" fmla="*/ 0 w 5824145"/>
              <a:gd name="connsiteY4" fmla="*/ 0 h 6881181"/>
              <a:gd name="connsiteX0" fmla="*/ 0 w 5824145"/>
              <a:gd name="connsiteY0" fmla="*/ 0 h 6882609"/>
              <a:gd name="connsiteX1" fmla="*/ 5824145 w 5824145"/>
              <a:gd name="connsiteY1" fmla="*/ 0 h 6882609"/>
              <a:gd name="connsiteX2" fmla="*/ 5811498 w 5824145"/>
              <a:gd name="connsiteY2" fmla="*/ 6881181 h 6882609"/>
              <a:gd name="connsiteX3" fmla="*/ 1366416 w 5824145"/>
              <a:gd name="connsiteY3" fmla="*/ 6882609 h 6882609"/>
              <a:gd name="connsiteX4" fmla="*/ 0 w 5824145"/>
              <a:gd name="connsiteY4" fmla="*/ 0 h 6882609"/>
              <a:gd name="connsiteX0" fmla="*/ 0 w 5824145"/>
              <a:gd name="connsiteY0" fmla="*/ 0 h 6900095"/>
              <a:gd name="connsiteX1" fmla="*/ 5824145 w 5824145"/>
              <a:gd name="connsiteY1" fmla="*/ 0 h 6900095"/>
              <a:gd name="connsiteX2" fmla="*/ 5811498 w 5824145"/>
              <a:gd name="connsiteY2" fmla="*/ 6900095 h 6900095"/>
              <a:gd name="connsiteX3" fmla="*/ 1366416 w 5824145"/>
              <a:gd name="connsiteY3" fmla="*/ 6882609 h 6900095"/>
              <a:gd name="connsiteX4" fmla="*/ 0 w 5824145"/>
              <a:gd name="connsiteY4" fmla="*/ 0 h 690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4145" h="6900095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10935" y="3791217"/>
                  <a:pt x="5811498" y="6900095"/>
                </a:cubicBezTo>
                <a:lnTo>
                  <a:pt x="1366416" y="6882609"/>
                </a:lnTo>
                <a:lnTo>
                  <a:pt x="0" y="0"/>
                </a:lnTo>
                <a:close/>
              </a:path>
            </a:pathLst>
          </a:custGeom>
          <a:solidFill>
            <a:srgbClr val="F5F5FF">
              <a:alpha val="58000"/>
            </a:srgb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(add overlay)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BAE1E1-1A2B-7EE1-A765-082D10ADE064}"/>
              </a:ext>
            </a:extLst>
          </p:cNvPr>
          <p:cNvGrpSpPr/>
          <p:nvPr userDrawn="1"/>
        </p:nvGrpSpPr>
        <p:grpSpPr>
          <a:xfrm>
            <a:off x="6956478" y="4661825"/>
            <a:ext cx="437074" cy="2219325"/>
            <a:chOff x="7141845" y="4638675"/>
            <a:chExt cx="437074" cy="22193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9AD65B-E962-9E94-7042-4E1ED4401B8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15BE6E-CBD5-30D5-35B7-88165F179A0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1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99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er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5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022601"/>
            <a:ext cx="5899150" cy="14884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CC2DB44-0D44-30F2-22E8-E2A153C707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45465" y="831950"/>
            <a:ext cx="2584588" cy="260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2)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3AE371-683C-BD29-2EC2-6BF88254F107}"/>
              </a:ext>
            </a:extLst>
          </p:cNvPr>
          <p:cNvSpPr/>
          <p:nvPr userDrawn="1"/>
        </p:nvSpPr>
        <p:spPr>
          <a:xfrm>
            <a:off x="11158102" y="411480"/>
            <a:ext cx="383586" cy="3306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548A811-8FCA-993B-D7E2-82BE4F3E478A}"/>
              </a:ext>
            </a:extLst>
          </p:cNvPr>
          <p:cNvSpPr/>
          <p:nvPr userDrawn="1"/>
        </p:nvSpPr>
        <p:spPr>
          <a:xfrm rot="2256487">
            <a:off x="10892776" y="3715191"/>
            <a:ext cx="444075" cy="3828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813E0C-E98D-0CC9-7198-73562190C1A7}"/>
              </a:ext>
            </a:extLst>
          </p:cNvPr>
          <p:cNvSpPr/>
          <p:nvPr userDrawn="1"/>
        </p:nvSpPr>
        <p:spPr>
          <a:xfrm>
            <a:off x="11882486" y="1932346"/>
            <a:ext cx="386499" cy="386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A3228-5DE8-E199-3C4E-FDC1667C5FDB}"/>
              </a:ext>
            </a:extLst>
          </p:cNvPr>
          <p:cNvSpPr/>
          <p:nvPr userDrawn="1"/>
        </p:nvSpPr>
        <p:spPr>
          <a:xfrm rot="3114077">
            <a:off x="8045852" y="26863"/>
            <a:ext cx="316621" cy="316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 animBg="1"/>
      <p:bldP spid="7" grpId="0" animBg="1"/>
      <p:bldP spid="8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4FCD9-B421-E55E-A27F-852F53456A8E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bg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bg2"/>
                </a:solidFill>
              </a:rPr>
            </a:br>
            <a:r>
              <a:rPr lang="en-GB" sz="2600" b="1" u="none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lil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8FC0C-899B-20CB-55F9-B571F7A256F3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tx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tx2"/>
                </a:solidFill>
              </a:rPr>
            </a:br>
            <a:r>
              <a:rPr lang="en-GB" sz="26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35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92D3B-CFA4-8E26-65F4-38A0F44BADB9}"/>
              </a:ext>
            </a:extLst>
          </p:cNvPr>
          <p:cNvSpPr/>
          <p:nvPr userDrawn="1"/>
        </p:nvSpPr>
        <p:spPr>
          <a:xfrm rot="579093">
            <a:off x="8785404" y="-116052"/>
            <a:ext cx="1227330" cy="1110528"/>
          </a:xfrm>
          <a:custGeom>
            <a:avLst/>
            <a:gdLst>
              <a:gd name="connsiteX0" fmla="*/ 0 w 1223256"/>
              <a:gd name="connsiteY0" fmla="*/ 0 h 1223256"/>
              <a:gd name="connsiteX1" fmla="*/ 1223256 w 1223256"/>
              <a:gd name="connsiteY1" fmla="*/ 0 h 1223256"/>
              <a:gd name="connsiteX2" fmla="*/ 1223256 w 1223256"/>
              <a:gd name="connsiteY2" fmla="*/ 1223256 h 1223256"/>
              <a:gd name="connsiteX3" fmla="*/ 0 w 1223256"/>
              <a:gd name="connsiteY3" fmla="*/ 1223256 h 1223256"/>
              <a:gd name="connsiteX4" fmla="*/ 0 w 1223256"/>
              <a:gd name="connsiteY4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18950 w 1227330"/>
              <a:gd name="connsiteY2" fmla="*/ 112728 h 1223256"/>
              <a:gd name="connsiteX3" fmla="*/ 1227330 w 1227330"/>
              <a:gd name="connsiteY3" fmla="*/ 1223256 h 1223256"/>
              <a:gd name="connsiteX4" fmla="*/ 4074 w 1227330"/>
              <a:gd name="connsiteY4" fmla="*/ 1223256 h 1223256"/>
              <a:gd name="connsiteX5" fmla="*/ 0 w 1227330"/>
              <a:gd name="connsiteY5" fmla="*/ 326209 h 1223256"/>
              <a:gd name="connsiteX6" fmla="*/ 4074 w 1227330"/>
              <a:gd name="connsiteY6" fmla="*/ 0 h 1223256"/>
              <a:gd name="connsiteX0" fmla="*/ 1227330 w 1318770"/>
              <a:gd name="connsiteY0" fmla="*/ 0 h 1223256"/>
              <a:gd name="connsiteX1" fmla="*/ 1218950 w 1318770"/>
              <a:gd name="connsiteY1" fmla="*/ 112728 h 1223256"/>
              <a:gd name="connsiteX2" fmla="*/ 1227330 w 1318770"/>
              <a:gd name="connsiteY2" fmla="*/ 1223256 h 1223256"/>
              <a:gd name="connsiteX3" fmla="*/ 4074 w 1318770"/>
              <a:gd name="connsiteY3" fmla="*/ 1223256 h 1223256"/>
              <a:gd name="connsiteX4" fmla="*/ 0 w 1318770"/>
              <a:gd name="connsiteY4" fmla="*/ 326209 h 1223256"/>
              <a:gd name="connsiteX5" fmla="*/ 4074 w 1318770"/>
              <a:gd name="connsiteY5" fmla="*/ 0 h 1223256"/>
              <a:gd name="connsiteX6" fmla="*/ 1318770 w 1318770"/>
              <a:gd name="connsiteY6" fmla="*/ 91440 h 1223256"/>
              <a:gd name="connsiteX0" fmla="*/ 1227330 w 1227330"/>
              <a:gd name="connsiteY0" fmla="*/ 0 h 1223256"/>
              <a:gd name="connsiteX1" fmla="*/ 1218950 w 1227330"/>
              <a:gd name="connsiteY1" fmla="*/ 112728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1218950 w 1227330"/>
              <a:gd name="connsiteY0" fmla="*/ 112728 h 1223256"/>
              <a:gd name="connsiteX1" fmla="*/ 1227330 w 1227330"/>
              <a:gd name="connsiteY1" fmla="*/ 1223256 h 1223256"/>
              <a:gd name="connsiteX2" fmla="*/ 4074 w 1227330"/>
              <a:gd name="connsiteY2" fmla="*/ 1223256 h 1223256"/>
              <a:gd name="connsiteX3" fmla="*/ 0 w 1227330"/>
              <a:gd name="connsiteY3" fmla="*/ 326209 h 1223256"/>
              <a:gd name="connsiteX4" fmla="*/ 4074 w 1227330"/>
              <a:gd name="connsiteY4" fmla="*/ 0 h 1223256"/>
              <a:gd name="connsiteX0" fmla="*/ 1218950 w 1227330"/>
              <a:gd name="connsiteY0" fmla="*/ 0 h 1110528"/>
              <a:gd name="connsiteX1" fmla="*/ 1227330 w 1227330"/>
              <a:gd name="connsiteY1" fmla="*/ 1110528 h 1110528"/>
              <a:gd name="connsiteX2" fmla="*/ 4074 w 1227330"/>
              <a:gd name="connsiteY2" fmla="*/ 1110528 h 1110528"/>
              <a:gd name="connsiteX3" fmla="*/ 0 w 1227330"/>
              <a:gd name="connsiteY3" fmla="*/ 213481 h 11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30" h="1110528">
                <a:moveTo>
                  <a:pt x="1218950" y="0"/>
                </a:moveTo>
                <a:cubicBezTo>
                  <a:pt x="1221743" y="370176"/>
                  <a:pt x="1224537" y="740352"/>
                  <a:pt x="1227330" y="1110528"/>
                </a:cubicBezTo>
                <a:lnTo>
                  <a:pt x="4074" y="1110528"/>
                </a:lnTo>
                <a:lnTo>
                  <a:pt x="0" y="213481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954B5-AB0D-5189-70B2-B8D28B97C4AF}"/>
              </a:ext>
            </a:extLst>
          </p:cNvPr>
          <p:cNvSpPr/>
          <p:nvPr userDrawn="1"/>
        </p:nvSpPr>
        <p:spPr>
          <a:xfrm rot="20594745">
            <a:off x="10799038" y="1682873"/>
            <a:ext cx="1676251" cy="1726607"/>
          </a:xfrm>
          <a:custGeom>
            <a:avLst/>
            <a:gdLst>
              <a:gd name="connsiteX0" fmla="*/ 0 w 1718718"/>
              <a:gd name="connsiteY0" fmla="*/ 0 h 1718718"/>
              <a:gd name="connsiteX1" fmla="*/ 1718718 w 1718718"/>
              <a:gd name="connsiteY1" fmla="*/ 0 h 1718718"/>
              <a:gd name="connsiteX2" fmla="*/ 1718718 w 1718718"/>
              <a:gd name="connsiteY2" fmla="*/ 1718718 h 1718718"/>
              <a:gd name="connsiteX3" fmla="*/ 0 w 1718718"/>
              <a:gd name="connsiteY3" fmla="*/ 1718718 h 1718718"/>
              <a:gd name="connsiteX4" fmla="*/ 0 w 1718718"/>
              <a:gd name="connsiteY4" fmla="*/ 0 h 1718718"/>
              <a:gd name="connsiteX0" fmla="*/ 0 w 1718718"/>
              <a:gd name="connsiteY0" fmla="*/ 276 h 1718994"/>
              <a:gd name="connsiteX1" fmla="*/ 1676251 w 1718718"/>
              <a:gd name="connsiteY1" fmla="*/ 0 h 1718994"/>
              <a:gd name="connsiteX2" fmla="*/ 1718718 w 1718718"/>
              <a:gd name="connsiteY2" fmla="*/ 276 h 1718994"/>
              <a:gd name="connsiteX3" fmla="*/ 1718718 w 1718718"/>
              <a:gd name="connsiteY3" fmla="*/ 1718994 h 1718994"/>
              <a:gd name="connsiteX4" fmla="*/ 0 w 1718718"/>
              <a:gd name="connsiteY4" fmla="*/ 1718994 h 1718994"/>
              <a:gd name="connsiteX5" fmla="*/ 0 w 1718718"/>
              <a:gd name="connsiteY5" fmla="*/ 276 h 1718994"/>
              <a:gd name="connsiteX0" fmla="*/ 1718718 w 1810158"/>
              <a:gd name="connsiteY0" fmla="*/ 276 h 1718994"/>
              <a:gd name="connsiteX1" fmla="*/ 1718718 w 1810158"/>
              <a:gd name="connsiteY1" fmla="*/ 1718994 h 1718994"/>
              <a:gd name="connsiteX2" fmla="*/ 0 w 1810158"/>
              <a:gd name="connsiteY2" fmla="*/ 1718994 h 1718994"/>
              <a:gd name="connsiteX3" fmla="*/ 0 w 1810158"/>
              <a:gd name="connsiteY3" fmla="*/ 276 h 1718994"/>
              <a:gd name="connsiteX4" fmla="*/ 1676251 w 1810158"/>
              <a:gd name="connsiteY4" fmla="*/ 0 h 1718994"/>
              <a:gd name="connsiteX5" fmla="*/ 1810158 w 1810158"/>
              <a:gd name="connsiteY5" fmla="*/ 91716 h 1718994"/>
              <a:gd name="connsiteX0" fmla="*/ 1718718 w 1718718"/>
              <a:gd name="connsiteY0" fmla="*/ 276 h 1718994"/>
              <a:gd name="connsiteX1" fmla="*/ 1718718 w 1718718"/>
              <a:gd name="connsiteY1" fmla="*/ 1718994 h 1718994"/>
              <a:gd name="connsiteX2" fmla="*/ 0 w 1718718"/>
              <a:gd name="connsiteY2" fmla="*/ 1718994 h 1718994"/>
              <a:gd name="connsiteX3" fmla="*/ 0 w 1718718"/>
              <a:gd name="connsiteY3" fmla="*/ 276 h 1718994"/>
              <a:gd name="connsiteX4" fmla="*/ 1676251 w 1718718"/>
              <a:gd name="connsiteY4" fmla="*/ 0 h 1718994"/>
              <a:gd name="connsiteX0" fmla="*/ 1718718 w 1718718"/>
              <a:gd name="connsiteY0" fmla="*/ 276 h 1726607"/>
              <a:gd name="connsiteX1" fmla="*/ 1718718 w 1718718"/>
              <a:gd name="connsiteY1" fmla="*/ 1718994 h 1726607"/>
              <a:gd name="connsiteX2" fmla="*/ 1159322 w 1718718"/>
              <a:gd name="connsiteY2" fmla="*/ 1726607 h 1726607"/>
              <a:gd name="connsiteX3" fmla="*/ 0 w 1718718"/>
              <a:gd name="connsiteY3" fmla="*/ 1718994 h 1726607"/>
              <a:gd name="connsiteX4" fmla="*/ 0 w 1718718"/>
              <a:gd name="connsiteY4" fmla="*/ 276 h 1726607"/>
              <a:gd name="connsiteX5" fmla="*/ 1676251 w 1718718"/>
              <a:gd name="connsiteY5" fmla="*/ 0 h 1726607"/>
              <a:gd name="connsiteX0" fmla="*/ 1718718 w 1718718"/>
              <a:gd name="connsiteY0" fmla="*/ 276 h 1726607"/>
              <a:gd name="connsiteX1" fmla="*/ 1159322 w 1718718"/>
              <a:gd name="connsiteY1" fmla="*/ 1726607 h 1726607"/>
              <a:gd name="connsiteX2" fmla="*/ 0 w 1718718"/>
              <a:gd name="connsiteY2" fmla="*/ 1718994 h 1726607"/>
              <a:gd name="connsiteX3" fmla="*/ 0 w 1718718"/>
              <a:gd name="connsiteY3" fmla="*/ 276 h 1726607"/>
              <a:gd name="connsiteX4" fmla="*/ 1676251 w 1718718"/>
              <a:gd name="connsiteY4" fmla="*/ 0 h 1726607"/>
              <a:gd name="connsiteX0" fmla="*/ 1159322 w 1676251"/>
              <a:gd name="connsiteY0" fmla="*/ 1726607 h 1726607"/>
              <a:gd name="connsiteX1" fmla="*/ 0 w 1676251"/>
              <a:gd name="connsiteY1" fmla="*/ 1718994 h 1726607"/>
              <a:gd name="connsiteX2" fmla="*/ 0 w 1676251"/>
              <a:gd name="connsiteY2" fmla="*/ 276 h 1726607"/>
              <a:gd name="connsiteX3" fmla="*/ 1676251 w 1676251"/>
              <a:gd name="connsiteY3" fmla="*/ 0 h 172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251" h="1726607">
                <a:moveTo>
                  <a:pt x="1159322" y="1726607"/>
                </a:moveTo>
                <a:lnTo>
                  <a:pt x="0" y="1718994"/>
                </a:lnTo>
                <a:lnTo>
                  <a:pt x="0" y="276"/>
                </a:lnTo>
                <a:lnTo>
                  <a:pt x="1676251" y="0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9E41D1C-892D-78CA-A084-A9157E8C3EFC}"/>
              </a:ext>
            </a:extLst>
          </p:cNvPr>
          <p:cNvSpPr/>
          <p:nvPr userDrawn="1"/>
        </p:nvSpPr>
        <p:spPr>
          <a:xfrm rot="9900000">
            <a:off x="11148629" y="649057"/>
            <a:ext cx="377139" cy="325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AD4487-45B5-6C53-AC3C-0A9EF69A4C59}"/>
              </a:ext>
            </a:extLst>
          </p:cNvPr>
          <p:cNvSpPr/>
          <p:nvPr userDrawn="1"/>
        </p:nvSpPr>
        <p:spPr>
          <a:xfrm>
            <a:off x="9621520" y="1656080"/>
            <a:ext cx="345440" cy="345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B7D33FF-2FC7-2C87-E5DB-6B9138706CEC}"/>
              </a:ext>
            </a:extLst>
          </p:cNvPr>
          <p:cNvSpPr/>
          <p:nvPr userDrawn="1"/>
        </p:nvSpPr>
        <p:spPr>
          <a:xfrm rot="9256416">
            <a:off x="11797733" y="4011500"/>
            <a:ext cx="346595" cy="29878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0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11" r:id="rId2"/>
    <p:sldLayoutId id="2147483714" r:id="rId3"/>
    <p:sldLayoutId id="2147483715" r:id="rId4"/>
    <p:sldLayoutId id="2147483716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3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1" r:id="rId2"/>
    <p:sldLayoutId id="2147483695" r:id="rId3"/>
    <p:sldLayoutId id="2147483698" r:id="rId4"/>
    <p:sldLayoutId id="2147483699" r:id="rId5"/>
    <p:sldLayoutId id="2147483708" r:id="rId6"/>
    <p:sldLayoutId id="2147483709" r:id="rId7"/>
    <p:sldLayoutId id="214748372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2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1A8CE02-4E80-73E2-FB6A-629929A5D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19" y="5232400"/>
            <a:ext cx="2744883" cy="913380"/>
          </a:xfrm>
        </p:spPr>
      </p:pic>
    </p:spTree>
    <p:extLst>
      <p:ext uri="{BB962C8B-B14F-4D97-AF65-F5344CB8AC3E}">
        <p14:creationId xmlns:p14="http://schemas.microsoft.com/office/powerpoint/2010/main" val="82367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E2CE9-D8A9-5420-D0F1-E0193139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1CCC-E051-5FF1-C172-9B2F0BFB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2" y="787797"/>
            <a:ext cx="8448988" cy="763211"/>
          </a:xfrm>
        </p:spPr>
        <p:txBody>
          <a:bodyPr/>
          <a:lstStyle/>
          <a:p>
            <a:r>
              <a:rPr lang="en-GB" dirty="0"/>
              <a:t>What makes a design classic?</a:t>
            </a:r>
          </a:p>
        </p:txBody>
      </p:sp>
      <p:pic>
        <p:nvPicPr>
          <p:cNvPr id="6" name="Picture 5" descr="A close-up of a desk lamp&#10;&#10;AI-generated content may be incorrect.">
            <a:extLst>
              <a:ext uri="{FF2B5EF4-FFF2-40B4-BE49-F238E27FC236}">
                <a16:creationId xmlns:a16="http://schemas.microsoft.com/office/drawing/2014/main" id="{72C8077F-C17A-8106-30BD-41F2C2DC5A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9" y="1857979"/>
            <a:ext cx="3142042" cy="3142042"/>
          </a:xfrm>
          <a:prstGeom prst="rect">
            <a:avLst/>
          </a:prstGeom>
        </p:spPr>
      </p:pic>
      <p:pic>
        <p:nvPicPr>
          <p:cNvPr id="8" name="Picture 7" descr="A white and red chair&#10;&#10;AI-generated content may be incorrect.">
            <a:extLst>
              <a:ext uri="{FF2B5EF4-FFF2-40B4-BE49-F238E27FC236}">
                <a16:creationId xmlns:a16="http://schemas.microsoft.com/office/drawing/2014/main" id="{0E84CC32-2C7A-4765-994C-66FB0904A9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92" y="1857979"/>
            <a:ext cx="3142042" cy="3142042"/>
          </a:xfrm>
          <a:prstGeom prst="rect">
            <a:avLst/>
          </a:prstGeom>
        </p:spPr>
      </p:pic>
      <p:pic>
        <p:nvPicPr>
          <p:cNvPr id="10" name="Picture 9" descr="A bottle of perfume&#10;&#10;AI-generated content may be incorrect.">
            <a:extLst>
              <a:ext uri="{FF2B5EF4-FFF2-40B4-BE49-F238E27FC236}">
                <a16:creationId xmlns:a16="http://schemas.microsoft.com/office/drawing/2014/main" id="{2AB43B3B-EF24-BFFB-8B54-BC7CBFC2F0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325" y="1633936"/>
            <a:ext cx="2201865" cy="40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3B94-E8AC-A1DE-F431-65CB42D3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E209-93FB-A376-3BAB-15D62819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71" y="635286"/>
            <a:ext cx="5830351" cy="1638682"/>
          </a:xfrm>
        </p:spPr>
        <p:txBody>
          <a:bodyPr/>
          <a:lstStyle/>
          <a:p>
            <a:r>
              <a:rPr lang="en-GB" sz="2800" dirty="0"/>
              <a:t>Designers create everything from the smallest objects to train stations, wind turbines, flood defences and cities.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05A5D-2F55-8208-DE54-DF9068D3B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1" y="2899611"/>
            <a:ext cx="5490927" cy="224990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Working with a partner:</a:t>
            </a:r>
          </a:p>
          <a:p>
            <a:pPr marL="0" indent="0">
              <a:buNone/>
            </a:pPr>
            <a:r>
              <a:rPr lang="en-GB" sz="2800" dirty="0"/>
              <a:t>Make a list of as many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careers as you can think of with the word ‘designer’ in the job title.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Placeholder 5" descr="Park at Gleisdreieck Berlin">
            <a:extLst>
              <a:ext uri="{FF2B5EF4-FFF2-40B4-BE49-F238E27FC236}">
                <a16:creationId xmlns:a16="http://schemas.microsoft.com/office/drawing/2014/main" id="{8006FF3A-9841-6D4A-51F1-8B1D0EBCD0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00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5CE-5162-D91C-18F4-AF61D75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3" y="430517"/>
            <a:ext cx="11056327" cy="599032"/>
          </a:xfrm>
        </p:spPr>
        <p:txBody>
          <a:bodyPr/>
          <a:lstStyle/>
          <a:p>
            <a:r>
              <a:rPr lang="en-GB" sz="3200" dirty="0"/>
              <a:t>Did you include these careers in your list?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C1634B-795D-EED3-B6A4-50364175C971}"/>
              </a:ext>
            </a:extLst>
          </p:cNvPr>
          <p:cNvSpPr/>
          <p:nvPr/>
        </p:nvSpPr>
        <p:spPr>
          <a:xfrm>
            <a:off x="2407737" y="2535833"/>
            <a:ext cx="2065861" cy="20658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/>
              <a:t>logo</a:t>
            </a:r>
          </a:p>
          <a:p>
            <a:pPr algn="ctr"/>
            <a:r>
              <a:rPr lang="en-GB" sz="2400" dirty="0"/>
              <a:t>designer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8E1A67-B455-2C6E-530B-7ADA510450C8}"/>
              </a:ext>
            </a:extLst>
          </p:cNvPr>
          <p:cNvSpPr/>
          <p:nvPr/>
        </p:nvSpPr>
        <p:spPr>
          <a:xfrm>
            <a:off x="683431" y="4322166"/>
            <a:ext cx="1707323" cy="1707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set designer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12485B-D121-525B-EE0E-0AFEDFDF7138}"/>
              </a:ext>
            </a:extLst>
          </p:cNvPr>
          <p:cNvSpPr/>
          <p:nvPr/>
        </p:nvSpPr>
        <p:spPr>
          <a:xfrm>
            <a:off x="4349265" y="3757042"/>
            <a:ext cx="2272447" cy="22724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/>
              <a:t>interior designer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8A8AC0-A5DA-AEB7-111B-64E82CE1769E}"/>
              </a:ext>
            </a:extLst>
          </p:cNvPr>
          <p:cNvSpPr/>
          <p:nvPr/>
        </p:nvSpPr>
        <p:spPr>
          <a:xfrm>
            <a:off x="4349265" y="1301298"/>
            <a:ext cx="1878055" cy="1878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fashion designer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869BD3-CE58-1EB1-225F-7A6C41A278EE}"/>
              </a:ext>
            </a:extLst>
          </p:cNvPr>
          <p:cNvSpPr/>
          <p:nvPr/>
        </p:nvSpPr>
        <p:spPr>
          <a:xfrm>
            <a:off x="8438562" y="4271651"/>
            <a:ext cx="1878055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textile designer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D95CB8-012D-1DFA-2DD7-3775395B3816}"/>
              </a:ext>
            </a:extLst>
          </p:cNvPr>
          <p:cNvSpPr/>
          <p:nvPr/>
        </p:nvSpPr>
        <p:spPr>
          <a:xfrm>
            <a:off x="10071061" y="2535834"/>
            <a:ext cx="2065861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/>
              <a:t>exhibition designer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225D77-9CA0-DCBD-3632-096D26A84F6F}"/>
              </a:ext>
            </a:extLst>
          </p:cNvPr>
          <p:cNvSpPr/>
          <p:nvPr/>
        </p:nvSpPr>
        <p:spPr>
          <a:xfrm>
            <a:off x="328257" y="1363139"/>
            <a:ext cx="2203813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/>
              <a:t>garden designer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EB487A-4BFF-108A-9A92-FBF444BBE16B}"/>
              </a:ext>
            </a:extLst>
          </p:cNvPr>
          <p:cNvSpPr/>
          <p:nvPr/>
        </p:nvSpPr>
        <p:spPr>
          <a:xfrm>
            <a:off x="6553078" y="2535833"/>
            <a:ext cx="2027145" cy="1974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video game designer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176E3F-290E-35CD-CB25-639D02C01977}"/>
              </a:ext>
            </a:extLst>
          </p:cNvPr>
          <p:cNvSpPr/>
          <p:nvPr/>
        </p:nvSpPr>
        <p:spPr>
          <a:xfrm>
            <a:off x="8253866" y="1016316"/>
            <a:ext cx="2129588" cy="21630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/>
              <a:t>web</a:t>
            </a:r>
          </a:p>
          <a:p>
            <a:pPr algn="ctr"/>
            <a:r>
              <a:rPr lang="en-GB" sz="2400" dirty="0"/>
              <a:t>designer</a:t>
            </a:r>
          </a:p>
        </p:txBody>
      </p:sp>
    </p:spTree>
    <p:extLst>
      <p:ext uri="{BB962C8B-B14F-4D97-AF65-F5344CB8AC3E}">
        <p14:creationId xmlns:p14="http://schemas.microsoft.com/office/powerpoint/2010/main" val="300190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3D6A-8C32-C849-A6FE-261A4738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A9CB-11C6-1F79-AF9F-BA194665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82" y="418979"/>
            <a:ext cx="11509433" cy="583912"/>
          </a:xfrm>
        </p:spPr>
        <p:txBody>
          <a:bodyPr/>
          <a:lstStyle/>
          <a:p>
            <a:r>
              <a:rPr lang="en-GB" sz="3600" dirty="0"/>
              <a:t>Focus on: Product designers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E04C2-85F2-1086-D3E7-AC1C50C400B1}"/>
              </a:ext>
            </a:extLst>
          </p:cNvPr>
          <p:cNvSpPr txBox="1">
            <a:spLocks/>
          </p:cNvSpPr>
          <p:nvPr/>
        </p:nvSpPr>
        <p:spPr>
          <a:xfrm>
            <a:off x="537928" y="1264006"/>
            <a:ext cx="11116144" cy="4329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What do they do?</a:t>
            </a:r>
          </a:p>
          <a:p>
            <a:r>
              <a:rPr lang="en-US" dirty="0"/>
              <a:t>Product designers create new products and improve existing ones. They design most things we use in our everyday lives. </a:t>
            </a:r>
          </a:p>
          <a:p>
            <a:pPr marL="0" indent="0">
              <a:buNone/>
            </a:pPr>
            <a:r>
              <a:rPr lang="en-US" b="1" dirty="0"/>
              <a:t>What are they good at?</a:t>
            </a:r>
          </a:p>
          <a:p>
            <a:r>
              <a:rPr lang="en-US" dirty="0"/>
              <a:t>Product designers are creative and imaginative. They have strong ICT skills, pay attention to detail and can find solutions to problems. </a:t>
            </a:r>
          </a:p>
          <a:p>
            <a:pPr marL="0" indent="0">
              <a:buNone/>
            </a:pPr>
            <a:r>
              <a:rPr lang="en-US" b="1" dirty="0"/>
              <a:t>What knowledge do they need?</a:t>
            </a:r>
          </a:p>
          <a:p>
            <a:r>
              <a:rPr lang="en-US" dirty="0"/>
              <a:t>They need an understanding of different materials and production methods, and good technical and scientific knowledge.</a:t>
            </a:r>
          </a:p>
        </p:txBody>
      </p:sp>
    </p:spTree>
    <p:extLst>
      <p:ext uri="{BB962C8B-B14F-4D97-AF65-F5344CB8AC3E}">
        <p14:creationId xmlns:p14="http://schemas.microsoft.com/office/powerpoint/2010/main" val="310865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4CA88-D5BA-4232-18FA-C62506A8C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B015-409A-1D36-02B1-CC57BF34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39" y="304999"/>
            <a:ext cx="5080756" cy="1590385"/>
          </a:xfrm>
        </p:spPr>
        <p:txBody>
          <a:bodyPr anchor="t">
            <a:normAutofit/>
          </a:bodyPr>
          <a:lstStyle/>
          <a:p>
            <a:r>
              <a:rPr lang="en-GB" sz="3500" dirty="0"/>
              <a:t>Product designers: day-to-day tasks </a:t>
            </a:r>
          </a:p>
        </p:txBody>
      </p:sp>
      <p:pic>
        <p:nvPicPr>
          <p:cNvPr id="12" name="Picture Placeholder 11" descr="Woman drawing up blueprint">
            <a:extLst>
              <a:ext uri="{FF2B5EF4-FFF2-40B4-BE49-F238E27FC236}">
                <a16:creationId xmlns:a16="http://schemas.microsoft.com/office/drawing/2014/main" id="{2C25B1BA-2248-57A3-F4EA-E89A13955D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533" y="10"/>
            <a:ext cx="5830351" cy="6219978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3C3BBE-687C-0281-767A-69F2F02641A3}"/>
              </a:ext>
            </a:extLst>
          </p:cNvPr>
          <p:cNvSpPr txBox="1">
            <a:spLocks/>
          </p:cNvSpPr>
          <p:nvPr/>
        </p:nvSpPr>
        <p:spPr>
          <a:xfrm>
            <a:off x="590840" y="1407695"/>
            <a:ext cx="5830352" cy="4728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meetings with clients to discuss what they want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investigating how existing products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developing ideas and making initial sketches or plans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deciding on suitable materials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using computer design software to produce detailed plans called blueprints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making samples or working models, known as prototypes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200" kern="100" dirty="0">
                <a:ea typeface="Aptos" panose="020B0004020202020204" pitchFamily="34" charset="0"/>
                <a:cs typeface="Times New Roman" panose="02020603050405020304" pitchFamily="18" charset="0"/>
              </a:rPr>
              <a:t>testing and refining designs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583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F5A4-6F4D-6236-4EC0-AF4D73CC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12" y="766280"/>
            <a:ext cx="7519670" cy="674370"/>
          </a:xfrm>
        </p:spPr>
        <p:txBody>
          <a:bodyPr/>
          <a:lstStyle/>
          <a:p>
            <a:r>
              <a:rPr lang="en-GB" dirty="0"/>
              <a:t>Better by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C6D3E-0411-9F09-3997-52727762E1D3}"/>
              </a:ext>
            </a:extLst>
          </p:cNvPr>
          <p:cNvSpPr txBox="1">
            <a:spLocks/>
          </p:cNvSpPr>
          <p:nvPr/>
        </p:nvSpPr>
        <p:spPr>
          <a:xfrm>
            <a:off x="590840" y="1989000"/>
            <a:ext cx="8657331" cy="3265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 you think you’ve got what it takes to be a product designer? Or to have a different design career?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 your design skills and knowledge by completing Activities 1 and 2 on your worksheets.</a:t>
            </a:r>
            <a:endParaRPr lang="en-GB" dirty="0"/>
          </a:p>
        </p:txBody>
      </p:sp>
      <p:pic>
        <p:nvPicPr>
          <p:cNvPr id="8" name="Graphic 7" descr="Scribble with solid fill">
            <a:extLst>
              <a:ext uri="{FF2B5EF4-FFF2-40B4-BE49-F238E27FC236}">
                <a16:creationId xmlns:a16="http://schemas.microsoft.com/office/drawing/2014/main" id="{E67FA7CA-D730-B541-6DE9-2F697CBE6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3015" y="3717824"/>
            <a:ext cx="2765555" cy="27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7D8B0-3155-E079-B898-CDA98A10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FE5F-C260-E4DE-4690-B9DE302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0" y="834390"/>
            <a:ext cx="5505160" cy="693621"/>
          </a:xfrm>
        </p:spPr>
        <p:txBody>
          <a:bodyPr/>
          <a:lstStyle/>
          <a:p>
            <a:r>
              <a:rPr lang="en-GB" dirty="0"/>
              <a:t>The value of design</a:t>
            </a:r>
          </a:p>
        </p:txBody>
      </p:sp>
      <p:pic>
        <p:nvPicPr>
          <p:cNvPr id="10" name="Picture Placeholder 9" descr="Person woodworking">
            <a:extLst>
              <a:ext uri="{FF2B5EF4-FFF2-40B4-BE49-F238E27FC236}">
                <a16:creationId xmlns:a16="http://schemas.microsoft.com/office/drawing/2014/main" id="{066A3FE1-F9CD-E954-004A-C6F49AA6C2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6458" y="2137394"/>
            <a:ext cx="2773269" cy="15325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AA1DA-E01C-6F54-C329-A95F8DDE2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873" y="3952240"/>
            <a:ext cx="2736000" cy="1469868"/>
          </a:xfrm>
        </p:spPr>
        <p:txBody>
          <a:bodyPr/>
          <a:lstStyle/>
          <a:p>
            <a:r>
              <a:rPr lang="en-GB" sz="2400" dirty="0"/>
              <a:t>1.97 million people work in the design industry in the UK.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35888-D160-D5A4-FD02-5805A9C77E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An additional 2.5 million people use design skills in their jobs.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C5FA50-1564-7E3E-FE9F-E79A74CED2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69367" y="3952240"/>
            <a:ext cx="2736000" cy="1469868"/>
          </a:xfrm>
        </p:spPr>
        <p:txBody>
          <a:bodyPr/>
          <a:lstStyle/>
          <a:p>
            <a:r>
              <a:rPr lang="en-GB" sz="2400" dirty="0"/>
              <a:t>In 2019 alone, the design industry contributed £97.4 billion to the UK economy.</a:t>
            </a:r>
          </a:p>
        </p:txBody>
      </p:sp>
      <p:pic>
        <p:nvPicPr>
          <p:cNvPr id="12" name="Picture Placeholder 11" descr="Person designing clothes">
            <a:extLst>
              <a:ext uri="{FF2B5EF4-FFF2-40B4-BE49-F238E27FC236}">
                <a16:creationId xmlns:a16="http://schemas.microsoft.com/office/drawing/2014/main" id="{58626B77-ACA3-3F1A-9298-1670CFD8325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891" y="2158690"/>
            <a:ext cx="2735262" cy="1511300"/>
          </a:xfrm>
        </p:spPr>
      </p:pic>
      <p:pic>
        <p:nvPicPr>
          <p:cNvPr id="14" name="Picture Placeholder 13" descr="Architects working on landscape plans, conceptual site plan, and architectural drawings on transparent paper">
            <a:extLst>
              <a:ext uri="{FF2B5EF4-FFF2-40B4-BE49-F238E27FC236}">
                <a16:creationId xmlns:a16="http://schemas.microsoft.com/office/drawing/2014/main" id="{20BD4703-58DA-7940-9C05-1B22E53BC81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9145" y="2075367"/>
            <a:ext cx="2773269" cy="1532596"/>
          </a:xfrm>
        </p:spPr>
      </p:pic>
    </p:spTree>
    <p:extLst>
      <p:ext uri="{BB962C8B-B14F-4D97-AF65-F5344CB8AC3E}">
        <p14:creationId xmlns:p14="http://schemas.microsoft.com/office/powerpoint/2010/main" val="19561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757D-D5BC-0E9D-A381-66630B92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ED79-CCCA-FAC8-B859-1B3773AB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0" y="405163"/>
            <a:ext cx="5080756" cy="681590"/>
          </a:xfrm>
        </p:spPr>
        <p:txBody>
          <a:bodyPr/>
          <a:lstStyle/>
          <a:p>
            <a:r>
              <a:rPr lang="en-GB" dirty="0"/>
              <a:t>An eye for colour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DFD6-45B0-C6FD-7462-9DAB7970B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840" y="1359230"/>
            <a:ext cx="5830352" cy="49449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designers need an understanding of </a:t>
            </a:r>
            <a:r>
              <a:rPr lang="en-US" sz="2400" dirty="0" err="1"/>
              <a:t>colour</a:t>
            </a:r>
            <a:r>
              <a:rPr lang="en-US" sz="2400" dirty="0"/>
              <a:t> theory.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Colour</a:t>
            </a:r>
            <a:r>
              <a:rPr lang="en-US" sz="2400" dirty="0"/>
              <a:t> theory is the study of how </a:t>
            </a:r>
            <a:r>
              <a:rPr lang="en-US" sz="2400" dirty="0" err="1"/>
              <a:t>colours</a:t>
            </a:r>
            <a:r>
              <a:rPr lang="en-US" sz="2400" dirty="0"/>
              <a:t> work together and how people react to them. It's like a toolbox for artists, designers and creators to help them choose the right </a:t>
            </a:r>
            <a:r>
              <a:rPr lang="en-US" sz="2400" dirty="0" err="1"/>
              <a:t>colours</a:t>
            </a:r>
            <a:r>
              <a:rPr lang="en-US" sz="2400" dirty="0"/>
              <a:t> for their projects.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Find out about the basics of </a:t>
            </a:r>
            <a:r>
              <a:rPr lang="en-US" sz="2400" dirty="0" err="1"/>
              <a:t>colour</a:t>
            </a:r>
            <a:r>
              <a:rPr lang="en-US" sz="2400" dirty="0"/>
              <a:t> theory and put them into practice by completing Activity 3.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Placeholder 5" descr="Colored pencils arranged in circle">
            <a:extLst>
              <a:ext uri="{FF2B5EF4-FFF2-40B4-BE49-F238E27FC236}">
                <a16:creationId xmlns:a16="http://schemas.microsoft.com/office/drawing/2014/main" id="{0221EF40-2DA6-A376-2D9F-00A9F653B9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17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C09E-0699-6526-D123-B3AD17CA3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5F1A-485B-B3F8-205F-12C524A9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82" y="418979"/>
            <a:ext cx="11509433" cy="583912"/>
          </a:xfrm>
        </p:spPr>
        <p:txBody>
          <a:bodyPr/>
          <a:lstStyle/>
          <a:p>
            <a:r>
              <a:rPr lang="en-GB" sz="3600" dirty="0"/>
              <a:t>Focus on: Graphic designers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931A2-16DC-042C-3D1B-F35E64C8078E}"/>
              </a:ext>
            </a:extLst>
          </p:cNvPr>
          <p:cNvSpPr txBox="1">
            <a:spLocks/>
          </p:cNvSpPr>
          <p:nvPr/>
        </p:nvSpPr>
        <p:spPr>
          <a:xfrm>
            <a:off x="537928" y="1264006"/>
            <a:ext cx="11116144" cy="4860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What do they 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graphic designer creates images that communicate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message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people, either by hand or using computer software.</a:t>
            </a:r>
          </a:p>
          <a:p>
            <a:pPr marL="0" indent="0">
              <a:buNone/>
            </a:pPr>
            <a:r>
              <a:rPr lang="en-US" b="1" dirty="0"/>
              <a:t>What are they good at?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are artistic and imaginative. They have a good eye for detail,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flexible and open to change,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have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excellent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communication skills.</a:t>
            </a:r>
          </a:p>
          <a:p>
            <a:pPr marL="0" indent="0">
              <a:buNone/>
            </a:pPr>
            <a:r>
              <a:rPr lang="en-US" b="1" dirty="0"/>
              <a:t>What knowledge do they need?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understanding of colour theory, a knowledge of different fonts and the ability to use software such as Adobe Photoshop.</a:t>
            </a:r>
          </a:p>
        </p:txBody>
      </p:sp>
    </p:spTree>
    <p:extLst>
      <p:ext uri="{BB962C8B-B14F-4D97-AF65-F5344CB8AC3E}">
        <p14:creationId xmlns:p14="http://schemas.microsoft.com/office/powerpoint/2010/main" val="358116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B935-22A2-840E-6F3A-2866C119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4015-27BF-38CD-C866-097AA42B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305000"/>
            <a:ext cx="5080756" cy="1590385"/>
          </a:xfrm>
        </p:spPr>
        <p:txBody>
          <a:bodyPr anchor="t">
            <a:normAutofit/>
          </a:bodyPr>
          <a:lstStyle/>
          <a:p>
            <a:r>
              <a:rPr lang="en-GB" sz="3500" dirty="0"/>
              <a:t>Graphic designers: day-to-day tasks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BDBF4-091E-F69D-6166-AC4BE7EA2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73" y="1395664"/>
            <a:ext cx="5901100" cy="50532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kern="100" dirty="0"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eetings with clients to discuss what they want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kern="100" dirty="0"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orking out budgets and deadlines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researching projects and target audiences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producing drafts by hand or preparing designs using specialist software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making presentations to clients for feedback and approval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keeping up to date with design trends and developments in software tools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8" name="Picture Placeholder 7" descr="Person using digital pen">
            <a:extLst>
              <a:ext uri="{FF2B5EF4-FFF2-40B4-BE49-F238E27FC236}">
                <a16:creationId xmlns:a16="http://schemas.microsoft.com/office/drawing/2014/main" id="{E58ED04F-C5DB-3E1D-E3BE-71284CD575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990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ED6F-21DC-828D-B9B5-84041753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</a:t>
            </a:r>
            <a:br>
              <a:rPr lang="en-GB" dirty="0"/>
            </a:br>
            <a:r>
              <a:rPr lang="en-GB" dirty="0"/>
              <a:t>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F6D4A-7A33-1D30-99CE-A0F2ED5EC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there a career for you?</a:t>
            </a:r>
          </a:p>
        </p:txBody>
      </p:sp>
      <p:pic>
        <p:nvPicPr>
          <p:cNvPr id="14" name="Picture Placeholder 13" descr="Abstract wallpaper design">
            <a:extLst>
              <a:ext uri="{FF2B5EF4-FFF2-40B4-BE49-F238E27FC236}">
                <a16:creationId xmlns:a16="http://schemas.microsoft.com/office/drawing/2014/main" id="{64432A55-868E-2268-614A-109874117E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814" y="1830104"/>
            <a:ext cx="4486436" cy="5028603"/>
          </a:xfrm>
        </p:spPr>
      </p:pic>
    </p:spTree>
    <p:extLst>
      <p:ext uri="{BB962C8B-B14F-4D97-AF65-F5344CB8AC3E}">
        <p14:creationId xmlns:p14="http://schemas.microsoft.com/office/powerpoint/2010/main" val="198472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467D-4064-A6B8-E546-0CB0C2166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F838-E979-DE72-E295-BE46F37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team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411A5-4BF6-D3CE-CC13-16559A525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795" y="1634656"/>
            <a:ext cx="5270236" cy="4520553"/>
          </a:xfrm>
        </p:spPr>
        <p:txBody>
          <a:bodyPr/>
          <a:lstStyle/>
          <a:p>
            <a:r>
              <a:rPr lang="en-US" sz="2400" dirty="0"/>
              <a:t>You are a team of graphic designers.</a:t>
            </a:r>
          </a:p>
          <a:p>
            <a:endParaRPr lang="en-US" sz="2400" dirty="0"/>
          </a:p>
          <a:p>
            <a:r>
              <a:rPr lang="en-US" sz="2400" dirty="0"/>
              <a:t>Your design brief is to create six signs, one for each of six different galleries in a toy museum.</a:t>
            </a:r>
          </a:p>
          <a:p>
            <a:endParaRPr lang="en-US" sz="2400" dirty="0"/>
          </a:p>
          <a:p>
            <a:r>
              <a:rPr lang="en-GB" sz="2400" dirty="0"/>
              <a:t>Use the </a:t>
            </a:r>
            <a:r>
              <a:rPr lang="en-GB" sz="2400" b="1" dirty="0"/>
              <a:t>Design team challenge </a:t>
            </a:r>
            <a:r>
              <a:rPr lang="en-GB" sz="2400" dirty="0"/>
              <a:t>worksheets to find out more.</a:t>
            </a:r>
          </a:p>
          <a:p>
            <a:endParaRPr lang="en-GB" sz="2400" dirty="0"/>
          </a:p>
          <a:p>
            <a:r>
              <a:rPr lang="en-GB" sz="2400" dirty="0"/>
              <a:t>Plan and draft your designs to present to the client.</a:t>
            </a:r>
          </a:p>
        </p:txBody>
      </p:sp>
      <p:pic>
        <p:nvPicPr>
          <p:cNvPr id="7" name="Picture Placeholder 6" descr="Green electric car charging symbol on pavement">
            <a:extLst>
              <a:ext uri="{FF2B5EF4-FFF2-40B4-BE49-F238E27FC236}">
                <a16:creationId xmlns:a16="http://schemas.microsoft.com/office/drawing/2014/main" id="{6D9CAD33-ACEB-77C5-F78D-B4E40F0A4B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834" y="1634656"/>
            <a:ext cx="4459252" cy="4289557"/>
          </a:xfrm>
        </p:spPr>
      </p:pic>
    </p:spTree>
    <p:extLst>
      <p:ext uri="{BB962C8B-B14F-4D97-AF65-F5344CB8AC3E}">
        <p14:creationId xmlns:p14="http://schemas.microsoft.com/office/powerpoint/2010/main" val="336409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9C4E-C97C-B7E7-883B-9D18D1BF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7DB7-33DB-C38D-5E75-BD7BBE93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2" y="305000"/>
            <a:ext cx="5490927" cy="794595"/>
          </a:xfrm>
        </p:spPr>
        <p:txBody>
          <a:bodyPr anchor="t">
            <a:noAutofit/>
          </a:bodyPr>
          <a:lstStyle/>
          <a:p>
            <a:r>
              <a:rPr lang="en-GB" sz="4000" dirty="0"/>
              <a:t>Client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6C0E6-276B-02C8-1467-006811AC2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73" y="2055421"/>
            <a:ext cx="5759215" cy="37782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Present your designs to the rest of the class as if they are the client.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4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Remember to speak clearly and confidently!</a:t>
            </a:r>
            <a:r>
              <a:rPr lang="en-GB" sz="3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Placeholder 6" descr="Person presenting to his team">
            <a:extLst>
              <a:ext uri="{FF2B5EF4-FFF2-40B4-BE49-F238E27FC236}">
                <a16:creationId xmlns:a16="http://schemas.microsoft.com/office/drawing/2014/main" id="{88DF3157-C42B-C502-96FD-968E2C148A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0"/>
            <a:ext cx="5830887" cy="6219825"/>
          </a:xfrm>
        </p:spPr>
      </p:pic>
    </p:spTree>
    <p:extLst>
      <p:ext uri="{BB962C8B-B14F-4D97-AF65-F5344CB8AC3E}">
        <p14:creationId xmlns:p14="http://schemas.microsoft.com/office/powerpoint/2010/main" val="234358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03DD-75DF-540D-E154-C71C2101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39" y="605790"/>
            <a:ext cx="10983539" cy="729715"/>
          </a:xfrm>
        </p:spPr>
        <p:txBody>
          <a:bodyPr/>
          <a:lstStyle/>
          <a:p>
            <a:r>
              <a:rPr lang="en-GB" dirty="0"/>
              <a:t>Grand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871CB-A474-2879-2711-8B08B537C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6053" y="1844372"/>
            <a:ext cx="8935108" cy="6445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Architects design new buildings and the spaces around them and restore and conserve existing buildings.</a:t>
            </a:r>
            <a:endParaRPr lang="en-GB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D45AD4E-2817-F1BC-C8FE-02D090562934}"/>
              </a:ext>
            </a:extLst>
          </p:cNvPr>
          <p:cNvSpPr txBox="1">
            <a:spLocks/>
          </p:cNvSpPr>
          <p:nvPr/>
        </p:nvSpPr>
        <p:spPr>
          <a:xfrm>
            <a:off x="1857217" y="3357095"/>
            <a:ext cx="8983943" cy="644533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/>
              <a:t>Landscape architects plan, design and manage the landscapes we live and work in.</a:t>
            </a:r>
            <a:endParaRPr lang="en-GB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C8ECE6-12D7-8DB2-93D6-7616408C3C01}"/>
              </a:ext>
            </a:extLst>
          </p:cNvPr>
          <p:cNvSpPr txBox="1">
            <a:spLocks/>
          </p:cNvSpPr>
          <p:nvPr/>
        </p:nvSpPr>
        <p:spPr>
          <a:xfrm>
            <a:off x="1906052" y="4948434"/>
            <a:ext cx="8886274" cy="644533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/>
              <a:t>Naval architects design, construct, refit and repair marine vessels and offshore structures.</a:t>
            </a:r>
            <a:endParaRPr lang="en-GB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839117-A920-12B5-EA18-E1D080A77972}"/>
              </a:ext>
            </a:extLst>
          </p:cNvPr>
          <p:cNvSpPr/>
          <p:nvPr/>
        </p:nvSpPr>
        <p:spPr>
          <a:xfrm>
            <a:off x="673666" y="1682326"/>
            <a:ext cx="968624" cy="9686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D24D5B-0950-1487-12C5-61A916A95A8F}"/>
              </a:ext>
            </a:extLst>
          </p:cNvPr>
          <p:cNvSpPr/>
          <p:nvPr/>
        </p:nvSpPr>
        <p:spPr>
          <a:xfrm>
            <a:off x="642977" y="3195050"/>
            <a:ext cx="968624" cy="9686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687C93-21C2-1422-F54B-9586C44711C4}"/>
              </a:ext>
            </a:extLst>
          </p:cNvPr>
          <p:cNvSpPr/>
          <p:nvPr/>
        </p:nvSpPr>
        <p:spPr>
          <a:xfrm>
            <a:off x="642977" y="4786389"/>
            <a:ext cx="968624" cy="9686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 descr="City with solid fill">
            <a:extLst>
              <a:ext uri="{FF2B5EF4-FFF2-40B4-BE49-F238E27FC236}">
                <a16:creationId xmlns:a16="http://schemas.microsoft.com/office/drawing/2014/main" id="{4BFD071F-EA39-2BFB-AEDF-62AE16950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201" y="1689347"/>
            <a:ext cx="914400" cy="914400"/>
          </a:xfrm>
          <a:prstGeom prst="rect">
            <a:avLst/>
          </a:prstGeom>
        </p:spPr>
      </p:pic>
      <p:pic>
        <p:nvPicPr>
          <p:cNvPr id="12" name="Graphic 11" descr="Cruise ship with solid fill">
            <a:extLst>
              <a:ext uri="{FF2B5EF4-FFF2-40B4-BE49-F238E27FC236}">
                <a16:creationId xmlns:a16="http://schemas.microsoft.com/office/drawing/2014/main" id="{10EE5AF8-0EBE-72B9-02F0-D4789DB38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602" y="4786389"/>
            <a:ext cx="914400" cy="914400"/>
          </a:xfrm>
          <a:prstGeom prst="rect">
            <a:avLst/>
          </a:prstGeom>
        </p:spPr>
      </p:pic>
      <p:pic>
        <p:nvPicPr>
          <p:cNvPr id="14" name="Graphic 13" descr="Park scene with solid fill">
            <a:extLst>
              <a:ext uri="{FF2B5EF4-FFF2-40B4-BE49-F238E27FC236}">
                <a16:creationId xmlns:a16="http://schemas.microsoft.com/office/drawing/2014/main" id="{E18F341F-5B9F-D7E2-3461-376593206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977" y="3195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58E4-DC5B-F8F3-320C-199317A9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5B45-353C-82BE-79D7-0160F9E8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18" y="641884"/>
            <a:ext cx="5665582" cy="1271137"/>
          </a:xfrm>
        </p:spPr>
        <p:txBody>
          <a:bodyPr/>
          <a:lstStyle/>
          <a:p>
            <a:r>
              <a:rPr lang="en-US" sz="3600" dirty="0"/>
              <a:t>Extension Activity 1:</a:t>
            </a:r>
            <a:br>
              <a:rPr lang="en-US" sz="3600" dirty="0"/>
            </a:br>
            <a:r>
              <a:rPr lang="en-US" sz="3600" dirty="0"/>
              <a:t>Designed for play </a:t>
            </a:r>
            <a:endParaRPr lang="en-GB" sz="3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955ECD-77F1-86D4-614F-083748054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627" y="2106279"/>
            <a:ext cx="5578373" cy="36688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Playground architects plan, design, and oversee the construction of children’s playgrounds.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 are a playground architect.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Your brief is to plan and design a small outdoor play area at the toy museum for pre-school children.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Placeholder 5" descr="Child on swing">
            <a:extLst>
              <a:ext uri="{FF2B5EF4-FFF2-40B4-BE49-F238E27FC236}">
                <a16:creationId xmlns:a16="http://schemas.microsoft.com/office/drawing/2014/main" id="{C5C66C4E-2B47-3FE9-3795-7B4D7E5E8B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0"/>
            <a:ext cx="5830887" cy="6219825"/>
          </a:xfrm>
        </p:spPr>
      </p:pic>
    </p:spTree>
    <p:extLst>
      <p:ext uri="{BB962C8B-B14F-4D97-AF65-F5344CB8AC3E}">
        <p14:creationId xmlns:p14="http://schemas.microsoft.com/office/powerpoint/2010/main" val="294308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F241-9270-1B9C-6BCD-430A5B717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70FF-AB7A-8916-B268-9564B531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18" y="641884"/>
            <a:ext cx="5665582" cy="1590385"/>
          </a:xfrm>
        </p:spPr>
        <p:txBody>
          <a:bodyPr/>
          <a:lstStyle/>
          <a:p>
            <a:r>
              <a:rPr lang="en-US" dirty="0"/>
              <a:t>Extension Activity 2:</a:t>
            </a:r>
            <a:br>
              <a:rPr lang="en-US" dirty="0"/>
            </a:br>
            <a:r>
              <a:rPr lang="en-US" sz="3200" dirty="0"/>
              <a:t>Design a playground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B1FCB-785C-D8F9-0689-2B4D04AF3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745" y="2105527"/>
            <a:ext cx="6033526" cy="35780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Playground architects plan, design, and oversee the construction of children’s playgrounds.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 are a playground architect.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Your brief is to plan and design a playground at the toy museum.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Placeholder 9" descr="Child playing in a park">
            <a:extLst>
              <a:ext uri="{FF2B5EF4-FFF2-40B4-BE49-F238E27FC236}">
                <a16:creationId xmlns:a16="http://schemas.microsoft.com/office/drawing/2014/main" id="{1EB6D2DF-0937-9899-F27C-C1155D3DE3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0"/>
            <a:ext cx="5830887" cy="6219825"/>
          </a:xfrm>
        </p:spPr>
      </p:pic>
    </p:spTree>
    <p:extLst>
      <p:ext uri="{BB962C8B-B14F-4D97-AF65-F5344CB8AC3E}">
        <p14:creationId xmlns:p14="http://schemas.microsoft.com/office/powerpoint/2010/main" val="326008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D886A-6868-538F-1AC4-57E76F00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A0E9-A398-04DA-0BC3-9D0390E7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3" y="430517"/>
            <a:ext cx="11056327" cy="586271"/>
          </a:xfrm>
        </p:spPr>
        <p:txBody>
          <a:bodyPr/>
          <a:lstStyle/>
          <a:p>
            <a:r>
              <a:rPr lang="en-GB" dirty="0"/>
              <a:t>Opportunities for all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A3F1C7-61E7-1E3B-C08A-D805FC2AA610}"/>
              </a:ext>
            </a:extLst>
          </p:cNvPr>
          <p:cNvSpPr/>
          <p:nvPr/>
        </p:nvSpPr>
        <p:spPr>
          <a:xfrm>
            <a:off x="678361" y="4076353"/>
            <a:ext cx="1821771" cy="1707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office manager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E3288-9A1C-572B-205B-C6728B854DC3}"/>
              </a:ext>
            </a:extLst>
          </p:cNvPr>
          <p:cNvSpPr/>
          <p:nvPr/>
        </p:nvSpPr>
        <p:spPr>
          <a:xfrm>
            <a:off x="3823943" y="3913410"/>
            <a:ext cx="2753896" cy="18337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dirty="0"/>
              <a:t>advertising manager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9BABA6-D2BB-34A8-CC2A-60115F5AF3A2}"/>
              </a:ext>
            </a:extLst>
          </p:cNvPr>
          <p:cNvSpPr/>
          <p:nvPr/>
        </p:nvSpPr>
        <p:spPr>
          <a:xfrm>
            <a:off x="6203146" y="2086987"/>
            <a:ext cx="2117218" cy="1878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project manager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38F521-752F-63EE-5CD7-1B403835BC08}"/>
              </a:ext>
            </a:extLst>
          </p:cNvPr>
          <p:cNvSpPr/>
          <p:nvPr/>
        </p:nvSpPr>
        <p:spPr>
          <a:xfrm>
            <a:off x="1859295" y="2138618"/>
            <a:ext cx="2307624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marketing assistant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1F4113-A259-A8FC-E32C-39BDECD10BBD}"/>
              </a:ext>
            </a:extLst>
          </p:cNvPr>
          <p:cNvSpPr/>
          <p:nvPr/>
        </p:nvSpPr>
        <p:spPr>
          <a:xfrm>
            <a:off x="9258627" y="2337329"/>
            <a:ext cx="2307624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/>
              <a:t>account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D793E-FCA8-FE3A-8B63-28EB6703EBBA}"/>
              </a:ext>
            </a:extLst>
          </p:cNvPr>
          <p:cNvSpPr txBox="1">
            <a:spLocks/>
          </p:cNvSpPr>
          <p:nvPr/>
        </p:nvSpPr>
        <p:spPr>
          <a:xfrm>
            <a:off x="634382" y="1021846"/>
            <a:ext cx="9424018" cy="830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You don’t have to be creative or imaginative to work for a design company.</a:t>
            </a:r>
          </a:p>
          <a:p>
            <a:pPr marL="0" indent="0">
              <a:buNone/>
            </a:pPr>
            <a:r>
              <a:rPr lang="en-US" sz="2200" dirty="0"/>
              <a:t>These jobs need different skills and knowledge.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17823E-2219-222B-42B8-C804769A7DA2}"/>
              </a:ext>
            </a:extLst>
          </p:cNvPr>
          <p:cNvSpPr/>
          <p:nvPr/>
        </p:nvSpPr>
        <p:spPr>
          <a:xfrm>
            <a:off x="7516102" y="4144798"/>
            <a:ext cx="2307624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finance officer</a:t>
            </a:r>
          </a:p>
        </p:txBody>
      </p:sp>
    </p:spTree>
    <p:extLst>
      <p:ext uri="{BB962C8B-B14F-4D97-AF65-F5344CB8AC3E}">
        <p14:creationId xmlns:p14="http://schemas.microsoft.com/office/powerpoint/2010/main" val="93811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4E0D1-D51B-805A-265A-4DF50DF4B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66B5-F41C-8C56-6F0B-5E446D57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76" y="391157"/>
            <a:ext cx="10891247" cy="528529"/>
          </a:xfrm>
        </p:spPr>
        <p:txBody>
          <a:bodyPr anchor="t">
            <a:noAutofit/>
          </a:bodyPr>
          <a:lstStyle/>
          <a:p>
            <a:r>
              <a:rPr lang="en-GB" sz="3600" dirty="0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6E885-44AA-8546-EEBF-A258B55BC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3529" y="3320686"/>
            <a:ext cx="5402365" cy="1931689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Can you name one career in design that you hadn’t heard of before today?</a:t>
            </a:r>
          </a:p>
          <a:p>
            <a:r>
              <a:rPr lang="en-US" dirty="0"/>
              <a:t>Does anyone think they would like to work as designer?</a:t>
            </a:r>
          </a:p>
          <a:p>
            <a:r>
              <a:rPr lang="en-US" dirty="0"/>
              <a:t>If so, which career interests you the most?</a:t>
            </a:r>
          </a:p>
        </p:txBody>
      </p:sp>
      <p:pic>
        <p:nvPicPr>
          <p:cNvPr id="8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655B6843-D8AB-D81F-4E81-B886A72E9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68" b="-4568"/>
          <a:stretch/>
        </p:blipFill>
        <p:spPr>
          <a:xfrm>
            <a:off x="1534150" y="1660358"/>
            <a:ext cx="1434593" cy="1239362"/>
          </a:xfrm>
          <a:prstGeom prst="rect">
            <a:avLst/>
          </a:prstGeom>
        </p:spPr>
      </p:pic>
      <p:pic>
        <p:nvPicPr>
          <p:cNvPr id="9" name="Picture Placeholder 8" descr="Person coloring gardening area on site plan">
            <a:extLst>
              <a:ext uri="{FF2B5EF4-FFF2-40B4-BE49-F238E27FC236}">
                <a16:creationId xmlns:a16="http://schemas.microsoft.com/office/drawing/2014/main" id="{1CBCB38F-9C3D-46BC-188B-D50BDDB0CF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455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5B39-5145-5AB2-EF89-F7C9F250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97D7-581D-B848-7BA9-5625CE3C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18" y="641884"/>
            <a:ext cx="2288719" cy="645495"/>
          </a:xfrm>
        </p:spPr>
        <p:txBody>
          <a:bodyPr/>
          <a:lstStyle/>
          <a:p>
            <a:r>
              <a:rPr lang="en-US" sz="3600" dirty="0"/>
              <a:t>Ways in</a:t>
            </a:r>
            <a:endParaRPr lang="en-GB" sz="3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BA0759-009E-6493-585B-7EF703D67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627" y="1467854"/>
            <a:ext cx="6244120" cy="4131758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You can get into a career in design through: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200" dirty="0"/>
              <a:t>an apprenticeship. These are often a mix of on-the-job training and classroom study at a college or university.</a:t>
            </a:r>
          </a:p>
          <a:p>
            <a:r>
              <a:rPr lang="en-GB" sz="2200" dirty="0"/>
              <a:t>applying directly for a job. For example, as a junior design assistant or web support assistant.</a:t>
            </a:r>
          </a:p>
          <a:p>
            <a:r>
              <a:rPr lang="en-GB" sz="2200" dirty="0"/>
              <a:t>a university or college degree or diploma. For example, in web design and development, graphic design, interior design, garden design, product design or engineering.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Placeholder 5" descr="Hand with pen over a color palette">
            <a:extLst>
              <a:ext uri="{FF2B5EF4-FFF2-40B4-BE49-F238E27FC236}">
                <a16:creationId xmlns:a16="http://schemas.microsoft.com/office/drawing/2014/main" id="{20328DB8-3F13-9AC0-0DFB-58F09977D3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0"/>
            <a:ext cx="5830887" cy="6219825"/>
          </a:xfrm>
        </p:spPr>
      </p:pic>
    </p:spTree>
    <p:extLst>
      <p:ext uri="{BB962C8B-B14F-4D97-AF65-F5344CB8AC3E}">
        <p14:creationId xmlns:p14="http://schemas.microsoft.com/office/powerpoint/2010/main" val="84100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DD71-A40B-4567-1FA0-8E19DCAA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509996"/>
            <a:ext cx="7519670" cy="623570"/>
          </a:xfrm>
        </p:spPr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0939F-AC9F-81DC-E03E-D9ACB67A1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73" y="1133566"/>
            <a:ext cx="9546318" cy="3775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think a career in design could be for you, you could:</a:t>
            </a:r>
          </a:p>
          <a:p>
            <a:r>
              <a:rPr lang="en-US" dirty="0"/>
              <a:t>Enter design competitions and exhibitions.</a:t>
            </a:r>
          </a:p>
          <a:p>
            <a:r>
              <a:rPr lang="en-US" dirty="0"/>
              <a:t>Start creating a portfolio of your design work that shows your creative ideas and skills. Universities, colleges and employers will often want to see one. </a:t>
            </a:r>
          </a:p>
          <a:p>
            <a:r>
              <a:rPr lang="en-US" dirty="0"/>
              <a:t>Find out if any local design companies have work experience schemes.</a:t>
            </a:r>
          </a:p>
          <a:p>
            <a:r>
              <a:rPr lang="en-US" dirty="0"/>
              <a:t>See if you can get a summer holiday job related to your chosen field. For example, in a garden </a:t>
            </a:r>
            <a:r>
              <a:rPr lang="en-US" dirty="0" err="1"/>
              <a:t>centre</a:t>
            </a:r>
            <a:r>
              <a:rPr lang="en-US" dirty="0"/>
              <a:t> or an interiors shop. </a:t>
            </a:r>
          </a:p>
          <a:p>
            <a:r>
              <a:rPr lang="en-US" dirty="0"/>
              <a:t>Volunteer for a local community group or charity. You could create digital posters or flyers for them, for instance, or work in a community garden. </a:t>
            </a:r>
          </a:p>
          <a:p>
            <a:r>
              <a:rPr lang="en-US" dirty="0"/>
              <a:t>Join a local amateur dramatic group and help create costumes, sets and props.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B84B09-81CE-0572-10CE-95C54E1A9BA8}"/>
              </a:ext>
            </a:extLst>
          </p:cNvPr>
          <p:cNvSpPr txBox="1">
            <a:spLocks/>
          </p:cNvSpPr>
          <p:nvPr/>
        </p:nvSpPr>
        <p:spPr>
          <a:xfrm>
            <a:off x="605072" y="5011781"/>
            <a:ext cx="8043012" cy="1305743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/>
              <a:t>Find out more at</a:t>
            </a:r>
          </a:p>
          <a:p>
            <a:pPr marL="0" indent="0">
              <a:buFontTx/>
              <a:buNone/>
            </a:pPr>
            <a:r>
              <a:rPr lang="en-US" dirty="0"/>
              <a:t>https://discovercreative.careers/explore/</a:t>
            </a:r>
          </a:p>
          <a:p>
            <a:pPr marL="0" indent="0">
              <a:buNone/>
            </a:pPr>
            <a:r>
              <a:rPr lang="en-GB" dirty="0"/>
              <a:t>https://nationalcareers.service.gov.uk/job-profiles</a:t>
            </a:r>
          </a:p>
        </p:txBody>
      </p:sp>
    </p:spTree>
    <p:extLst>
      <p:ext uri="{BB962C8B-B14F-4D97-AF65-F5344CB8AC3E}">
        <p14:creationId xmlns:p14="http://schemas.microsoft.com/office/powerpoint/2010/main" val="127725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1901-2E2B-82BA-5F5F-A4C73CB5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763270"/>
            <a:ext cx="8073261" cy="2987675"/>
          </a:xfrm>
        </p:spPr>
        <p:txBody>
          <a:bodyPr/>
          <a:lstStyle/>
          <a:p>
            <a:r>
              <a:rPr lang="en-GB" dirty="0"/>
              <a:t>There’s a career for you in the creative industries</a:t>
            </a:r>
          </a:p>
        </p:txBody>
      </p:sp>
    </p:spTree>
    <p:extLst>
      <p:ext uri="{BB962C8B-B14F-4D97-AF65-F5344CB8AC3E}">
        <p14:creationId xmlns:p14="http://schemas.microsoft.com/office/powerpoint/2010/main" val="15229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ED72-0A9D-3D16-651F-0719D90A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4F9D-7141-605B-AA57-6E96A019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designer?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8ACB4-94D5-A5D6-C163-3E4B582D5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480" y="1874285"/>
            <a:ext cx="5810640" cy="2607251"/>
          </a:xfrm>
        </p:spPr>
        <p:txBody>
          <a:bodyPr/>
          <a:lstStyle/>
          <a:p>
            <a:r>
              <a:rPr lang="en-US" dirty="0"/>
              <a:t>A designer is a person who plans the form or structure of something before it is made, by preparing drawings or plans.</a:t>
            </a:r>
          </a:p>
          <a:p>
            <a:r>
              <a:rPr lang="en-US" dirty="0"/>
              <a:t>Designers use their creativity to make things that are both functional and attractive.</a:t>
            </a:r>
          </a:p>
          <a:p>
            <a:r>
              <a:rPr lang="en-US" dirty="0"/>
              <a:t>A designer creates new or improved products, structures or systems.</a:t>
            </a:r>
          </a:p>
          <a:p>
            <a:endParaRPr lang="en-GB" dirty="0"/>
          </a:p>
        </p:txBody>
      </p:sp>
      <p:pic>
        <p:nvPicPr>
          <p:cNvPr id="7" name="Picture Placeholder 9" descr="Pens and rulers">
            <a:extLst>
              <a:ext uri="{FF2B5EF4-FFF2-40B4-BE49-F238E27FC236}">
                <a16:creationId xmlns:a16="http://schemas.microsoft.com/office/drawing/2014/main" id="{8AB89A44-B20A-3657-9C18-0B1E7B1C0F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563" y="1452563"/>
            <a:ext cx="4459287" cy="4749800"/>
          </a:xfrm>
          <a:noFill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A8436D-B277-2407-8545-931D08F01D9D}"/>
              </a:ext>
            </a:extLst>
          </p:cNvPr>
          <p:cNvSpPr txBox="1">
            <a:spLocks/>
          </p:cNvSpPr>
          <p:nvPr/>
        </p:nvSpPr>
        <p:spPr>
          <a:xfrm>
            <a:off x="921142" y="4796350"/>
            <a:ext cx="6697836" cy="140601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Word power</a:t>
            </a:r>
          </a:p>
          <a:p>
            <a:r>
              <a:rPr lang="en-US" b="1" dirty="0"/>
              <a:t>system: </a:t>
            </a:r>
            <a:r>
              <a:rPr lang="en-US" dirty="0"/>
              <a:t>a collection of things that work together to perform a task. For example, computer hardware and software.</a:t>
            </a:r>
          </a:p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C3FFF-3108-DD5A-1765-7B18CBB6E5B0}"/>
              </a:ext>
            </a:extLst>
          </p:cNvPr>
          <p:cNvSpPr/>
          <p:nvPr/>
        </p:nvSpPr>
        <p:spPr>
          <a:xfrm rot="2720184">
            <a:off x="945714" y="2013461"/>
            <a:ext cx="270515" cy="284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7352C-00DB-3200-BED4-391779D41B5A}"/>
              </a:ext>
            </a:extLst>
          </p:cNvPr>
          <p:cNvSpPr/>
          <p:nvPr/>
        </p:nvSpPr>
        <p:spPr>
          <a:xfrm rot="2720184">
            <a:off x="945714" y="2982379"/>
            <a:ext cx="270515" cy="284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44851-F787-ED4E-1760-ADEB6CD1ABEC}"/>
              </a:ext>
            </a:extLst>
          </p:cNvPr>
          <p:cNvSpPr/>
          <p:nvPr/>
        </p:nvSpPr>
        <p:spPr>
          <a:xfrm rot="2720184">
            <a:off x="945714" y="3720288"/>
            <a:ext cx="270515" cy="284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6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A033CBE-E284-BD22-15A6-4178C44F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8373C90-292E-DD24-9127-38BC586D2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1921	</a:t>
            </a:r>
          </a:p>
          <a:p>
            <a:endParaRPr lang="en-US" sz="2400" dirty="0"/>
          </a:p>
          <a:p>
            <a:r>
              <a:rPr lang="en-US" sz="2400" dirty="0"/>
              <a:t>B	1956</a:t>
            </a:r>
          </a:p>
        </p:txBody>
      </p:sp>
      <p:pic>
        <p:nvPicPr>
          <p:cNvPr id="13" name="Picture Placeholder 12" descr="A bottle of perfume&#10;&#10;AI-generated content may be incorrect.">
            <a:extLst>
              <a:ext uri="{FF2B5EF4-FFF2-40B4-BE49-F238E27FC236}">
                <a16:creationId xmlns:a16="http://schemas.microsoft.com/office/drawing/2014/main" id="{93E0F07E-6888-EE7E-5474-CC1D254848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9989" r="-39286" b="-22152"/>
          <a:stretch/>
        </p:blipFill>
        <p:spPr>
          <a:xfrm>
            <a:off x="6283698" y="88490"/>
            <a:ext cx="6163942" cy="7433186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33DA2D-0475-3C08-19A9-3953C834C397}"/>
              </a:ext>
            </a:extLst>
          </p:cNvPr>
          <p:cNvSpPr txBox="1">
            <a:spLocks/>
          </p:cNvSpPr>
          <p:nvPr/>
        </p:nvSpPr>
        <p:spPr>
          <a:xfrm>
            <a:off x="524238" y="4709648"/>
            <a:ext cx="6731968" cy="1646902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	1921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Chanel No. 5 perfume bottle was designed by French fashion designer Gabrielle ‘Coco’ Chanel.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2D54A6-55AF-EB05-513A-A8840AE0166C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8332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year was this perfume bottle designed in?</a:t>
            </a:r>
          </a:p>
        </p:txBody>
      </p:sp>
    </p:spTree>
    <p:extLst>
      <p:ext uri="{BB962C8B-B14F-4D97-AF65-F5344CB8AC3E}">
        <p14:creationId xmlns:p14="http://schemas.microsoft.com/office/powerpoint/2010/main" val="18434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0FA3-CBF9-11FC-CD9C-145D940D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FBA9B02-59A2-C7EA-4C18-A9C0E251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5A24957-EA3E-C641-D30D-7C93507E1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gooseneck	</a:t>
            </a:r>
          </a:p>
          <a:p>
            <a:endParaRPr lang="en-US" sz="2400" dirty="0"/>
          </a:p>
          <a:p>
            <a:r>
              <a:rPr lang="en-US" sz="2400" dirty="0"/>
              <a:t>B	</a:t>
            </a:r>
            <a:r>
              <a:rPr lang="en-US" sz="2400" dirty="0" err="1"/>
              <a:t>anglepoise</a:t>
            </a:r>
            <a:endParaRPr lang="en-US" sz="2400" dirty="0"/>
          </a:p>
        </p:txBody>
      </p:sp>
      <p:pic>
        <p:nvPicPr>
          <p:cNvPr id="3" name="Picture Placeholder 2" descr="A close-up of a desk lamp&#10;&#10;AI-generated content may be incorrect.">
            <a:extLst>
              <a:ext uri="{FF2B5EF4-FFF2-40B4-BE49-F238E27FC236}">
                <a16:creationId xmlns:a16="http://schemas.microsoft.com/office/drawing/2014/main" id="{8AA406C6-1ECA-4941-DBAD-F2132B19D4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1649" y="0"/>
            <a:ext cx="5830351" cy="6219988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1DF986-43A8-9DE3-0ACD-FA2DFA0802F2}"/>
              </a:ext>
            </a:extLst>
          </p:cNvPr>
          <p:cNvSpPr txBox="1">
            <a:spLocks/>
          </p:cNvSpPr>
          <p:nvPr/>
        </p:nvSpPr>
        <p:spPr>
          <a:xfrm>
            <a:off x="524238" y="4779564"/>
            <a:ext cx="6633646" cy="1257439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	</a:t>
            </a:r>
            <a:r>
              <a:rPr lang="en-US" sz="2400" dirty="0" err="1"/>
              <a:t>anglepoise</a:t>
            </a:r>
            <a:endParaRPr lang="en-US" sz="2400" dirty="0"/>
          </a:p>
          <a:p>
            <a:pPr marL="0" indent="0"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anglepoise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lamp was designed by British car suspension designer George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Carwardine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1931.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1579C7-0605-96C7-9E2D-39EFF21D6E1B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8332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is this type of lamp called?</a:t>
            </a:r>
          </a:p>
        </p:txBody>
      </p:sp>
    </p:spTree>
    <p:extLst>
      <p:ext uri="{BB962C8B-B14F-4D97-AF65-F5344CB8AC3E}">
        <p14:creationId xmlns:p14="http://schemas.microsoft.com/office/powerpoint/2010/main" val="28341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1759-F577-E9E6-49A0-7F2641D23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DD121DD-4D3B-93E8-66E0-48051CFF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AA57163-F66E-EDB2-191A-D1442F914D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an electrical circuit board	</a:t>
            </a:r>
          </a:p>
          <a:p>
            <a:endParaRPr lang="en-US" sz="2400" dirty="0"/>
          </a:p>
          <a:p>
            <a:r>
              <a:rPr lang="en-US" sz="2400" dirty="0"/>
              <a:t>B	a drawing of blood circulation</a:t>
            </a:r>
          </a:p>
        </p:txBody>
      </p:sp>
      <p:pic>
        <p:nvPicPr>
          <p:cNvPr id="3" name="Picture Placeholder 2" descr="A map of a subway system&#10;&#10;AI-generated content may be incorrect.">
            <a:extLst>
              <a:ext uri="{FF2B5EF4-FFF2-40B4-BE49-F238E27FC236}">
                <a16:creationId xmlns:a16="http://schemas.microsoft.com/office/drawing/2014/main" id="{8329E55D-6EC0-37A3-222B-620B41ACA5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533" y="0"/>
            <a:ext cx="5830351" cy="6219988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C05FFA-B831-B46F-9FDC-0F50D40FBBEE}"/>
              </a:ext>
            </a:extLst>
          </p:cNvPr>
          <p:cNvSpPr txBox="1">
            <a:spLocks/>
          </p:cNvSpPr>
          <p:nvPr/>
        </p:nvSpPr>
        <p:spPr>
          <a:xfrm>
            <a:off x="455412" y="4709648"/>
            <a:ext cx="7420227" cy="1375430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	an electrical circuit board</a:t>
            </a:r>
          </a:p>
          <a:p>
            <a:pPr marL="0" indent="0">
              <a:buNone/>
            </a:pPr>
            <a:r>
              <a:rPr lang="en-US" sz="2400" dirty="0"/>
              <a:t>The London Underground map was designed by British electrical draughtsman Harry Beck in 1933.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E7EBFD-0A5F-A4C0-79B6-D5AF8A7A52A4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8332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inspired this map of London’s tube network?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384534-B841-5B9C-C5EE-6E80900552CC}"/>
              </a:ext>
            </a:extLst>
          </p:cNvPr>
          <p:cNvSpPr txBox="1">
            <a:spLocks/>
          </p:cNvSpPr>
          <p:nvPr/>
        </p:nvSpPr>
        <p:spPr>
          <a:xfrm>
            <a:off x="455412" y="6330056"/>
            <a:ext cx="10008724" cy="527944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Word power</a:t>
            </a:r>
            <a:r>
              <a:rPr lang="en-US" sz="2200" dirty="0"/>
              <a:t>	A draughtsman or woman creates detailed technical drawings.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E4ED4-D847-43DC-6258-D5A850EE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BDEAB6F-8B4C-8687-FFFF-C86B1496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BD9EA0-1CB3-71AF-265D-9EC4D14F1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1950	</a:t>
            </a:r>
          </a:p>
          <a:p>
            <a:endParaRPr lang="en-US" sz="2400" dirty="0"/>
          </a:p>
          <a:p>
            <a:r>
              <a:rPr lang="en-US" sz="2400" dirty="0"/>
              <a:t>B	1970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B29C80-EAB8-E5E3-16DE-BBD2A7DC2303}"/>
              </a:ext>
            </a:extLst>
          </p:cNvPr>
          <p:cNvSpPr txBox="1">
            <a:spLocks/>
          </p:cNvSpPr>
          <p:nvPr/>
        </p:nvSpPr>
        <p:spPr>
          <a:xfrm>
            <a:off x="524237" y="4573086"/>
            <a:ext cx="6830292" cy="1646902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	1950	 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chair was created by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designers Charles and Ray-Bernice (Ray) Eames, an American married couple.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EB4363-C1B7-DA75-0833-3CF55B70FBA5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8332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year was this chair first sold to the public?</a:t>
            </a:r>
          </a:p>
        </p:txBody>
      </p:sp>
      <p:pic>
        <p:nvPicPr>
          <p:cNvPr id="14" name="Picture Placeholder 13" descr="A white and red chair&#10;&#10;AI-generated content may be incorrect.">
            <a:extLst>
              <a:ext uri="{FF2B5EF4-FFF2-40B4-BE49-F238E27FC236}">
                <a16:creationId xmlns:a16="http://schemas.microsoft.com/office/drawing/2014/main" id="{E0D7BCE4-AFAE-FAC8-0FD1-2B428C17EB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4"/>
          <a:stretch/>
        </p:blipFill>
        <p:spPr>
          <a:xfrm>
            <a:off x="6364533" y="0"/>
            <a:ext cx="5830351" cy="6219988"/>
          </a:xfrm>
        </p:spPr>
      </p:pic>
    </p:spTree>
    <p:extLst>
      <p:ext uri="{BB962C8B-B14F-4D97-AF65-F5344CB8AC3E}">
        <p14:creationId xmlns:p14="http://schemas.microsoft.com/office/powerpoint/2010/main" val="39535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31C18-7039-CF13-6047-689B3552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DBDE03B-10CC-8FAD-856D-C4C127B8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472453-89D8-CCA2-2DCA-9035BDA19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a shortage of metal	</a:t>
            </a:r>
          </a:p>
          <a:p>
            <a:endParaRPr lang="en-US" sz="2400" dirty="0"/>
          </a:p>
          <a:p>
            <a:r>
              <a:rPr lang="en-US" sz="2400" dirty="0"/>
              <a:t>B	a fuel shortage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4CEF10A-593F-91C3-5C20-2C8D62A23A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69"/>
          <a:stretch/>
        </p:blipFill>
        <p:spPr>
          <a:xfrm>
            <a:off x="6364533" y="540774"/>
            <a:ext cx="5830351" cy="5679214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99397D-B833-04F2-8207-3FF2D287D995}"/>
              </a:ext>
            </a:extLst>
          </p:cNvPr>
          <p:cNvSpPr txBox="1">
            <a:spLocks/>
          </p:cNvSpPr>
          <p:nvPr/>
        </p:nvSpPr>
        <p:spPr>
          <a:xfrm>
            <a:off x="524238" y="4709648"/>
            <a:ext cx="5830351" cy="1644853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	a fuel shortage 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British-Greek car designer Alexander (Alec) Issigonis created the mini in 1959.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CF646F-6AE8-CD13-C429-A6047C9594D1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8332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was the main reason for the creation of the mini?</a:t>
            </a:r>
          </a:p>
        </p:txBody>
      </p:sp>
    </p:spTree>
    <p:extLst>
      <p:ext uri="{BB962C8B-B14F-4D97-AF65-F5344CB8AC3E}">
        <p14:creationId xmlns:p14="http://schemas.microsoft.com/office/powerpoint/2010/main" val="10403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15FD-47B4-1D1E-27D4-F56FF160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D2238BE-6B3F-568B-090E-7D2D7BC5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82" y="324465"/>
            <a:ext cx="5672308" cy="540774"/>
          </a:xfrm>
        </p:spPr>
        <p:txBody>
          <a:bodyPr/>
          <a:lstStyle/>
          <a:p>
            <a:r>
              <a:rPr lang="en-US" sz="3200" dirty="0"/>
              <a:t>Design classics quiz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5596C5-5EB5-59BC-0E86-5A559FC94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238" y="2566217"/>
            <a:ext cx="5759460" cy="1563330"/>
          </a:xfrm>
        </p:spPr>
        <p:txBody>
          <a:bodyPr/>
          <a:lstStyle/>
          <a:p>
            <a:r>
              <a:rPr lang="en-US" sz="2400" dirty="0"/>
              <a:t>A	Mary Quant	</a:t>
            </a:r>
          </a:p>
          <a:p>
            <a:endParaRPr lang="en-US" sz="2400" dirty="0"/>
          </a:p>
          <a:p>
            <a:r>
              <a:rPr lang="en-US" sz="2400" dirty="0"/>
              <a:t>B	Vivienne Westwood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AE9144-3989-5412-9744-93DB90E45501}"/>
              </a:ext>
            </a:extLst>
          </p:cNvPr>
          <p:cNvSpPr txBox="1">
            <a:spLocks/>
          </p:cNvSpPr>
          <p:nvPr/>
        </p:nvSpPr>
        <p:spPr>
          <a:xfrm>
            <a:off x="524237" y="4750066"/>
            <a:ext cx="6698365" cy="1257439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	Mary Quant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Mary Quant </a:t>
            </a:r>
            <a:r>
              <a:rPr lang="en-GB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British designer, often credited with making the miniskirt popular in the 1960s.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598C35-86A7-6C54-94AE-0DD8ECE73B23}"/>
              </a:ext>
            </a:extLst>
          </p:cNvPr>
          <p:cNvSpPr txBox="1">
            <a:spLocks/>
          </p:cNvSpPr>
          <p:nvPr/>
        </p:nvSpPr>
        <p:spPr>
          <a:xfrm>
            <a:off x="368882" y="1152831"/>
            <a:ext cx="5672308" cy="9698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Which fashion designer made the miniskirt popular?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8E366BE-668B-EDB8-2E83-5BA98D6077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"/>
          <a:stretch/>
        </p:blipFill>
        <p:spPr>
          <a:xfrm>
            <a:off x="6364533" y="0"/>
            <a:ext cx="5830351" cy="6219988"/>
          </a:xfrm>
        </p:spPr>
      </p:pic>
    </p:spTree>
    <p:extLst>
      <p:ext uri="{BB962C8B-B14F-4D97-AF65-F5344CB8AC3E}">
        <p14:creationId xmlns:p14="http://schemas.microsoft.com/office/powerpoint/2010/main" val="13631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Itles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udience activity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eative Carreers Week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1595</Words>
  <Application>Microsoft Office PowerPoint</Application>
  <PresentationFormat>Widescreen</PresentationFormat>
  <Paragraphs>219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TItles</vt:lpstr>
      <vt:lpstr>Content</vt:lpstr>
      <vt:lpstr>Audience activity</vt:lpstr>
      <vt:lpstr>Creative Carreers Week</vt:lpstr>
      <vt:lpstr>PowerPoint Presentation</vt:lpstr>
      <vt:lpstr>Focus on Design</vt:lpstr>
      <vt:lpstr>What is a designer? </vt:lpstr>
      <vt:lpstr>Design classics quiz </vt:lpstr>
      <vt:lpstr>Design classics quiz </vt:lpstr>
      <vt:lpstr>Design classics quiz </vt:lpstr>
      <vt:lpstr>Design classics quiz </vt:lpstr>
      <vt:lpstr>Design classics quiz </vt:lpstr>
      <vt:lpstr>Design classics quiz </vt:lpstr>
      <vt:lpstr>What makes a design classic?</vt:lpstr>
      <vt:lpstr>Designers create everything from the smallest objects to train stations, wind turbines, flood defences and cities. </vt:lpstr>
      <vt:lpstr>Did you include these careers in your list? </vt:lpstr>
      <vt:lpstr>Focus on: Product designers </vt:lpstr>
      <vt:lpstr>Product designers: day-to-day tasks </vt:lpstr>
      <vt:lpstr>Better by design</vt:lpstr>
      <vt:lpstr>The value of design</vt:lpstr>
      <vt:lpstr>An eye for colour</vt:lpstr>
      <vt:lpstr>Focus on: Graphic designers </vt:lpstr>
      <vt:lpstr>Graphic designers: day-to-day tasks </vt:lpstr>
      <vt:lpstr>Design team challenge</vt:lpstr>
      <vt:lpstr>Client presentation</vt:lpstr>
      <vt:lpstr>Grand designs</vt:lpstr>
      <vt:lpstr>Extension Activity 1: Designed for play </vt:lpstr>
      <vt:lpstr>Extension Activity 2: Design a playground</vt:lpstr>
      <vt:lpstr>Opportunities for all</vt:lpstr>
      <vt:lpstr>Reflection</vt:lpstr>
      <vt:lpstr>Ways in</vt:lpstr>
      <vt:lpstr>Getting started</vt:lpstr>
      <vt:lpstr>There’s a career for you in the creative industries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Tharme</dc:creator>
  <cp:lastModifiedBy>Grace Richardson</cp:lastModifiedBy>
  <cp:revision>147</cp:revision>
  <dcterms:created xsi:type="dcterms:W3CDTF">2023-04-06T13:15:19Z</dcterms:created>
  <dcterms:modified xsi:type="dcterms:W3CDTF">2025-05-27T14:33:18Z</dcterms:modified>
</cp:coreProperties>
</file>