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306" r:id="rId2"/>
    <p:sldId id="322" r:id="rId3"/>
    <p:sldId id="347" r:id="rId4"/>
    <p:sldId id="323" r:id="rId5"/>
    <p:sldId id="344" r:id="rId6"/>
    <p:sldId id="310" r:id="rId7"/>
    <p:sldId id="266" r:id="rId8"/>
    <p:sldId id="336" r:id="rId9"/>
    <p:sldId id="271" r:id="rId10"/>
    <p:sldId id="272" r:id="rId11"/>
    <p:sldId id="273" r:id="rId12"/>
    <p:sldId id="274" r:id="rId13"/>
    <p:sldId id="329" r:id="rId14"/>
    <p:sldId id="340" r:id="rId15"/>
    <p:sldId id="342" r:id="rId16"/>
    <p:sldId id="352" r:id="rId17"/>
    <p:sldId id="341" r:id="rId18"/>
    <p:sldId id="346" r:id="rId19"/>
    <p:sldId id="349" r:id="rId20"/>
    <p:sldId id="350" r:id="rId21"/>
    <p:sldId id="351" r:id="rId22"/>
    <p:sldId id="335" r:id="rId23"/>
    <p:sldId id="339" r:id="rId24"/>
    <p:sldId id="345" r:id="rId25"/>
    <p:sldId id="325"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484C"/>
    <a:srgbClr val="BEF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26"/>
    <p:restoredTop sz="74255"/>
  </p:normalViewPr>
  <p:slideViewPr>
    <p:cSldViewPr snapToGrid="0" snapToObjects="1">
      <p:cViewPr varScale="1">
        <p:scale>
          <a:sx n="84" d="100"/>
          <a:sy n="84" d="100"/>
        </p:scale>
        <p:origin x="83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kie.org.uk/news/covid-19-an-opportunity-for-the-gaming-industry-to-take-a-leaf-out-of-the-news-ecosyste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Human%E2%80%93computer_interaction" TargetMode="External"/><Relationship Id="rId3" Type="http://schemas.openxmlformats.org/officeDocument/2006/relationships/hyperlink" Target="https://en.wikipedia.org/wiki/Augmented_reality" TargetMode="External"/><Relationship Id="rId7" Type="http://schemas.openxmlformats.org/officeDocument/2006/relationships/hyperlink" Target="https://en.wikipedia.org/w/index.php?title=Paul_Milgram&amp;action=edit&amp;redlink=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Reality%E2%80%93virtuality_continuum" TargetMode="External"/><Relationship Id="rId5" Type="http://schemas.openxmlformats.org/officeDocument/2006/relationships/hyperlink" Target="https://en.wikipedia.org/wiki/Virtual_reality" TargetMode="External"/><Relationship Id="rId4" Type="http://schemas.openxmlformats.org/officeDocument/2006/relationships/hyperlink" Target="https://en.wikipedia.org/wiki/Mixed_real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93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d5b5f52a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333333"/>
              </a:solidFill>
            </a:endParaRPr>
          </a:p>
        </p:txBody>
      </p:sp>
      <p:sp>
        <p:nvSpPr>
          <p:cNvPr id="222" name="Google Shape;222;g5d5b5f52a4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08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d5b5f52a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333333"/>
              </a:solidFill>
            </a:endParaRPr>
          </a:p>
        </p:txBody>
      </p:sp>
      <p:sp>
        <p:nvSpPr>
          <p:cNvPr id="231" name="Google Shape;231;g5d5b5f52a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81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d5b5f52a4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300" dirty="0">
                <a:solidFill>
                  <a:srgbClr val="333333"/>
                </a:solidFill>
              </a:rPr>
              <a:t>Ask what surprised students</a:t>
            </a:r>
            <a:endParaRPr sz="1300" dirty="0">
              <a:solidFill>
                <a:srgbClr val="333333"/>
              </a:solidFill>
            </a:endParaRPr>
          </a:p>
        </p:txBody>
      </p:sp>
      <p:sp>
        <p:nvSpPr>
          <p:cNvPr id="240" name="Google Shape;240;g5d5b5f52a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22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 and film (15 mins)</a:t>
            </a:r>
            <a:endParaRPr lang="en-GB" dirty="0"/>
          </a:p>
        </p:txBody>
      </p:sp>
    </p:spTree>
    <p:extLst>
      <p:ext uri="{BB962C8B-B14F-4D97-AF65-F5344CB8AC3E}">
        <p14:creationId xmlns:p14="http://schemas.microsoft.com/office/powerpoint/2010/main" val="157565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 and film (15 mins)</a:t>
            </a:r>
            <a:endParaRPr lang="en-GB" dirty="0"/>
          </a:p>
        </p:txBody>
      </p:sp>
    </p:spTree>
    <p:extLst>
      <p:ext uri="{BB962C8B-B14F-4D97-AF65-F5344CB8AC3E}">
        <p14:creationId xmlns:p14="http://schemas.microsoft.com/office/powerpoint/2010/main" val="319163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709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260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https://nofilmschool.com/how-to-act-in-mocap-suits </a:t>
            </a:r>
          </a:p>
        </p:txBody>
      </p:sp>
    </p:spTree>
    <p:extLst>
      <p:ext uri="{BB962C8B-B14F-4D97-AF65-F5344CB8AC3E}">
        <p14:creationId xmlns:p14="http://schemas.microsoft.com/office/powerpoint/2010/main" val="202916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4085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810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940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95221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3112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8387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035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enable your activity today to meet Gatsby Benchmark 5, active and two-way communication needs to take place between student and employer. This can be done in a number of ways:</a:t>
            </a:r>
          </a:p>
          <a:p>
            <a:pPr lvl="1"/>
            <a:r>
              <a:rPr lang="en-US" dirty="0"/>
              <a:t>Employers can be invited to review the mood boards/student presentations and give feedback</a:t>
            </a:r>
          </a:p>
          <a:p>
            <a:pPr lvl="1"/>
            <a:r>
              <a:rPr lang="en-US" dirty="0"/>
              <a:t>Employers can be invited to review the motion capture scene reading/performance and give feedback</a:t>
            </a:r>
          </a:p>
          <a:p>
            <a:pPr lvl="1"/>
            <a:r>
              <a:rPr lang="en-US" dirty="0"/>
              <a:t>Invite students to ask questions of our expert Q&amp;A panels during NCW. Details on timings and contributors are on the website.</a:t>
            </a:r>
          </a:p>
          <a:p>
            <a:pPr marL="615950" lvl="1" indent="0">
              <a:buNone/>
            </a:pPr>
            <a:endParaRPr lang="en-GB" dirty="0"/>
          </a:p>
        </p:txBody>
      </p:sp>
    </p:spTree>
    <p:extLst>
      <p:ext uri="{BB962C8B-B14F-4D97-AF65-F5344CB8AC3E}">
        <p14:creationId xmlns:p14="http://schemas.microsoft.com/office/powerpoint/2010/main" val="337352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559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553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5b5f52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are the creative industries?</a:t>
            </a:r>
            <a:endParaRPr dirty="0"/>
          </a:p>
          <a:p>
            <a:pPr marL="0" lvl="0" indent="0" algn="l" rtl="0">
              <a:spcBef>
                <a:spcPts val="0"/>
              </a:spcBef>
              <a:spcAft>
                <a:spcPts val="0"/>
              </a:spcAft>
              <a:buNone/>
            </a:pPr>
            <a:r>
              <a:rPr lang="en-US" dirty="0"/>
              <a:t>12 sub sectors </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a:t>
            </a:r>
            <a:r>
              <a:rPr lang="en-US" sz="1100" b="1" i="0" u="none" strike="noStrike" cap="none" dirty="0">
                <a:solidFill>
                  <a:srgbClr val="000000"/>
                </a:solidFill>
                <a:effectLst/>
                <a:latin typeface="Arial"/>
                <a:ea typeface="Arial"/>
                <a:cs typeface="Arial"/>
                <a:sym typeface="Arial"/>
              </a:rPr>
              <a:t>Creative Industries</a:t>
            </a:r>
            <a:r>
              <a:rPr lang="en-US" sz="1100" b="0" i="0" u="none" strike="noStrike" cap="none" dirty="0">
                <a:solidFill>
                  <a:srgbClr val="000000"/>
                </a:solidFill>
                <a:effectLst/>
                <a:latin typeface="Arial"/>
                <a:ea typeface="Arial"/>
                <a:cs typeface="Arial"/>
                <a:sym typeface="Arial"/>
              </a:rPr>
              <a:t> were </a:t>
            </a:r>
            <a:r>
              <a:rPr lang="en-US" sz="1100" b="1" i="0" u="none" strike="noStrike" cap="none" dirty="0">
                <a:solidFill>
                  <a:srgbClr val="000000"/>
                </a:solidFill>
                <a:effectLst/>
                <a:latin typeface="Arial"/>
                <a:ea typeface="Arial"/>
                <a:cs typeface="Arial"/>
                <a:sym typeface="Arial"/>
              </a:rPr>
              <a:t>defined</a:t>
            </a:r>
            <a:r>
              <a:rPr lang="en-US" sz="1100" b="0" i="0" u="none" strike="noStrike" cap="none" dirty="0">
                <a:solidFill>
                  <a:srgbClr val="000000"/>
                </a:solidFill>
                <a:effectLst/>
                <a:latin typeface="Arial"/>
                <a:ea typeface="Arial"/>
                <a:cs typeface="Arial"/>
                <a:sym typeface="Arial"/>
              </a:rPr>
              <a:t> in the Government's 2001 </a:t>
            </a:r>
            <a:r>
              <a:rPr lang="en-US" sz="1100" b="1" i="0" u="none" strike="noStrike" cap="none" dirty="0">
                <a:solidFill>
                  <a:srgbClr val="000000"/>
                </a:solidFill>
                <a:effectLst/>
                <a:latin typeface="Arial"/>
                <a:ea typeface="Arial"/>
                <a:cs typeface="Arial"/>
                <a:sym typeface="Arial"/>
              </a:rPr>
              <a:t>Creative Industries</a:t>
            </a:r>
            <a:r>
              <a:rPr lang="en-US" sz="1100" b="0" i="0" u="none" strike="noStrike" cap="none" dirty="0">
                <a:solidFill>
                  <a:srgbClr val="000000"/>
                </a:solidFill>
                <a:effectLst/>
                <a:latin typeface="Arial"/>
                <a:ea typeface="Arial"/>
                <a:cs typeface="Arial"/>
                <a:sym typeface="Arial"/>
              </a:rPr>
              <a:t> Mapping. Defined as “those </a:t>
            </a:r>
            <a:r>
              <a:rPr lang="en-US" sz="1100" b="1" i="0" u="none" strike="noStrike" cap="none" dirty="0">
                <a:solidFill>
                  <a:srgbClr val="000000"/>
                </a:solidFill>
                <a:effectLst/>
                <a:latin typeface="Arial"/>
                <a:ea typeface="Arial"/>
                <a:cs typeface="Arial"/>
                <a:sym typeface="Arial"/>
              </a:rPr>
              <a:t>industries</a:t>
            </a:r>
            <a:r>
              <a:rPr lang="en-US" sz="1100" b="0" i="0" u="none" strike="noStrike" cap="none" dirty="0">
                <a:solidFill>
                  <a:srgbClr val="000000"/>
                </a:solidFill>
                <a:effectLst/>
                <a:latin typeface="Arial"/>
                <a:ea typeface="Arial"/>
                <a:cs typeface="Arial"/>
                <a:sym typeface="Arial"/>
              </a:rPr>
              <a:t> which have their origin in individual </a:t>
            </a:r>
            <a:r>
              <a:rPr lang="en-US" sz="1100" b="1" i="0" u="none" strike="noStrike" cap="none" dirty="0">
                <a:solidFill>
                  <a:srgbClr val="000000"/>
                </a:solidFill>
                <a:effectLst/>
                <a:latin typeface="Arial"/>
                <a:ea typeface="Arial"/>
                <a:cs typeface="Arial"/>
                <a:sym typeface="Arial"/>
              </a:rPr>
              <a:t>creativity</a:t>
            </a:r>
            <a:r>
              <a:rPr lang="en-US" sz="1100" b="0" i="0" u="none" strike="noStrike" cap="none" dirty="0">
                <a:solidFill>
                  <a:srgbClr val="000000"/>
                </a:solidFill>
                <a:effectLst/>
                <a:latin typeface="Arial"/>
                <a:ea typeface="Arial"/>
                <a:cs typeface="Arial"/>
                <a:sym typeface="Arial"/>
              </a:rPr>
              <a:t>, skill and talent. and which have a potential for wealth and job creation through the generation and. exploitation of intellectual property”.</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Think how often in every day of your life you interact with creative industries – music, radio, newspapers, magazines, books, TV content on YouTube, podcasts, billboard posters, architecture – so much of what you see is designed, produced, created.</a:t>
            </a:r>
            <a:endParaRPr lang="en-GB" dirty="0"/>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(1 min)</a:t>
            </a:r>
            <a:endParaRPr dirty="0"/>
          </a:p>
        </p:txBody>
      </p:sp>
      <p:sp>
        <p:nvSpPr>
          <p:cNvPr id="112" name="Google Shape;112;g5d5b5f52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45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09d126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Impact of Covid-19 has been felt more keenly in some areas than others. Consider also impact on audiences, viewers, appreciators – what has not being able to go to the cinema or theatre or to see live music meant to you?</a:t>
            </a:r>
            <a:endParaRPr lang="en-GB"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But gaming has thrived. Why do students think this is? </a:t>
            </a:r>
            <a:r>
              <a:rPr lang="en-US" sz="1100" b="0" i="0" u="sng" strike="noStrike" cap="none" dirty="0">
                <a:solidFill>
                  <a:srgbClr val="000000"/>
                </a:solidFill>
                <a:effectLst/>
                <a:latin typeface="Arial"/>
                <a:ea typeface="Arial"/>
                <a:cs typeface="Arial"/>
                <a:sym typeface="Arial"/>
                <a:hlinkClick r:id="rId3"/>
              </a:rPr>
              <a:t>https://ukie.org.uk/news/covid-19-an-opportunity-for-the-gaming-industry-to-take-a-leaf-out-of-the-news-ecosystem</a:t>
            </a:r>
            <a:endParaRPr lang="en-US" dirty="0"/>
          </a:p>
          <a:p>
            <a:pPr marL="0" lvl="0" indent="0" algn="l" rtl="0">
              <a:spcBef>
                <a:spcPts val="0"/>
              </a:spcBef>
              <a:spcAft>
                <a:spcPts val="0"/>
              </a:spcAft>
              <a:buNone/>
            </a:pPr>
            <a:r>
              <a:rPr lang="en-GB" dirty="0"/>
              <a:t>(2 mins)</a:t>
            </a:r>
            <a:endParaRPr dirty="0"/>
          </a:p>
        </p:txBody>
      </p:sp>
      <p:sp>
        <p:nvSpPr>
          <p:cNvPr id="131" name="Google Shape;131;g5a09d126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22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09d126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ICEBREAKER</a:t>
            </a:r>
          </a:p>
          <a:p>
            <a:pPr marL="0" lvl="0" indent="0" algn="l" rtl="0">
              <a:spcBef>
                <a:spcPts val="0"/>
              </a:spcBef>
              <a:spcAft>
                <a:spcPts val="0"/>
              </a:spcAft>
              <a:buNone/>
            </a:pPr>
            <a:r>
              <a:rPr lang="en-US" dirty="0"/>
              <a:t>What is XR? What do students understand by the term Extended Reality? Wikipedia definition:</a:t>
            </a:r>
          </a:p>
          <a:p>
            <a:r>
              <a:rPr lang="en-US" sz="1100" b="1" i="0" u="none" strike="noStrike" cap="none" dirty="0">
                <a:solidFill>
                  <a:srgbClr val="000000"/>
                </a:solidFill>
                <a:effectLst/>
                <a:latin typeface="Arial"/>
                <a:ea typeface="Arial"/>
                <a:cs typeface="Arial"/>
                <a:sym typeface="Arial"/>
              </a:rPr>
              <a:t>Extended reality</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XR</a:t>
            </a:r>
            <a:r>
              <a:rPr lang="en-US" sz="1100" b="0" i="0" u="none" strike="noStrike" cap="none" dirty="0">
                <a:solidFill>
                  <a:srgbClr val="000000"/>
                </a:solidFill>
                <a:effectLst/>
                <a:latin typeface="Arial"/>
                <a:ea typeface="Arial"/>
                <a:cs typeface="Arial"/>
                <a:sym typeface="Arial"/>
              </a:rPr>
              <a:t>) is a term referring to all real-and-virtual combined environments and human-machine interactions generated by computer technology and wearables, where the 'X' represents a variable for any current or future spatial computing technologies.</a:t>
            </a:r>
            <a:r>
              <a:rPr lang="en-US" sz="1100" b="0" i="0" u="none" strike="noStrike" cap="none" baseline="3000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e.g. It includes representative forms such as </a:t>
            </a:r>
            <a:r>
              <a:rPr lang="en-US" sz="1100" b="0" i="0" u="none" strike="noStrike" cap="none" dirty="0">
                <a:solidFill>
                  <a:srgbClr val="000000"/>
                </a:solidFill>
                <a:effectLst/>
                <a:latin typeface="Arial"/>
                <a:ea typeface="Arial"/>
                <a:cs typeface="Arial"/>
                <a:sym typeface="Arial"/>
                <a:hlinkClick r:id="rId3" tooltip="Augmented reality"/>
              </a:rPr>
              <a:t>augmented reality</a:t>
            </a:r>
            <a:r>
              <a:rPr lang="en-US" sz="1100" b="0" i="0" u="none" strike="noStrike" cap="none" dirty="0">
                <a:solidFill>
                  <a:srgbClr val="000000"/>
                </a:solidFill>
                <a:effectLst/>
                <a:latin typeface="Arial"/>
                <a:ea typeface="Arial"/>
                <a:cs typeface="Arial"/>
                <a:sym typeface="Arial"/>
              </a:rPr>
              <a:t> (AR), </a:t>
            </a:r>
            <a:r>
              <a:rPr lang="en-US" sz="1100" b="0" i="0" u="none" strike="noStrike" cap="none" dirty="0">
                <a:solidFill>
                  <a:srgbClr val="000000"/>
                </a:solidFill>
                <a:effectLst/>
                <a:latin typeface="Arial"/>
                <a:ea typeface="Arial"/>
                <a:cs typeface="Arial"/>
                <a:sym typeface="Arial"/>
                <a:hlinkClick r:id="rId4" tooltip="Mixed reality"/>
              </a:rPr>
              <a:t>mixed reality</a:t>
            </a:r>
            <a:r>
              <a:rPr lang="en-US" sz="1100" b="0" i="0" u="none" strike="noStrike" cap="none" dirty="0">
                <a:solidFill>
                  <a:srgbClr val="000000"/>
                </a:solidFill>
                <a:effectLst/>
                <a:latin typeface="Arial"/>
                <a:ea typeface="Arial"/>
                <a:cs typeface="Arial"/>
                <a:sym typeface="Arial"/>
              </a:rPr>
              <a:t> (MR) and </a:t>
            </a:r>
            <a:r>
              <a:rPr lang="en-US" sz="1100" b="0" i="0" u="none" strike="noStrike" cap="none" dirty="0">
                <a:solidFill>
                  <a:srgbClr val="000000"/>
                </a:solidFill>
                <a:effectLst/>
                <a:latin typeface="Arial"/>
                <a:ea typeface="Arial"/>
                <a:cs typeface="Arial"/>
                <a:sym typeface="Arial"/>
                <a:hlinkClick r:id="rId5" tooltip="Virtual reality"/>
              </a:rPr>
              <a:t>virtual reality</a:t>
            </a:r>
            <a:r>
              <a:rPr lang="en-US" sz="1100" b="0" i="0" u="none" strike="noStrike" cap="none" dirty="0">
                <a:solidFill>
                  <a:srgbClr val="000000"/>
                </a:solidFill>
                <a:effectLst/>
                <a:latin typeface="Arial"/>
                <a:ea typeface="Arial"/>
                <a:cs typeface="Arial"/>
                <a:sym typeface="Arial"/>
              </a:rPr>
              <a:t> (VR)</a:t>
            </a:r>
            <a:r>
              <a:rPr lang="en-US" sz="1100" b="0" i="0" u="none" strike="noStrike" cap="none" baseline="3000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and the areas interpolated among them. The levels of </a:t>
            </a:r>
            <a:r>
              <a:rPr lang="en-US" sz="1100" b="0" i="0" u="none" strike="noStrike" cap="none" dirty="0" err="1">
                <a:solidFill>
                  <a:srgbClr val="000000"/>
                </a:solidFill>
                <a:effectLst/>
                <a:latin typeface="Arial"/>
                <a:ea typeface="Arial"/>
                <a:cs typeface="Arial"/>
                <a:sym typeface="Arial"/>
              </a:rPr>
              <a:t>virtuality</a:t>
            </a:r>
            <a:r>
              <a:rPr lang="en-US" sz="1100" b="0" i="0" u="none" strike="noStrike" cap="none" dirty="0">
                <a:solidFill>
                  <a:srgbClr val="000000"/>
                </a:solidFill>
                <a:effectLst/>
                <a:latin typeface="Arial"/>
                <a:ea typeface="Arial"/>
                <a:cs typeface="Arial"/>
                <a:sym typeface="Arial"/>
              </a:rPr>
              <a:t> range from partially sensory inputs to immersive </a:t>
            </a:r>
            <a:r>
              <a:rPr lang="en-US" sz="1100" b="0" i="0" u="none" strike="noStrike" cap="none" dirty="0" err="1">
                <a:solidFill>
                  <a:srgbClr val="000000"/>
                </a:solidFill>
                <a:effectLst/>
                <a:latin typeface="Arial"/>
                <a:ea typeface="Arial"/>
                <a:cs typeface="Arial"/>
                <a:sym typeface="Arial"/>
              </a:rPr>
              <a:t>virtuality</a:t>
            </a:r>
            <a:r>
              <a:rPr lang="en-US" sz="1100" b="0" i="0" u="none" strike="noStrike" cap="none" dirty="0">
                <a:solidFill>
                  <a:srgbClr val="000000"/>
                </a:solidFill>
                <a:effectLst/>
                <a:latin typeface="Arial"/>
                <a:ea typeface="Arial"/>
                <a:cs typeface="Arial"/>
                <a:sym typeface="Arial"/>
              </a:rPr>
              <a:t>, also called VR.</a:t>
            </a:r>
          </a:p>
          <a:p>
            <a:r>
              <a:rPr lang="en-US" sz="1100" b="0" i="0" u="none" strike="noStrike" cap="none" dirty="0">
                <a:solidFill>
                  <a:srgbClr val="000000"/>
                </a:solidFill>
                <a:effectLst/>
                <a:latin typeface="Arial"/>
                <a:ea typeface="Arial"/>
                <a:cs typeface="Arial"/>
                <a:sym typeface="Arial"/>
              </a:rPr>
              <a:t>XR is a superset which includes the entire spectrum from "the complete real" to "the complete virtual" in the concept of </a:t>
            </a:r>
            <a:r>
              <a:rPr lang="en-US" sz="1100" b="0" i="0" u="none" strike="noStrike" cap="none" dirty="0">
                <a:solidFill>
                  <a:srgbClr val="000000"/>
                </a:solidFill>
                <a:effectLst/>
                <a:latin typeface="Arial"/>
                <a:ea typeface="Arial"/>
                <a:cs typeface="Arial"/>
                <a:sym typeface="Arial"/>
                <a:hlinkClick r:id="rId6" tooltip="Reality–virtuality continuum"/>
              </a:rPr>
              <a:t>reality–</a:t>
            </a:r>
            <a:r>
              <a:rPr lang="en-US" sz="1100" b="0" i="0" u="none" strike="noStrike" cap="none" dirty="0" err="1">
                <a:solidFill>
                  <a:srgbClr val="000000"/>
                </a:solidFill>
                <a:effectLst/>
                <a:latin typeface="Arial"/>
                <a:ea typeface="Arial"/>
                <a:cs typeface="Arial"/>
                <a:sym typeface="Arial"/>
                <a:hlinkClick r:id="rId6" tooltip="Reality–virtuality continuum"/>
              </a:rPr>
              <a:t>virtuality</a:t>
            </a:r>
            <a:r>
              <a:rPr lang="en-US" sz="1100" b="0" i="0" u="none" strike="noStrike" cap="none" dirty="0">
                <a:solidFill>
                  <a:srgbClr val="000000"/>
                </a:solidFill>
                <a:effectLst/>
                <a:latin typeface="Arial"/>
                <a:ea typeface="Arial"/>
                <a:cs typeface="Arial"/>
                <a:sym typeface="Arial"/>
                <a:hlinkClick r:id="rId6" tooltip="Reality–virtuality continuum"/>
              </a:rPr>
              <a:t> continuum</a:t>
            </a:r>
            <a:r>
              <a:rPr lang="en-US" sz="1100" b="0" i="0" u="none" strike="noStrike" cap="none" dirty="0">
                <a:solidFill>
                  <a:srgbClr val="000000"/>
                </a:solidFill>
                <a:effectLst/>
                <a:latin typeface="Arial"/>
                <a:ea typeface="Arial"/>
                <a:cs typeface="Arial"/>
                <a:sym typeface="Arial"/>
              </a:rPr>
              <a:t> introduced by </a:t>
            </a:r>
            <a:r>
              <a:rPr lang="en-US" sz="1100" b="0" i="0" u="none" strike="noStrike" cap="none" dirty="0">
                <a:solidFill>
                  <a:srgbClr val="000000"/>
                </a:solidFill>
                <a:effectLst/>
                <a:latin typeface="Arial"/>
                <a:ea typeface="Arial"/>
                <a:cs typeface="Arial"/>
                <a:sym typeface="Arial"/>
                <a:hlinkClick r:id="rId7" tooltip="Paul Milgram (page does not exist)"/>
              </a:rPr>
              <a:t>Paul Milgram</a:t>
            </a:r>
            <a:r>
              <a:rPr lang="en-US" sz="1100" b="0" i="0" u="none" strike="noStrike" cap="none" dirty="0">
                <a:solidFill>
                  <a:srgbClr val="000000"/>
                </a:solidFill>
                <a:effectLst/>
                <a:latin typeface="Arial"/>
                <a:ea typeface="Arial"/>
                <a:cs typeface="Arial"/>
                <a:sym typeface="Arial"/>
              </a:rPr>
              <a:t>. Still, its connotation lies in the extension of human experiences especially relating to the senses of existence (represented by VR) and the acquisition of cognition (represented by AR). With the continuous development in </a:t>
            </a:r>
            <a:r>
              <a:rPr lang="en-US" sz="1100" b="0" i="0" u="none" strike="noStrike" cap="none" dirty="0">
                <a:solidFill>
                  <a:srgbClr val="000000"/>
                </a:solidFill>
                <a:effectLst/>
                <a:latin typeface="Arial"/>
                <a:ea typeface="Arial"/>
                <a:cs typeface="Arial"/>
                <a:sym typeface="Arial"/>
                <a:hlinkClick r:id="rId8" tooltip="Human–computer interaction"/>
              </a:rPr>
              <a:t>human–computer interactions</a:t>
            </a:r>
            <a:r>
              <a:rPr lang="en-US" sz="1100" b="0" i="0" u="none" strike="noStrike" cap="none" dirty="0">
                <a:solidFill>
                  <a:srgbClr val="000000"/>
                </a:solidFill>
                <a:effectLst/>
                <a:latin typeface="Arial"/>
                <a:ea typeface="Arial"/>
                <a:cs typeface="Arial"/>
                <a:sym typeface="Arial"/>
              </a:rPr>
              <a:t>, this connotation is still evolving.</a:t>
            </a:r>
          </a:p>
          <a:p>
            <a:r>
              <a:rPr lang="en-US" sz="1100" b="0" i="0" u="none" strike="noStrike" cap="none" dirty="0">
                <a:solidFill>
                  <a:srgbClr val="000000"/>
                </a:solidFill>
                <a:effectLst/>
                <a:latin typeface="Arial"/>
                <a:ea typeface="Arial"/>
                <a:cs typeface="Arial"/>
                <a:sym typeface="Arial"/>
              </a:rPr>
              <a:t>XR is a rapid growing field being applied in a wide range of ways, such as entertainment, marketing, real-estate, training and remote work</a:t>
            </a:r>
          </a:p>
          <a:p>
            <a:r>
              <a:rPr lang="en-US" sz="1100" b="0" i="0" u="none" strike="noStrike" cap="none" dirty="0">
                <a:solidFill>
                  <a:srgbClr val="000000"/>
                </a:solidFill>
                <a:effectLst/>
                <a:latin typeface="Arial"/>
                <a:ea typeface="Arial"/>
                <a:cs typeface="Arial"/>
                <a:sym typeface="Arial"/>
              </a:rPr>
              <a:t>Refer students to the Academy of International Extended Reality https://aixr.org/ </a:t>
            </a:r>
          </a:p>
          <a:p>
            <a:pPr marL="158750" indent="0">
              <a:buNone/>
            </a:pPr>
            <a:endParaRPr lang="en-US" sz="1100" b="0" i="0" u="none" strike="noStrike" cap="none" baseline="30000" dirty="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US" dirty="0"/>
              <a:t>Teacher to refer students back to the film they saw in their assembly or form time and ask them to think about how many jobs they could remember. Consider how a game gets made – what are its components? Then teacher or nominated student to jot answers called out from class on to flipchart paper. How many do you get? Allow 3 mins for shoutout, then go through next few slides quick fire – slides 7-14 should take 1 min.</a:t>
            </a:r>
            <a:endParaRPr dirty="0"/>
          </a:p>
        </p:txBody>
      </p:sp>
      <p:sp>
        <p:nvSpPr>
          <p:cNvPr id="131" name="Google Shape;131;g5a09d126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11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d5b5f52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333333"/>
              </a:solidFill>
            </a:endParaRPr>
          </a:p>
        </p:txBody>
      </p:sp>
      <p:sp>
        <p:nvSpPr>
          <p:cNvPr id="168" name="Google Shape;168;g5d5b5f52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34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d5b5f52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333333"/>
              </a:solidFill>
            </a:endParaRPr>
          </a:p>
        </p:txBody>
      </p:sp>
      <p:sp>
        <p:nvSpPr>
          <p:cNvPr id="168" name="Google Shape;168;g5d5b5f52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10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d5b5f52a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333333"/>
              </a:solidFill>
            </a:endParaRPr>
          </a:p>
        </p:txBody>
      </p:sp>
      <p:sp>
        <p:nvSpPr>
          <p:cNvPr id="213" name="Google Shape;213;g5d5b5f52a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4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1256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discovercreative.careers/video-programme/gaming-xr-animation/gaming-xr-and-animation-in-the-uk/"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https://www.youtube.com/watch?v=1uvSTbkBZi0&amp;feature=youtu.b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hyperlink" Target="https://www.youtube.com/watch?v=vy2SWxtvPe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discovercreative.care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932793" y="131257"/>
            <a:ext cx="7458641" cy="1325563"/>
          </a:xfrm>
        </p:spPr>
        <p:txBody>
          <a:bodyPr/>
          <a:lstStyle/>
          <a:p>
            <a:r>
              <a:rPr lang="en-US" dirty="0">
                <a:solidFill>
                  <a:schemeClr val="bg1"/>
                </a:solidFill>
              </a:rPr>
              <a:t>Note for teachers</a:t>
            </a:r>
            <a:endParaRPr lang="en-GB" dirty="0">
              <a:solidFill>
                <a:schemeClr val="bg1"/>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479384" y="1703885"/>
            <a:ext cx="11268920" cy="5022857"/>
          </a:xfrm>
        </p:spPr>
        <p:txBody>
          <a:bodyPr/>
          <a:lstStyle/>
          <a:p>
            <a:pPr marL="114300" indent="0">
              <a:buNone/>
            </a:pPr>
            <a:r>
              <a:rPr lang="en-US" dirty="0">
                <a:solidFill>
                  <a:schemeClr val="tx1">
                    <a:lumMod val="50000"/>
                    <a:lumOff val="50000"/>
                  </a:schemeClr>
                </a:solidFill>
              </a:rPr>
              <a:t>There are three activities in this lesson for you to choose from depending on the interests of your group of students:</a:t>
            </a:r>
          </a:p>
          <a:p>
            <a:r>
              <a:rPr lang="en-US" b="1" dirty="0">
                <a:solidFill>
                  <a:schemeClr val="tx1">
                    <a:lumMod val="50000"/>
                    <a:lumOff val="50000"/>
                  </a:schemeClr>
                </a:solidFill>
              </a:rPr>
              <a:t>Perform</a:t>
            </a:r>
            <a:r>
              <a:rPr lang="en-US" dirty="0">
                <a:solidFill>
                  <a:schemeClr val="tx1">
                    <a:lumMod val="50000"/>
                    <a:lumOff val="50000"/>
                  </a:schemeClr>
                </a:solidFill>
              </a:rPr>
              <a:t> – role play in motion capture suits to reenact a scene from the game with actual scripts Assassin’s Creed Valhalla</a:t>
            </a:r>
          </a:p>
          <a:p>
            <a:r>
              <a:rPr lang="en-US" b="1" dirty="0" err="1">
                <a:solidFill>
                  <a:schemeClr val="tx1">
                    <a:lumMod val="50000"/>
                    <a:lumOff val="50000"/>
                  </a:schemeClr>
                </a:solidFill>
              </a:rPr>
              <a:t>Visualise</a:t>
            </a:r>
            <a:r>
              <a:rPr lang="en-US" dirty="0">
                <a:solidFill>
                  <a:schemeClr val="tx1">
                    <a:lumMod val="50000"/>
                    <a:lumOff val="50000"/>
                  </a:schemeClr>
                </a:solidFill>
              </a:rPr>
              <a:t> – create a new world for a game with reference to actual visuals created for Assassin’s Creed Valhalla</a:t>
            </a:r>
          </a:p>
          <a:p>
            <a:r>
              <a:rPr lang="en-US" b="1" dirty="0">
                <a:solidFill>
                  <a:schemeClr val="tx1">
                    <a:lumMod val="50000"/>
                    <a:lumOff val="50000"/>
                  </a:schemeClr>
                </a:solidFill>
              </a:rPr>
              <a:t>Compose</a:t>
            </a:r>
            <a:r>
              <a:rPr lang="en-US" dirty="0">
                <a:solidFill>
                  <a:schemeClr val="tx1">
                    <a:lumMod val="50000"/>
                    <a:lumOff val="50000"/>
                  </a:schemeClr>
                </a:solidFill>
              </a:rPr>
              <a:t> – listen to a video of a song from the game, and research what instruments, language, melody, inspiration material you might need to compose for game set in ancient Greece</a:t>
            </a:r>
          </a:p>
          <a:p>
            <a:pPr marL="114300" indent="0">
              <a:buNone/>
            </a:pPr>
            <a:endParaRPr lang="en-US" dirty="0">
              <a:solidFill>
                <a:schemeClr val="tx1">
                  <a:lumMod val="50000"/>
                  <a:lumOff val="50000"/>
                </a:schemeClr>
              </a:solidFill>
            </a:endParaRPr>
          </a:p>
          <a:p>
            <a:pPr marL="114300" indent="0">
              <a:buNone/>
            </a:pPr>
            <a:r>
              <a:rPr lang="en-US" b="1" dirty="0">
                <a:solidFill>
                  <a:schemeClr val="tx1">
                    <a:lumMod val="50000"/>
                    <a:lumOff val="50000"/>
                  </a:schemeClr>
                </a:solidFill>
              </a:rPr>
              <a:t>Where possible invite employers to review student work for Gatsby BM 5</a:t>
            </a:r>
          </a:p>
          <a:p>
            <a:endParaRPr lang="en-US" dirty="0">
              <a:solidFill>
                <a:schemeClr val="tx1">
                  <a:lumMod val="50000"/>
                  <a:lumOff val="50000"/>
                </a:schemeClr>
              </a:solidFill>
            </a:endParaRPr>
          </a:p>
          <a:p>
            <a:pPr marL="114300" indent="0" algn="r">
              <a:buNone/>
            </a:pPr>
            <a:r>
              <a:rPr lang="en-US" sz="1800" dirty="0">
                <a:solidFill>
                  <a:schemeClr val="tx1">
                    <a:lumMod val="50000"/>
                    <a:lumOff val="50000"/>
                  </a:schemeClr>
                </a:solidFill>
              </a:rPr>
              <a:t>* Assassin’s Creed is certified as an 18-rated game (PEGI)</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Tree>
    <p:extLst>
      <p:ext uri="{BB962C8B-B14F-4D97-AF65-F5344CB8AC3E}">
        <p14:creationId xmlns:p14="http://schemas.microsoft.com/office/powerpoint/2010/main" val="15144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4" name="Picture 3">
            <a:extLst>
              <a:ext uri="{FF2B5EF4-FFF2-40B4-BE49-F238E27FC236}">
                <a16:creationId xmlns:a16="http://schemas.microsoft.com/office/drawing/2014/main" id="{A351ADB0-3F4D-4F90-A5AF-B89120CFC706}"/>
              </a:ext>
            </a:extLst>
          </p:cNvPr>
          <p:cNvPicPr>
            <a:picLocks noChangeAspect="1"/>
          </p:cNvPicPr>
          <p:nvPr/>
        </p:nvPicPr>
        <p:blipFill rotWithShape="1">
          <a:blip r:embed="rId3"/>
          <a:srcRect l="23091" r="16077"/>
          <a:stretch/>
        </p:blipFill>
        <p:spPr>
          <a:xfrm>
            <a:off x="7416800" y="12700"/>
            <a:ext cx="4775200" cy="5947852"/>
          </a:xfrm>
          <a:prstGeom prst="rect">
            <a:avLst/>
          </a:prstGeom>
        </p:spPr>
      </p:pic>
      <p:sp>
        <p:nvSpPr>
          <p:cNvPr id="227" name="Google Shape;227;p29"/>
          <p:cNvSpPr txBox="1"/>
          <p:nvPr/>
        </p:nvSpPr>
        <p:spPr>
          <a:xfrm>
            <a:off x="727700" y="1877244"/>
            <a:ext cx="5774700" cy="2112900"/>
          </a:xfrm>
          <a:prstGeom prst="rect">
            <a:avLst/>
          </a:prstGeom>
          <a:noFill/>
          <a:ln>
            <a:noFill/>
          </a:ln>
        </p:spPr>
        <p:txBody>
          <a:bodyPr spcFirstLastPara="1" wrap="square" lIns="91425" tIns="45700" rIns="91425" bIns="45700" anchor="t" anchorCtr="0">
            <a:noAutofit/>
          </a:bodyPr>
          <a:lstStyle/>
          <a:p>
            <a:pPr marL="114300" marR="0" lvl="0" indent="0" algn="ctr" rtl="0">
              <a:spcBef>
                <a:spcPts val="1000"/>
              </a:spcBef>
              <a:spcAft>
                <a:spcPts val="0"/>
              </a:spcAft>
              <a:buClr>
                <a:srgbClr val="000000"/>
              </a:buClr>
              <a:buSzPts val="1800"/>
              <a:buFont typeface="Arial"/>
              <a:buNone/>
            </a:pPr>
            <a:r>
              <a:rPr lang="en-US" sz="3600" dirty="0">
                <a:solidFill>
                  <a:schemeClr val="tx1">
                    <a:lumMod val="50000"/>
                    <a:lumOff val="50000"/>
                  </a:schemeClr>
                </a:solidFill>
                <a:latin typeface="Verdana"/>
                <a:ea typeface="Verdana"/>
                <a:cs typeface="Verdana"/>
                <a:sym typeface="Verdana"/>
              </a:rPr>
              <a:t>electrical engineers, games or QA testers, esports producers</a:t>
            </a:r>
            <a:endParaRPr sz="3600" dirty="0">
              <a:solidFill>
                <a:schemeClr val="tx1">
                  <a:lumMod val="50000"/>
                  <a:lumOff val="50000"/>
                </a:schemeClr>
              </a:solidFill>
              <a:latin typeface="Verdana"/>
              <a:ea typeface="Verdana"/>
              <a:cs typeface="Verdana"/>
              <a:sym typeface="Verdana"/>
            </a:endParaRPr>
          </a:p>
        </p:txBody>
      </p:sp>
      <p:pic>
        <p:nvPicPr>
          <p:cNvPr id="7" name="Picture 6">
            <a:extLst>
              <a:ext uri="{FF2B5EF4-FFF2-40B4-BE49-F238E27FC236}">
                <a16:creationId xmlns:a16="http://schemas.microsoft.com/office/drawing/2014/main" id="{17F4BEB4-F175-4975-BD90-FE85504165BE}"/>
              </a:ext>
            </a:extLst>
          </p:cNvPr>
          <p:cNvPicPr>
            <a:picLocks noChangeAspect="1"/>
          </p:cNvPicPr>
          <p:nvPr/>
        </p:nvPicPr>
        <p:blipFill rotWithShape="1">
          <a:blip r:embed="rId4"/>
          <a:srcRect b="74546"/>
          <a:stretch/>
        </p:blipFill>
        <p:spPr>
          <a:xfrm>
            <a:off x="0" y="5867664"/>
            <a:ext cx="12215948" cy="1038461"/>
          </a:xfrm>
          <a:prstGeom prst="rect">
            <a:avLst/>
          </a:prstGeom>
        </p:spPr>
      </p:pic>
      <p:pic>
        <p:nvPicPr>
          <p:cNvPr id="8" name="Picture 7">
            <a:extLst>
              <a:ext uri="{FF2B5EF4-FFF2-40B4-BE49-F238E27FC236}">
                <a16:creationId xmlns:a16="http://schemas.microsoft.com/office/drawing/2014/main" id="{F3CFCF8F-0C96-4CE3-A2F9-A2664DD9CEEF}"/>
              </a:ext>
            </a:extLst>
          </p:cNvPr>
          <p:cNvPicPr>
            <a:picLocks noChangeAspect="1"/>
          </p:cNvPicPr>
          <p:nvPr/>
        </p:nvPicPr>
        <p:blipFill rotWithShape="1">
          <a:blip r:embed="rId4"/>
          <a:srcRect l="12779" t="25575" r="12409" b="26353"/>
          <a:stretch/>
        </p:blipFill>
        <p:spPr>
          <a:xfrm>
            <a:off x="8731332" y="5960552"/>
            <a:ext cx="3168666" cy="827009"/>
          </a:xfrm>
          <a:prstGeom prst="rect">
            <a:avLst/>
          </a:prstGeom>
        </p:spPr>
      </p:pic>
    </p:spTree>
    <p:extLst>
      <p:ext uri="{BB962C8B-B14F-4D97-AF65-F5344CB8AC3E}">
        <p14:creationId xmlns:p14="http://schemas.microsoft.com/office/powerpoint/2010/main" val="420927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 name="Picture 1">
            <a:extLst>
              <a:ext uri="{FF2B5EF4-FFF2-40B4-BE49-F238E27FC236}">
                <a16:creationId xmlns:a16="http://schemas.microsoft.com/office/drawing/2014/main" id="{2ED365AF-1FA3-8749-AEE8-335E115DE907}"/>
              </a:ext>
            </a:extLst>
          </p:cNvPr>
          <p:cNvPicPr>
            <a:picLocks noChangeAspect="1"/>
          </p:cNvPicPr>
          <p:nvPr/>
        </p:nvPicPr>
        <p:blipFill rotWithShape="1">
          <a:blip r:embed="rId3"/>
          <a:srcRect l="20254" r="-1"/>
          <a:stretch/>
        </p:blipFill>
        <p:spPr>
          <a:xfrm>
            <a:off x="7903029" y="-70439"/>
            <a:ext cx="4288971" cy="6858000"/>
          </a:xfrm>
          <a:prstGeom prst="rect">
            <a:avLst/>
          </a:prstGeom>
        </p:spPr>
      </p:pic>
      <p:sp>
        <p:nvSpPr>
          <p:cNvPr id="236" name="Google Shape;236;p30"/>
          <p:cNvSpPr txBox="1"/>
          <p:nvPr/>
        </p:nvSpPr>
        <p:spPr>
          <a:xfrm>
            <a:off x="1064165" y="2057234"/>
            <a:ext cx="5774700" cy="2735991"/>
          </a:xfrm>
          <a:prstGeom prst="rect">
            <a:avLst/>
          </a:prstGeom>
          <a:noFill/>
          <a:ln>
            <a:noFill/>
          </a:ln>
        </p:spPr>
        <p:txBody>
          <a:bodyPr spcFirstLastPara="1" wrap="square" lIns="91425" tIns="45700" rIns="91425" bIns="45700" anchor="t" anchorCtr="0">
            <a:noAutofit/>
          </a:bodyPr>
          <a:lstStyle/>
          <a:p>
            <a:pPr marR="0" lvl="0" indent="0" algn="ctr" rtl="0">
              <a:spcAft>
                <a:spcPts val="0"/>
              </a:spcAft>
              <a:buClr>
                <a:srgbClr val="000000"/>
              </a:buClr>
              <a:buSzPts val="1800"/>
              <a:buFont typeface="Arial"/>
              <a:buNone/>
            </a:pPr>
            <a:r>
              <a:rPr lang="en-US" sz="3600" dirty="0">
                <a:solidFill>
                  <a:schemeClr val="tx1">
                    <a:lumMod val="50000"/>
                    <a:lumOff val="50000"/>
                  </a:schemeClr>
                </a:solidFill>
                <a:latin typeface="Verdana"/>
                <a:ea typeface="Verdana"/>
                <a:cs typeface="Verdana"/>
                <a:sym typeface="Verdana"/>
              </a:rPr>
              <a:t>lawyers, accountants,</a:t>
            </a:r>
          </a:p>
          <a:p>
            <a:pPr marR="0" lvl="0" indent="0" algn="ctr" rtl="0">
              <a:spcAft>
                <a:spcPts val="0"/>
              </a:spcAft>
              <a:buClr>
                <a:srgbClr val="000000"/>
              </a:buClr>
              <a:buSzPts val="1800"/>
              <a:buFont typeface="Arial"/>
              <a:buNone/>
            </a:pPr>
            <a:r>
              <a:rPr lang="en-US" sz="3600" dirty="0">
                <a:solidFill>
                  <a:schemeClr val="tx1">
                    <a:lumMod val="50000"/>
                    <a:lumOff val="50000"/>
                  </a:schemeClr>
                </a:solidFill>
                <a:latin typeface="Verdana"/>
                <a:ea typeface="Verdana"/>
                <a:cs typeface="Verdana"/>
                <a:sym typeface="Verdana"/>
              </a:rPr>
              <a:t> XR </a:t>
            </a:r>
            <a:r>
              <a:rPr lang="en-US" sz="3600" dirty="0" err="1">
                <a:solidFill>
                  <a:schemeClr val="tx1">
                    <a:lumMod val="50000"/>
                    <a:lumOff val="50000"/>
                  </a:schemeClr>
                </a:solidFill>
                <a:latin typeface="Verdana"/>
                <a:ea typeface="Verdana"/>
                <a:cs typeface="Verdana"/>
                <a:sym typeface="Verdana"/>
              </a:rPr>
              <a:t>sourcers</a:t>
            </a:r>
            <a:r>
              <a:rPr lang="en-US" sz="3600" dirty="0">
                <a:solidFill>
                  <a:schemeClr val="tx1">
                    <a:lumMod val="50000"/>
                    <a:lumOff val="50000"/>
                  </a:schemeClr>
                </a:solidFill>
                <a:latin typeface="Verdana"/>
                <a:ea typeface="Verdana"/>
                <a:cs typeface="Verdana"/>
                <a:sym typeface="Verdana"/>
              </a:rPr>
              <a:t>, and  </a:t>
            </a:r>
          </a:p>
          <a:p>
            <a:pPr marR="0" lvl="0" indent="0" algn="ctr" rtl="0">
              <a:spcAft>
                <a:spcPts val="0"/>
              </a:spcAft>
              <a:buClr>
                <a:srgbClr val="000000"/>
              </a:buClr>
              <a:buSzPts val="1800"/>
              <a:buFont typeface="Arial"/>
              <a:buNone/>
            </a:pPr>
            <a:r>
              <a:rPr lang="en-US" sz="3600" dirty="0">
                <a:solidFill>
                  <a:schemeClr val="tx1">
                    <a:lumMod val="50000"/>
                    <a:lumOff val="50000"/>
                  </a:schemeClr>
                </a:solidFill>
                <a:latin typeface="Verdana"/>
                <a:ea typeface="Verdana"/>
                <a:cs typeface="Verdana"/>
                <a:sym typeface="Verdana"/>
              </a:rPr>
              <a:t> business managers</a:t>
            </a:r>
            <a:endParaRPr sz="3600" dirty="0">
              <a:solidFill>
                <a:schemeClr val="tx1">
                  <a:lumMod val="50000"/>
                  <a:lumOff val="50000"/>
                </a:schemeClr>
              </a:solidFill>
              <a:latin typeface="Verdana"/>
              <a:ea typeface="Verdana"/>
              <a:cs typeface="Verdana"/>
              <a:sym typeface="Verdana"/>
            </a:endParaRPr>
          </a:p>
        </p:txBody>
      </p:sp>
      <p:pic>
        <p:nvPicPr>
          <p:cNvPr id="7" name="Picture 6">
            <a:extLst>
              <a:ext uri="{FF2B5EF4-FFF2-40B4-BE49-F238E27FC236}">
                <a16:creationId xmlns:a16="http://schemas.microsoft.com/office/drawing/2014/main" id="{5A859E4A-C18E-48BD-A5C0-483645C9D75F}"/>
              </a:ext>
            </a:extLst>
          </p:cNvPr>
          <p:cNvPicPr>
            <a:picLocks noChangeAspect="1"/>
          </p:cNvPicPr>
          <p:nvPr/>
        </p:nvPicPr>
        <p:blipFill rotWithShape="1">
          <a:blip r:embed="rId4"/>
          <a:srcRect b="74546"/>
          <a:stretch/>
        </p:blipFill>
        <p:spPr>
          <a:xfrm>
            <a:off x="0" y="5867664"/>
            <a:ext cx="12215948" cy="1038461"/>
          </a:xfrm>
          <a:prstGeom prst="rect">
            <a:avLst/>
          </a:prstGeom>
        </p:spPr>
      </p:pic>
      <p:pic>
        <p:nvPicPr>
          <p:cNvPr id="8" name="Picture 7">
            <a:extLst>
              <a:ext uri="{FF2B5EF4-FFF2-40B4-BE49-F238E27FC236}">
                <a16:creationId xmlns:a16="http://schemas.microsoft.com/office/drawing/2014/main" id="{CB5220AD-DED5-459E-928A-1B8D6D7F1788}"/>
              </a:ext>
            </a:extLst>
          </p:cNvPr>
          <p:cNvPicPr>
            <a:picLocks noChangeAspect="1"/>
          </p:cNvPicPr>
          <p:nvPr/>
        </p:nvPicPr>
        <p:blipFill rotWithShape="1">
          <a:blip r:embed="rId4"/>
          <a:srcRect l="12779" t="25575" r="12409" b="26353"/>
          <a:stretch/>
        </p:blipFill>
        <p:spPr>
          <a:xfrm>
            <a:off x="8731332" y="5960552"/>
            <a:ext cx="3168666" cy="827009"/>
          </a:xfrm>
          <a:prstGeom prst="rect">
            <a:avLst/>
          </a:prstGeom>
        </p:spPr>
      </p:pic>
    </p:spTree>
    <p:extLst>
      <p:ext uri="{BB962C8B-B14F-4D97-AF65-F5344CB8AC3E}">
        <p14:creationId xmlns:p14="http://schemas.microsoft.com/office/powerpoint/2010/main" val="105344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6" name="Google Shape;246;p31"/>
          <p:cNvSpPr txBox="1"/>
          <p:nvPr/>
        </p:nvSpPr>
        <p:spPr>
          <a:xfrm>
            <a:off x="180874" y="1614172"/>
            <a:ext cx="5927100" cy="2791523"/>
          </a:xfrm>
          <a:prstGeom prst="rect">
            <a:avLst/>
          </a:prstGeom>
          <a:noFill/>
          <a:ln>
            <a:noFill/>
          </a:ln>
        </p:spPr>
        <p:txBody>
          <a:bodyPr spcFirstLastPara="1" wrap="square" lIns="91425" tIns="45700" rIns="91425" bIns="45700" anchor="t" anchorCtr="0">
            <a:noAutofit/>
          </a:bodyPr>
          <a:lstStyle/>
          <a:p>
            <a:pPr marL="114300" lvl="0" algn="ctr">
              <a:lnSpc>
                <a:spcPct val="90000"/>
              </a:lnSpc>
              <a:spcBef>
                <a:spcPts val="1000"/>
              </a:spcBef>
              <a:buSzPts val="1800"/>
            </a:pPr>
            <a:r>
              <a:rPr lang="en-US" sz="3600" dirty="0">
                <a:solidFill>
                  <a:schemeClr val="tx1">
                    <a:lumMod val="50000"/>
                    <a:lumOff val="50000"/>
                  </a:schemeClr>
                </a:solidFill>
                <a:latin typeface="Verdana"/>
                <a:ea typeface="Verdana"/>
                <a:cs typeface="Verdana"/>
                <a:sym typeface="Verdana"/>
              </a:rPr>
              <a:t>plus marketing managers, sales, distribution, and administrators.</a:t>
            </a:r>
            <a:endParaRPr sz="3600" dirty="0">
              <a:solidFill>
                <a:schemeClr val="tx1">
                  <a:lumMod val="50000"/>
                  <a:lumOff val="50000"/>
                </a:schemeClr>
              </a:solidFill>
              <a:latin typeface="Verdana"/>
              <a:ea typeface="Verdana"/>
              <a:cs typeface="Verdana"/>
              <a:sym typeface="Verdana"/>
            </a:endParaRPr>
          </a:p>
          <a:p>
            <a:pPr marL="114300" marR="0" lvl="0" indent="0" algn="ctr" rtl="0">
              <a:lnSpc>
                <a:spcPct val="90000"/>
              </a:lnSpc>
              <a:spcBef>
                <a:spcPts val="1000"/>
              </a:spcBef>
              <a:spcAft>
                <a:spcPts val="0"/>
              </a:spcAft>
              <a:buClr>
                <a:srgbClr val="000000"/>
              </a:buClr>
              <a:buSzPts val="1800"/>
              <a:buFont typeface="Arial"/>
              <a:buNone/>
            </a:pPr>
            <a:endParaRPr sz="3600" dirty="0">
              <a:solidFill>
                <a:srgbClr val="06484C"/>
              </a:solidFill>
              <a:latin typeface="Verdana"/>
              <a:ea typeface="Verdana"/>
              <a:cs typeface="Verdana"/>
              <a:sym typeface="Verdana"/>
            </a:endParaRPr>
          </a:p>
        </p:txBody>
      </p:sp>
      <p:pic>
        <p:nvPicPr>
          <p:cNvPr id="7" name="Picture 6">
            <a:extLst>
              <a:ext uri="{FF2B5EF4-FFF2-40B4-BE49-F238E27FC236}">
                <a16:creationId xmlns:a16="http://schemas.microsoft.com/office/drawing/2014/main" id="{1DAF0C38-FD9A-42D4-B731-5D3F848E1689}"/>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9" name="Picture 8">
            <a:extLst>
              <a:ext uri="{FF2B5EF4-FFF2-40B4-BE49-F238E27FC236}">
                <a16:creationId xmlns:a16="http://schemas.microsoft.com/office/drawing/2014/main" id="{2AD9F004-AEE1-45A5-8500-66F0C756EA3A}"/>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pic>
        <p:nvPicPr>
          <p:cNvPr id="3" name="Picture 2" descr="A room full of furniture&#10;&#10;Description automatically generated">
            <a:extLst>
              <a:ext uri="{FF2B5EF4-FFF2-40B4-BE49-F238E27FC236}">
                <a16:creationId xmlns:a16="http://schemas.microsoft.com/office/drawing/2014/main" id="{8E96A96A-708A-4CD6-838A-E2EB019B6F6A}"/>
              </a:ext>
            </a:extLst>
          </p:cNvPr>
          <p:cNvPicPr>
            <a:picLocks noChangeAspect="1"/>
          </p:cNvPicPr>
          <p:nvPr/>
        </p:nvPicPr>
        <p:blipFill rotWithShape="1">
          <a:blip r:embed="rId4"/>
          <a:srcRect l="11481" t="15678" r="44179"/>
          <a:stretch/>
        </p:blipFill>
        <p:spPr>
          <a:xfrm>
            <a:off x="7669348" y="0"/>
            <a:ext cx="4546600" cy="5891792"/>
          </a:xfrm>
          <a:prstGeom prst="rect">
            <a:avLst/>
          </a:prstGeom>
        </p:spPr>
      </p:pic>
    </p:spTree>
    <p:extLst>
      <p:ext uri="{BB962C8B-B14F-4D97-AF65-F5344CB8AC3E}">
        <p14:creationId xmlns:p14="http://schemas.microsoft.com/office/powerpoint/2010/main" val="389508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CD7C6C5-E684-4544-9E41-D5B565F81B1A}"/>
              </a:ext>
            </a:extLst>
          </p:cNvPr>
          <p:cNvPicPr>
            <a:picLocks noChangeAspect="1"/>
          </p:cNvPicPr>
          <p:nvPr/>
        </p:nvPicPr>
        <p:blipFill rotWithShape="1">
          <a:blip r:embed="rId3"/>
          <a:srcRect t="8346" b="42639"/>
          <a:stretch/>
        </p:blipFill>
        <p:spPr>
          <a:xfrm>
            <a:off x="-11974" y="870238"/>
            <a:ext cx="12215948" cy="5987762"/>
          </a:xfrm>
          <a:prstGeom prst="rect">
            <a:avLst/>
          </a:prstGeom>
        </p:spPr>
      </p:pic>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4"/>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612398" y="207080"/>
            <a:ext cx="8239502" cy="1483608"/>
          </a:xfrm>
        </p:spPr>
        <p:txBody>
          <a:bodyPr/>
          <a:lstStyle/>
          <a:p>
            <a:r>
              <a:rPr lang="en-US" dirty="0">
                <a:solidFill>
                  <a:schemeClr val="bg1"/>
                </a:solidFill>
              </a:rPr>
              <a:t>Research Tour – </a:t>
            </a:r>
            <a:br>
              <a:rPr lang="en-US" dirty="0">
                <a:solidFill>
                  <a:schemeClr val="bg1"/>
                </a:solidFill>
              </a:rPr>
            </a:br>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(15 mins)</a:t>
            </a:r>
            <a:endParaRPr lang="en-GB" sz="2000"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3606800" y="5892879"/>
            <a:ext cx="5626100" cy="1234330"/>
          </a:xfrm>
        </p:spPr>
        <p:txBody>
          <a:bodyPr/>
          <a:lstStyle/>
          <a:p>
            <a:pPr marL="114300" indent="0">
              <a:buNone/>
            </a:pPr>
            <a:r>
              <a:rPr lang="en-US" sz="3600" b="1" dirty="0">
                <a:solidFill>
                  <a:schemeClr val="bg1"/>
                </a:solidFill>
                <a:hlinkClick r:id="rId5">
                  <a:extLst>
                    <a:ext uri="{A12FA001-AC4F-418D-AE19-62706E023703}">
                      <ahyp:hlinkClr xmlns:ahyp="http://schemas.microsoft.com/office/drawing/2018/hyperlinkcolor" val="tx"/>
                    </a:ext>
                  </a:extLst>
                </a:hlinkClick>
              </a:rPr>
              <a:t>Visit research tour now</a:t>
            </a:r>
            <a:endParaRPr lang="en-US" sz="3600" b="1" dirty="0">
              <a:solidFill>
                <a:schemeClr val="bg1"/>
              </a:solidFill>
              <a:effectLst>
                <a:outerShdw blurRad="38100" dist="38100" dir="2700000" algn="tl">
                  <a:srgbClr val="000000">
                    <a:alpha val="43137"/>
                  </a:srgbClr>
                </a:outerShdw>
              </a:effectLst>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4"/>
          <a:srcRect l="12779" t="25575" r="12409" b="26353"/>
          <a:stretch/>
        </p:blipFill>
        <p:spPr>
          <a:xfrm>
            <a:off x="8707384" y="456358"/>
            <a:ext cx="3168666" cy="827009"/>
          </a:xfrm>
          <a:prstGeom prst="rect">
            <a:avLst/>
          </a:prstGeom>
        </p:spPr>
      </p:pic>
    </p:spTree>
    <p:extLst>
      <p:ext uri="{BB962C8B-B14F-4D97-AF65-F5344CB8AC3E}">
        <p14:creationId xmlns:p14="http://schemas.microsoft.com/office/powerpoint/2010/main" val="145880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sky&#10;&#10;Description automatically generated">
            <a:extLst>
              <a:ext uri="{FF2B5EF4-FFF2-40B4-BE49-F238E27FC236}">
                <a16:creationId xmlns:a16="http://schemas.microsoft.com/office/drawing/2014/main" id="{D9387AD7-EB7E-45BF-9A0A-12397F502383}"/>
              </a:ext>
            </a:extLst>
          </p:cNvPr>
          <p:cNvPicPr>
            <a:picLocks noChangeAspect="1"/>
          </p:cNvPicPr>
          <p:nvPr/>
        </p:nvPicPr>
        <p:blipFill rotWithShape="1">
          <a:blip r:embed="rId3"/>
          <a:srcRect t="7001" b="13843"/>
          <a:stretch/>
        </p:blipFill>
        <p:spPr>
          <a:xfrm>
            <a:off x="-12700" y="1404144"/>
            <a:ext cx="12192000" cy="5428456"/>
          </a:xfrm>
          <a:prstGeom prst="rect">
            <a:avLst/>
          </a:prstGeom>
        </p:spPr>
      </p:pic>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4"/>
          <a:srcRect b="74546"/>
          <a:stretch/>
        </p:blipFill>
        <p:spPr>
          <a:xfrm>
            <a:off x="-23948" y="0"/>
            <a:ext cx="12215948" cy="1690688"/>
          </a:xfrm>
          <a:prstGeom prst="rect">
            <a:avLst/>
          </a:prstGeom>
        </p:spPr>
      </p:pic>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0" y="4831142"/>
            <a:ext cx="4140402" cy="2026858"/>
          </a:xfrm>
          <a:solidFill>
            <a:srgbClr val="000000">
              <a:alpha val="23922"/>
            </a:srgbClr>
          </a:solidFill>
        </p:spPr>
        <p:txBody>
          <a:bodyPr/>
          <a:lstStyle/>
          <a:p>
            <a:pPr marL="114300" indent="0">
              <a:buNone/>
            </a:pPr>
            <a:r>
              <a:rPr lang="en-US" dirty="0">
                <a:solidFill>
                  <a:schemeClr val="bg1"/>
                </a:solidFill>
                <a:effectLst>
                  <a:outerShdw blurRad="38100" dist="38100" dir="2700000" algn="tl">
                    <a:srgbClr val="000000">
                      <a:alpha val="43137"/>
                    </a:srgbClr>
                  </a:outerShdw>
                </a:effectLst>
              </a:rPr>
              <a:t>What aspects of the tour surprised you? </a:t>
            </a:r>
          </a:p>
          <a:p>
            <a:pPr marL="114300" indent="0">
              <a:buNone/>
            </a:pPr>
            <a:r>
              <a:rPr lang="en-US" dirty="0">
                <a:solidFill>
                  <a:schemeClr val="bg1"/>
                </a:solidFill>
                <a:effectLst>
                  <a:outerShdw blurRad="38100" dist="38100" dir="2700000" algn="tl">
                    <a:srgbClr val="000000">
                      <a:alpha val="43137"/>
                    </a:srgbClr>
                  </a:outerShdw>
                </a:effectLst>
              </a:rPr>
              <a:t>Which job roles were you not aware of before?</a:t>
            </a:r>
          </a:p>
          <a:p>
            <a:pPr marL="114300" indent="0">
              <a:buNone/>
            </a:pPr>
            <a:endParaRPr lang="en-US" sz="3200" b="1" dirty="0">
              <a:solidFill>
                <a:schemeClr val="bg1"/>
              </a:solidFill>
              <a:effectLst>
                <a:outerShdw blurRad="38100" dist="38100" dir="2700000" algn="tl">
                  <a:srgbClr val="000000">
                    <a:alpha val="43137"/>
                  </a:srgbClr>
                </a:outerShdw>
              </a:effectLst>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4"/>
          <a:srcRect l="12779" t="25575" r="12409" b="26353"/>
          <a:stretch/>
        </p:blipFill>
        <p:spPr>
          <a:xfrm>
            <a:off x="8707384" y="456358"/>
            <a:ext cx="3168666" cy="827009"/>
          </a:xfrm>
          <a:prstGeom prst="rect">
            <a:avLst/>
          </a:prstGeom>
        </p:spPr>
      </p:pic>
      <p:sp>
        <p:nvSpPr>
          <p:cNvPr id="12" name="Title 3">
            <a:extLst>
              <a:ext uri="{FF2B5EF4-FFF2-40B4-BE49-F238E27FC236}">
                <a16:creationId xmlns:a16="http://schemas.microsoft.com/office/drawing/2014/main" id="{067CA2BB-FAB0-4965-860B-3E83ECB2CC9D}"/>
              </a:ext>
            </a:extLst>
          </p:cNvPr>
          <p:cNvSpPr>
            <a:spLocks noGrp="1"/>
          </p:cNvSpPr>
          <p:nvPr>
            <p:ph type="title"/>
          </p:nvPr>
        </p:nvSpPr>
        <p:spPr>
          <a:xfrm>
            <a:off x="612398" y="207080"/>
            <a:ext cx="8239502" cy="1325563"/>
          </a:xfrm>
        </p:spPr>
        <p:txBody>
          <a:bodyPr/>
          <a:lstStyle/>
          <a:p>
            <a:r>
              <a:rPr lang="en-US" dirty="0">
                <a:solidFill>
                  <a:schemeClr val="bg1"/>
                </a:solidFill>
              </a:rPr>
              <a:t>Research Tour – </a:t>
            </a:r>
            <a:br>
              <a:rPr lang="en-US" dirty="0">
                <a:solidFill>
                  <a:schemeClr val="bg1"/>
                </a:solidFill>
              </a:rPr>
            </a:br>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(15 mins)</a:t>
            </a:r>
            <a:endParaRPr lang="en-GB" sz="2000" dirty="0">
              <a:solidFill>
                <a:schemeClr val="accent1">
                  <a:lumMod val="60000"/>
                  <a:lumOff val="40000"/>
                </a:schemeClr>
              </a:solidFill>
            </a:endParaRPr>
          </a:p>
        </p:txBody>
      </p:sp>
    </p:spTree>
    <p:extLst>
      <p:ext uri="{BB962C8B-B14F-4D97-AF65-F5344CB8AC3E}">
        <p14:creationId xmlns:p14="http://schemas.microsoft.com/office/powerpoint/2010/main" val="128976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a:solidFill>
                  <a:schemeClr val="bg1"/>
                </a:solidFill>
              </a:rPr>
              <a:t>Assassin’s Creed Valhalla</a:t>
            </a:r>
            <a:br>
              <a:rPr lang="en-US">
                <a:solidFill>
                  <a:schemeClr val="bg1"/>
                </a:solidFill>
              </a:rPr>
            </a:br>
            <a:r>
              <a:rPr lang="en-US" sz="2000">
                <a:solidFill>
                  <a:schemeClr val="accent1">
                    <a:lumMod val="60000"/>
                    <a:lumOff val="40000"/>
                  </a:schemeClr>
                </a:solidFill>
              </a:rPr>
              <a:t>(Visualise Activity)</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277357" y="2293169"/>
            <a:ext cx="5880100" cy="3396432"/>
          </a:xfrm>
        </p:spPr>
        <p:txBody>
          <a:bodyPr/>
          <a:lstStyle/>
          <a:p>
            <a:pPr marL="114300" indent="0">
              <a:buNone/>
            </a:pPr>
            <a:r>
              <a:rPr lang="en-US" dirty="0">
                <a:solidFill>
                  <a:schemeClr val="tx1">
                    <a:lumMod val="50000"/>
                    <a:lumOff val="50000"/>
                  </a:schemeClr>
                </a:solidFill>
              </a:rPr>
              <a:t>As well as the research tour, the new game’s world is visualized with graphics, sounds, textures and mood boards.</a:t>
            </a:r>
          </a:p>
          <a:p>
            <a:pPr marL="114300" indent="0">
              <a:buNone/>
            </a:pPr>
            <a:endParaRPr lang="en-US" dirty="0">
              <a:solidFill>
                <a:schemeClr val="tx1">
                  <a:lumMod val="50000"/>
                  <a:lumOff val="50000"/>
                </a:schemeClr>
              </a:solidFill>
            </a:endParaRPr>
          </a:p>
          <a:p>
            <a:pPr marL="114300" indent="0">
              <a:buNone/>
            </a:pPr>
            <a:r>
              <a:rPr lang="en-US" dirty="0">
                <a:solidFill>
                  <a:schemeClr val="tx1">
                    <a:lumMod val="50000"/>
                    <a:lumOff val="50000"/>
                  </a:schemeClr>
                </a:solidFill>
              </a:rPr>
              <a:t>This process was where the world for Valhalla began to take shape…</a:t>
            </a: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6" name="Picture 5">
            <a:extLst>
              <a:ext uri="{FF2B5EF4-FFF2-40B4-BE49-F238E27FC236}">
                <a16:creationId xmlns:a16="http://schemas.microsoft.com/office/drawing/2014/main" id="{59A8D1AE-24BC-4E4A-B234-21FAD2E464D9}"/>
              </a:ext>
            </a:extLst>
          </p:cNvPr>
          <p:cNvPicPr>
            <a:picLocks noChangeAspect="1"/>
          </p:cNvPicPr>
          <p:nvPr/>
        </p:nvPicPr>
        <p:blipFill>
          <a:blip r:embed="rId4"/>
          <a:stretch>
            <a:fillRect/>
          </a:stretch>
        </p:blipFill>
        <p:spPr>
          <a:xfrm>
            <a:off x="6348366" y="1690688"/>
            <a:ext cx="5843633" cy="3288808"/>
          </a:xfrm>
          <a:prstGeom prst="rect">
            <a:avLst/>
          </a:prstGeom>
        </p:spPr>
      </p:pic>
      <p:pic>
        <p:nvPicPr>
          <p:cNvPr id="11" name="Picture 10" descr="A picture containing tree, outdoor, grass, nature&#10;&#10;Description automatically generated">
            <a:extLst>
              <a:ext uri="{FF2B5EF4-FFF2-40B4-BE49-F238E27FC236}">
                <a16:creationId xmlns:a16="http://schemas.microsoft.com/office/drawing/2014/main" id="{BFA17C2E-DE92-492A-8277-DC194DFC4ED0}"/>
              </a:ext>
            </a:extLst>
          </p:cNvPr>
          <p:cNvPicPr>
            <a:picLocks noChangeAspect="1"/>
          </p:cNvPicPr>
          <p:nvPr/>
        </p:nvPicPr>
        <p:blipFill rotWithShape="1">
          <a:blip r:embed="rId5"/>
          <a:srcRect l="8589"/>
          <a:stretch/>
        </p:blipFill>
        <p:spPr>
          <a:xfrm>
            <a:off x="6350000" y="5100637"/>
            <a:ext cx="2855866" cy="1757363"/>
          </a:xfrm>
          <a:prstGeom prst="rect">
            <a:avLst/>
          </a:prstGeom>
        </p:spPr>
      </p:pic>
      <p:pic>
        <p:nvPicPr>
          <p:cNvPr id="14" name="Picture 13" descr="A picture containing text, tree, outdoor, nature&#10;&#10;Description automatically generated">
            <a:extLst>
              <a:ext uri="{FF2B5EF4-FFF2-40B4-BE49-F238E27FC236}">
                <a16:creationId xmlns:a16="http://schemas.microsoft.com/office/drawing/2014/main" id="{BF342E14-5689-443C-AD45-4E8ED96224AD}"/>
              </a:ext>
            </a:extLst>
          </p:cNvPr>
          <p:cNvPicPr>
            <a:picLocks noChangeAspect="1"/>
          </p:cNvPicPr>
          <p:nvPr/>
        </p:nvPicPr>
        <p:blipFill rotWithShape="1">
          <a:blip r:embed="rId6"/>
          <a:srcRect l="3053" r="9156"/>
          <a:stretch/>
        </p:blipFill>
        <p:spPr>
          <a:xfrm>
            <a:off x="9449209" y="5100636"/>
            <a:ext cx="2742791" cy="1757363"/>
          </a:xfrm>
          <a:prstGeom prst="rect">
            <a:avLst/>
          </a:prstGeom>
        </p:spPr>
      </p:pic>
    </p:spTree>
    <p:extLst>
      <p:ext uri="{BB962C8B-B14F-4D97-AF65-F5344CB8AC3E}">
        <p14:creationId xmlns:p14="http://schemas.microsoft.com/office/powerpoint/2010/main" val="241658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a:t>
            </a:r>
            <a:r>
              <a:rPr lang="en-US" sz="2000" dirty="0" err="1">
                <a:solidFill>
                  <a:schemeClr val="accent1">
                    <a:lumMod val="60000"/>
                    <a:lumOff val="40000"/>
                  </a:schemeClr>
                </a:solidFill>
              </a:rPr>
              <a:t>Visualise</a:t>
            </a:r>
            <a:r>
              <a:rPr lang="en-US" sz="2000" dirty="0">
                <a:solidFill>
                  <a:schemeClr val="accent1">
                    <a:lumMod val="60000"/>
                    <a:lumOff val="40000"/>
                  </a:schemeClr>
                </a:solidFill>
              </a:rPr>
              <a:t> Activity)</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0" y="1713952"/>
            <a:ext cx="5880100" cy="5147863"/>
          </a:xfrm>
        </p:spPr>
        <p:txBody>
          <a:bodyPr/>
          <a:lstStyle/>
          <a:p>
            <a:pPr marL="114300" indent="0">
              <a:buNone/>
            </a:pPr>
            <a:r>
              <a:rPr lang="en-US" dirty="0">
                <a:solidFill>
                  <a:schemeClr val="tx1">
                    <a:lumMod val="50000"/>
                    <a:lumOff val="50000"/>
                  </a:schemeClr>
                </a:solidFill>
              </a:rPr>
              <a:t>Task: </a:t>
            </a:r>
          </a:p>
          <a:p>
            <a:pPr marL="114300" indent="0">
              <a:buNone/>
            </a:pPr>
            <a:r>
              <a:rPr lang="en-US" dirty="0">
                <a:solidFill>
                  <a:schemeClr val="tx1">
                    <a:lumMod val="50000"/>
                    <a:lumOff val="50000"/>
                  </a:schemeClr>
                </a:solidFill>
              </a:rPr>
              <a:t>In pairs, your task is to create a new world for an action-adventure game. </a:t>
            </a:r>
          </a:p>
          <a:p>
            <a:pPr marL="114300" indent="0">
              <a:buNone/>
            </a:pPr>
            <a:r>
              <a:rPr lang="en-US" dirty="0">
                <a:solidFill>
                  <a:schemeClr val="tx1">
                    <a:lumMod val="50000"/>
                    <a:lumOff val="50000"/>
                  </a:schemeClr>
                </a:solidFill>
              </a:rPr>
              <a:t>Who will your two main characters be based on? Where will you and the research team visit for inspiration and experiential insight? </a:t>
            </a:r>
          </a:p>
          <a:p>
            <a:pPr marL="114300" indent="0">
              <a:buNone/>
            </a:pPr>
            <a:r>
              <a:rPr lang="en-US" dirty="0">
                <a:solidFill>
                  <a:schemeClr val="tx1">
                    <a:lumMod val="50000"/>
                    <a:lumOff val="50000"/>
                  </a:schemeClr>
                </a:solidFill>
              </a:rPr>
              <a:t>Consider what you will need to explore to create an authentic multi-sensory experience. </a:t>
            </a:r>
          </a:p>
          <a:p>
            <a:pPr marL="114300" indent="0">
              <a:buNone/>
            </a:pPr>
            <a:r>
              <a:rPr lang="en-US" dirty="0">
                <a:solidFill>
                  <a:schemeClr val="tx1">
                    <a:lumMod val="50000"/>
                    <a:lumOff val="50000"/>
                  </a:schemeClr>
                </a:solidFill>
              </a:rPr>
              <a:t>Present a mood board of ideas.</a:t>
            </a: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3" name="Picture 2" descr="A view of an old building&#10;&#10;Description automatically generated">
            <a:extLst>
              <a:ext uri="{FF2B5EF4-FFF2-40B4-BE49-F238E27FC236}">
                <a16:creationId xmlns:a16="http://schemas.microsoft.com/office/drawing/2014/main" id="{5C6EC276-D809-41A1-B727-D3934985BE9F}"/>
              </a:ext>
            </a:extLst>
          </p:cNvPr>
          <p:cNvPicPr>
            <a:picLocks noChangeAspect="1"/>
          </p:cNvPicPr>
          <p:nvPr/>
        </p:nvPicPr>
        <p:blipFill rotWithShape="1">
          <a:blip r:embed="rId4"/>
          <a:srcRect l="15730" r="15521"/>
          <a:stretch/>
        </p:blipFill>
        <p:spPr>
          <a:xfrm>
            <a:off x="5880100" y="1697436"/>
            <a:ext cx="6311900" cy="5147863"/>
          </a:xfrm>
          <a:prstGeom prst="rect">
            <a:avLst/>
          </a:prstGeom>
        </p:spPr>
      </p:pic>
    </p:spTree>
    <p:extLst>
      <p:ext uri="{BB962C8B-B14F-4D97-AF65-F5344CB8AC3E}">
        <p14:creationId xmlns:p14="http://schemas.microsoft.com/office/powerpoint/2010/main" val="312834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(Perform Activity)</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315950" y="1940964"/>
            <a:ext cx="6503950" cy="4817221"/>
          </a:xfrm>
        </p:spPr>
        <p:txBody>
          <a:bodyPr/>
          <a:lstStyle/>
          <a:p>
            <a:pPr marL="114300" indent="0">
              <a:buNone/>
            </a:pPr>
            <a:r>
              <a:rPr lang="en-US" dirty="0">
                <a:solidFill>
                  <a:schemeClr val="tx1">
                    <a:lumMod val="50000"/>
                    <a:lumOff val="50000"/>
                  </a:schemeClr>
                </a:solidFill>
              </a:rPr>
              <a:t>How to act in a motion capture suit</a:t>
            </a:r>
          </a:p>
          <a:p>
            <a:pPr marL="114300" indent="0">
              <a:buNone/>
            </a:pPr>
            <a:r>
              <a:rPr lang="en-US" dirty="0">
                <a:solidFill>
                  <a:schemeClr val="tx1">
                    <a:lumMod val="50000"/>
                    <a:lumOff val="50000"/>
                  </a:schemeClr>
                </a:solidFill>
                <a:hlinkClick r:id="rId4"/>
              </a:rPr>
              <a:t>https://www.youtube.com/watch?v=1uvSTbkBZi0&amp;feature=youtu.be</a:t>
            </a:r>
            <a:endParaRPr lang="en-US" dirty="0">
              <a:solidFill>
                <a:schemeClr val="tx1">
                  <a:lumMod val="50000"/>
                  <a:lumOff val="50000"/>
                </a:schemeClr>
              </a:solidFill>
            </a:endParaRPr>
          </a:p>
          <a:p>
            <a:pPr marL="114300" indent="0">
              <a:buNone/>
            </a:pPr>
            <a:r>
              <a:rPr lang="en-US" dirty="0">
                <a:solidFill>
                  <a:schemeClr val="tx1">
                    <a:lumMod val="50000"/>
                    <a:lumOff val="50000"/>
                  </a:schemeClr>
                </a:solidFill>
              </a:rPr>
              <a:t>(Source: No Film School)</a:t>
            </a: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5" name="Picture 4" descr="A group of people in costumes&#10;&#10;Description automatically generated">
            <a:extLst>
              <a:ext uri="{FF2B5EF4-FFF2-40B4-BE49-F238E27FC236}">
                <a16:creationId xmlns:a16="http://schemas.microsoft.com/office/drawing/2014/main" id="{34E17ABD-3CA6-467B-A68C-1AE8E201B338}"/>
              </a:ext>
            </a:extLst>
          </p:cNvPr>
          <p:cNvPicPr>
            <a:picLocks noChangeAspect="1"/>
          </p:cNvPicPr>
          <p:nvPr/>
        </p:nvPicPr>
        <p:blipFill rotWithShape="1">
          <a:blip r:embed="rId5"/>
          <a:srcRect l="3958" r="3294"/>
          <a:stretch/>
        </p:blipFill>
        <p:spPr>
          <a:xfrm>
            <a:off x="7444901" y="1690688"/>
            <a:ext cx="4747099" cy="5167312"/>
          </a:xfrm>
          <a:prstGeom prst="rect">
            <a:avLst/>
          </a:prstGeom>
        </p:spPr>
      </p:pic>
    </p:spTree>
    <p:extLst>
      <p:ext uri="{BB962C8B-B14F-4D97-AF65-F5344CB8AC3E}">
        <p14:creationId xmlns:p14="http://schemas.microsoft.com/office/powerpoint/2010/main" val="233756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(Perform Activity)</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315950" y="1940964"/>
            <a:ext cx="6503950" cy="4817221"/>
          </a:xfrm>
        </p:spPr>
        <p:txBody>
          <a:bodyPr/>
          <a:lstStyle/>
          <a:p>
            <a:pPr marL="114300" indent="0">
              <a:buNone/>
            </a:pPr>
            <a:r>
              <a:rPr lang="en-US" dirty="0">
                <a:solidFill>
                  <a:schemeClr val="tx1">
                    <a:lumMod val="50000"/>
                    <a:lumOff val="50000"/>
                  </a:schemeClr>
                </a:solidFill>
              </a:rPr>
              <a:t>Task:</a:t>
            </a:r>
          </a:p>
          <a:p>
            <a:pPr marL="114300" indent="0">
              <a:buNone/>
            </a:pPr>
            <a:r>
              <a:rPr lang="en-US" dirty="0">
                <a:solidFill>
                  <a:schemeClr val="tx1">
                    <a:lumMod val="50000"/>
                    <a:lumOff val="50000"/>
                  </a:schemeClr>
                </a:solidFill>
              </a:rPr>
              <a:t>In teams of 4, using the script provided, imagine you are wearing motion capture body suits and are in the ancient Viking world presented in </a:t>
            </a:r>
            <a:r>
              <a:rPr lang="en-US" i="1" dirty="0">
                <a:solidFill>
                  <a:schemeClr val="tx1">
                    <a:lumMod val="50000"/>
                    <a:lumOff val="50000"/>
                  </a:schemeClr>
                </a:solidFill>
              </a:rPr>
              <a:t>Assassin’s Creed Valhalla</a:t>
            </a:r>
            <a:r>
              <a:rPr lang="en-US" dirty="0">
                <a:solidFill>
                  <a:schemeClr val="tx1">
                    <a:lumMod val="50000"/>
                    <a:lumOff val="50000"/>
                  </a:schemeClr>
                </a:solidFill>
              </a:rPr>
              <a:t>. </a:t>
            </a:r>
          </a:p>
          <a:p>
            <a:pPr marL="114300" indent="0">
              <a:buNone/>
            </a:pPr>
            <a:endParaRPr lang="en-US" dirty="0">
              <a:solidFill>
                <a:schemeClr val="tx1">
                  <a:lumMod val="50000"/>
                  <a:lumOff val="50000"/>
                </a:schemeClr>
              </a:solidFill>
            </a:endParaRPr>
          </a:p>
          <a:p>
            <a:pPr marL="114300" indent="0">
              <a:buNone/>
            </a:pPr>
            <a:r>
              <a:rPr lang="en-US" dirty="0">
                <a:solidFill>
                  <a:schemeClr val="tx1">
                    <a:lumMod val="50000"/>
                    <a:lumOff val="50000"/>
                  </a:schemeClr>
                </a:solidFill>
              </a:rPr>
              <a:t>Using script provided, consider motion and performance capture, rehearse and re-enact the scene.</a:t>
            </a: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id="{8F176E76-25AD-42EF-AB75-72008728694B}"/>
              </a:ext>
            </a:extLst>
          </p:cNvPr>
          <p:cNvPicPr>
            <a:picLocks noChangeAspect="1"/>
          </p:cNvPicPr>
          <p:nvPr/>
        </p:nvPicPr>
        <p:blipFill rotWithShape="1">
          <a:blip r:embed="rId4"/>
          <a:srcRect l="6237" r="40417"/>
          <a:stretch/>
        </p:blipFill>
        <p:spPr>
          <a:xfrm>
            <a:off x="7291454" y="1690688"/>
            <a:ext cx="4900546" cy="5167312"/>
          </a:xfrm>
          <a:prstGeom prst="rect">
            <a:avLst/>
          </a:prstGeom>
        </p:spPr>
      </p:pic>
    </p:spTree>
    <p:extLst>
      <p:ext uri="{BB962C8B-B14F-4D97-AF65-F5344CB8AC3E}">
        <p14:creationId xmlns:p14="http://schemas.microsoft.com/office/powerpoint/2010/main" val="401430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(Compose Activity)</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315950" y="1876415"/>
            <a:ext cx="6503950" cy="4817221"/>
          </a:xfrm>
        </p:spPr>
        <p:txBody>
          <a:bodyPr/>
          <a:lstStyle/>
          <a:p>
            <a:pPr marL="114300" indent="0">
              <a:buNone/>
            </a:pPr>
            <a:r>
              <a:rPr lang="en-US" dirty="0">
                <a:solidFill>
                  <a:schemeClr val="tx1">
                    <a:lumMod val="50000"/>
                    <a:lumOff val="50000"/>
                  </a:schemeClr>
                </a:solidFill>
              </a:rPr>
              <a:t>Writing music and songs for Assassin’s Creed Valhalla:</a:t>
            </a:r>
          </a:p>
          <a:p>
            <a:pPr marL="114300" indent="0">
              <a:buNone/>
            </a:pPr>
            <a:r>
              <a:rPr lang="en-US" dirty="0">
                <a:solidFill>
                  <a:schemeClr val="tx1">
                    <a:lumMod val="50000"/>
                    <a:lumOff val="50000"/>
                  </a:schemeClr>
                </a:solidFill>
              </a:rPr>
              <a:t>Video (2 min): </a:t>
            </a:r>
            <a:r>
              <a:rPr lang="en-US" dirty="0">
                <a:solidFill>
                  <a:schemeClr val="tx1">
                    <a:lumMod val="50000"/>
                    <a:lumOff val="50000"/>
                  </a:schemeClr>
                </a:solidFill>
                <a:hlinkClick r:id="rId4"/>
              </a:rPr>
              <a:t>Einar </a:t>
            </a:r>
            <a:r>
              <a:rPr lang="en-US" dirty="0" err="1">
                <a:solidFill>
                  <a:schemeClr val="tx1">
                    <a:lumMod val="50000"/>
                    <a:lumOff val="50000"/>
                  </a:schemeClr>
                </a:solidFill>
                <a:hlinkClick r:id="rId4"/>
              </a:rPr>
              <a:t>Selvik</a:t>
            </a:r>
            <a:r>
              <a:rPr lang="en-US" dirty="0">
                <a:solidFill>
                  <a:schemeClr val="tx1">
                    <a:lumMod val="50000"/>
                    <a:lumOff val="50000"/>
                  </a:schemeClr>
                </a:solidFill>
                <a:hlinkClick r:id="rId4"/>
              </a:rPr>
              <a:t> Performance</a:t>
            </a:r>
            <a:endParaRPr lang="en-US" dirty="0">
              <a:solidFill>
                <a:schemeClr val="tx1">
                  <a:lumMod val="50000"/>
                  <a:lumOff val="50000"/>
                </a:schemeClr>
              </a:solidFill>
            </a:endParaRPr>
          </a:p>
          <a:p>
            <a:pPr marL="114300" indent="0">
              <a:buNone/>
            </a:pPr>
            <a:endParaRPr lang="en-US" dirty="0">
              <a:solidFill>
                <a:schemeClr val="bg1"/>
              </a:solidFill>
            </a:endParaRPr>
          </a:p>
          <a:p>
            <a:pPr marL="114300" indent="0">
              <a:buNone/>
            </a:pPr>
            <a:r>
              <a:rPr lang="en-US" dirty="0">
                <a:solidFill>
                  <a:schemeClr val="tx1">
                    <a:lumMod val="50000"/>
                    <a:lumOff val="50000"/>
                  </a:schemeClr>
                </a:solidFill>
              </a:rPr>
              <a:t>In pairs look up: Einar </a:t>
            </a:r>
            <a:r>
              <a:rPr lang="en-US" dirty="0" err="1">
                <a:solidFill>
                  <a:schemeClr val="tx1">
                    <a:lumMod val="50000"/>
                    <a:lumOff val="50000"/>
                  </a:schemeClr>
                </a:solidFill>
              </a:rPr>
              <a:t>Selvik</a:t>
            </a:r>
            <a:r>
              <a:rPr lang="en-US" dirty="0">
                <a:solidFill>
                  <a:schemeClr val="tx1">
                    <a:lumMod val="50000"/>
                    <a:lumOff val="50000"/>
                  </a:schemeClr>
                </a:solidFill>
              </a:rPr>
              <a:t>, Jesper Kyd and Sarah </a:t>
            </a:r>
            <a:r>
              <a:rPr lang="en-US" dirty="0" err="1">
                <a:solidFill>
                  <a:schemeClr val="tx1">
                    <a:lumMod val="50000"/>
                    <a:lumOff val="50000"/>
                  </a:schemeClr>
                </a:solidFill>
              </a:rPr>
              <a:t>Schachner</a:t>
            </a:r>
            <a:r>
              <a:rPr lang="en-US" dirty="0">
                <a:solidFill>
                  <a:schemeClr val="tx1">
                    <a:lumMod val="50000"/>
                    <a:lumOff val="50000"/>
                  </a:schemeClr>
                </a:solidFill>
              </a:rPr>
              <a:t> – what did each do for Assassin’s Creed Valhalla?</a:t>
            </a:r>
          </a:p>
          <a:p>
            <a:pPr marL="114300" indent="0">
              <a:buNone/>
            </a:pPr>
            <a:endParaRPr lang="en-US" dirty="0">
              <a:solidFill>
                <a:schemeClr val="tx1">
                  <a:lumMod val="50000"/>
                  <a:lumOff val="50000"/>
                </a:schemeClr>
              </a:solidFill>
            </a:endParaRPr>
          </a:p>
          <a:p>
            <a:pPr marL="114300" indent="0">
              <a:buNone/>
            </a:pPr>
            <a:r>
              <a:rPr lang="en-US" dirty="0">
                <a:solidFill>
                  <a:schemeClr val="tx1">
                    <a:lumMod val="50000"/>
                    <a:lumOff val="50000"/>
                  </a:schemeClr>
                </a:solidFill>
              </a:rPr>
              <a:t>Discuss use of instrument, language and influences.</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5" name="Picture 4">
            <a:extLst>
              <a:ext uri="{FF2B5EF4-FFF2-40B4-BE49-F238E27FC236}">
                <a16:creationId xmlns:a16="http://schemas.microsoft.com/office/drawing/2014/main" id="{AF331FB4-4C7B-4B32-8593-C5C35EB2A07F}"/>
              </a:ext>
            </a:extLst>
          </p:cNvPr>
          <p:cNvPicPr>
            <a:picLocks noChangeAspect="1"/>
          </p:cNvPicPr>
          <p:nvPr/>
        </p:nvPicPr>
        <p:blipFill rotWithShape="1">
          <a:blip r:embed="rId5"/>
          <a:srcRect l="33267" r="2910"/>
          <a:stretch/>
        </p:blipFill>
        <p:spPr>
          <a:xfrm>
            <a:off x="7250609" y="1690688"/>
            <a:ext cx="4941391" cy="5161525"/>
          </a:xfrm>
          <a:prstGeom prst="rect">
            <a:avLst/>
          </a:prstGeom>
        </p:spPr>
      </p:pic>
    </p:spTree>
    <p:extLst>
      <p:ext uri="{BB962C8B-B14F-4D97-AF65-F5344CB8AC3E}">
        <p14:creationId xmlns:p14="http://schemas.microsoft.com/office/powerpoint/2010/main" val="83475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A7F8DB-6320-47ED-AF51-B137E6CD7419}"/>
              </a:ext>
            </a:extLst>
          </p:cNvPr>
          <p:cNvPicPr>
            <a:picLocks noChangeAspect="1"/>
          </p:cNvPicPr>
          <p:nvPr/>
        </p:nvPicPr>
        <p:blipFill>
          <a:blip r:embed="rId3"/>
          <a:stretch>
            <a:fillRect/>
          </a:stretch>
        </p:blipFill>
        <p:spPr>
          <a:xfrm>
            <a:off x="1" y="0"/>
            <a:ext cx="12344400" cy="6858000"/>
          </a:xfrm>
          <a:prstGeom prst="rect">
            <a:avLst/>
          </a:prstGeom>
        </p:spPr>
      </p:pic>
      <p:pic>
        <p:nvPicPr>
          <p:cNvPr id="5" name="Picture 4">
            <a:extLst>
              <a:ext uri="{FF2B5EF4-FFF2-40B4-BE49-F238E27FC236}">
                <a16:creationId xmlns:a16="http://schemas.microsoft.com/office/drawing/2014/main" id="{9821C5D3-8703-4BE1-8E2D-6B40D43F8046}"/>
              </a:ext>
            </a:extLst>
          </p:cNvPr>
          <p:cNvPicPr>
            <a:picLocks noChangeAspect="1"/>
          </p:cNvPicPr>
          <p:nvPr/>
        </p:nvPicPr>
        <p:blipFill>
          <a:blip r:embed="rId3"/>
          <a:stretch>
            <a:fillRect/>
          </a:stretch>
        </p:blipFill>
        <p:spPr>
          <a:xfrm>
            <a:off x="84333" y="0"/>
            <a:ext cx="12175735" cy="4945452"/>
          </a:xfrm>
          <a:prstGeom prst="rect">
            <a:avLst/>
          </a:prstGeom>
        </p:spPr>
      </p:pic>
      <p:sp>
        <p:nvSpPr>
          <p:cNvPr id="7" name="Title 3">
            <a:extLst>
              <a:ext uri="{FF2B5EF4-FFF2-40B4-BE49-F238E27FC236}">
                <a16:creationId xmlns:a16="http://schemas.microsoft.com/office/drawing/2014/main" id="{5A440933-E987-4981-8F6D-A50D8858D3D5}"/>
              </a:ext>
            </a:extLst>
          </p:cNvPr>
          <p:cNvSpPr txBox="1">
            <a:spLocks/>
          </p:cNvSpPr>
          <p:nvPr/>
        </p:nvSpPr>
        <p:spPr>
          <a:xfrm>
            <a:off x="848607" y="4732548"/>
            <a:ext cx="10515600" cy="132556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u="sng" dirty="0">
                <a:solidFill>
                  <a:schemeClr val="accent1">
                    <a:lumMod val="60000"/>
                    <a:lumOff val="40000"/>
                  </a:schemeClr>
                </a:solidFill>
              </a:rPr>
              <a:t>Gaming, XR and Animation</a:t>
            </a:r>
          </a:p>
          <a:p>
            <a:r>
              <a:rPr lang="en-US" sz="4000" dirty="0">
                <a:solidFill>
                  <a:schemeClr val="bg1"/>
                </a:solidFill>
              </a:rPr>
              <a:t>Assassin’s Creed* for Year 13s only</a:t>
            </a:r>
            <a:endParaRPr lang="en-GB" sz="4000" dirty="0">
              <a:solidFill>
                <a:schemeClr val="bg1"/>
              </a:solidFill>
            </a:endParaRPr>
          </a:p>
        </p:txBody>
      </p:sp>
      <p:pic>
        <p:nvPicPr>
          <p:cNvPr id="8" name="Picture 7">
            <a:extLst>
              <a:ext uri="{FF2B5EF4-FFF2-40B4-BE49-F238E27FC236}">
                <a16:creationId xmlns:a16="http://schemas.microsoft.com/office/drawing/2014/main" id="{2EA63126-E784-40EE-950C-EF7C0BA6F0F2}"/>
              </a:ext>
            </a:extLst>
          </p:cNvPr>
          <p:cNvPicPr>
            <a:picLocks noChangeAspect="1"/>
          </p:cNvPicPr>
          <p:nvPr/>
        </p:nvPicPr>
        <p:blipFill>
          <a:blip r:embed="rId4"/>
          <a:stretch>
            <a:fillRect/>
          </a:stretch>
        </p:blipFill>
        <p:spPr>
          <a:xfrm>
            <a:off x="7807225" y="3529664"/>
            <a:ext cx="2468880" cy="932992"/>
          </a:xfrm>
          <a:prstGeom prst="rect">
            <a:avLst/>
          </a:prstGeom>
        </p:spPr>
      </p:pic>
      <p:sp>
        <p:nvSpPr>
          <p:cNvPr id="2" name="TextBox 1">
            <a:extLst>
              <a:ext uri="{FF2B5EF4-FFF2-40B4-BE49-F238E27FC236}">
                <a16:creationId xmlns:a16="http://schemas.microsoft.com/office/drawing/2014/main" id="{84EDCDFF-15F3-42D2-B908-4986C6AEC004}"/>
              </a:ext>
            </a:extLst>
          </p:cNvPr>
          <p:cNvSpPr txBox="1"/>
          <p:nvPr/>
        </p:nvSpPr>
        <p:spPr>
          <a:xfrm rot="16200000">
            <a:off x="9770504" y="4174894"/>
            <a:ext cx="4842992" cy="523220"/>
          </a:xfrm>
          <a:prstGeom prst="rect">
            <a:avLst/>
          </a:prstGeom>
          <a:noFill/>
        </p:spPr>
        <p:txBody>
          <a:bodyPr wrap="none" rtlCol="0">
            <a:spAutoFit/>
          </a:bodyPr>
          <a:lstStyle/>
          <a:p>
            <a:r>
              <a:rPr lang="en-US" dirty="0">
                <a:solidFill>
                  <a:schemeClr val="tx1">
                    <a:lumMod val="50000"/>
                    <a:lumOff val="50000"/>
                  </a:schemeClr>
                </a:solidFill>
              </a:rPr>
              <a:t>* Assassin’s Creed is certified as an 18-rated game (PEGI)</a:t>
            </a:r>
          </a:p>
          <a:p>
            <a:endParaRPr lang="en-GB" dirty="0"/>
          </a:p>
        </p:txBody>
      </p:sp>
    </p:spTree>
    <p:extLst>
      <p:ext uri="{BB962C8B-B14F-4D97-AF65-F5344CB8AC3E}">
        <p14:creationId xmlns:p14="http://schemas.microsoft.com/office/powerpoint/2010/main" val="178056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dirty="0">
                <a:solidFill>
                  <a:schemeClr val="bg1"/>
                </a:solidFill>
              </a:rPr>
              <a:t>Assassin’s Creed Valhalla</a:t>
            </a:r>
            <a:br>
              <a:rPr lang="en-US" dirty="0">
                <a:solidFill>
                  <a:schemeClr val="bg1"/>
                </a:solidFill>
              </a:rPr>
            </a:br>
            <a:r>
              <a:rPr lang="en-US" sz="2000" dirty="0">
                <a:solidFill>
                  <a:schemeClr val="accent1">
                    <a:lumMod val="60000"/>
                    <a:lumOff val="40000"/>
                  </a:schemeClr>
                </a:solidFill>
              </a:rPr>
              <a:t>(Compose Activity)</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315950" y="1940964"/>
            <a:ext cx="6503950" cy="4817221"/>
          </a:xfrm>
        </p:spPr>
        <p:txBody>
          <a:bodyPr/>
          <a:lstStyle/>
          <a:p>
            <a:pPr marL="114300" indent="0">
              <a:buNone/>
            </a:pPr>
            <a:r>
              <a:rPr lang="en-US" dirty="0">
                <a:solidFill>
                  <a:schemeClr val="tx1">
                    <a:lumMod val="50000"/>
                    <a:lumOff val="50000"/>
                  </a:schemeClr>
                </a:solidFill>
              </a:rPr>
              <a:t>Task:</a:t>
            </a:r>
          </a:p>
          <a:p>
            <a:pPr marL="114300" indent="0">
              <a:buNone/>
            </a:pPr>
            <a:r>
              <a:rPr lang="en-US" dirty="0">
                <a:solidFill>
                  <a:schemeClr val="tx1">
                    <a:lumMod val="50000"/>
                    <a:lumOff val="50000"/>
                  </a:schemeClr>
                </a:solidFill>
              </a:rPr>
              <a:t>In teams, research what instruments, language, melody, characters, images, inspiration material you might need to compose for game set in ancient Greece</a:t>
            </a:r>
          </a:p>
          <a:p>
            <a:pPr marL="114300" indent="0">
              <a:buNone/>
            </a:pPr>
            <a:endParaRPr lang="en-US" dirty="0">
              <a:solidFill>
                <a:schemeClr val="tx1">
                  <a:lumMod val="50000"/>
                  <a:lumOff val="50000"/>
                </a:schemeClr>
              </a:solidFill>
            </a:endParaRPr>
          </a:p>
          <a:p>
            <a:pPr marL="114300" indent="0">
              <a:buNone/>
            </a:pPr>
            <a:r>
              <a:rPr lang="en-US" dirty="0">
                <a:solidFill>
                  <a:schemeClr val="tx1">
                    <a:lumMod val="50000"/>
                    <a:lumOff val="50000"/>
                  </a:schemeClr>
                </a:solidFill>
              </a:rPr>
              <a:t>Prepare a short presentation (no longer than 5 mins) for the rest of your group</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5" name="Picture 4">
            <a:extLst>
              <a:ext uri="{FF2B5EF4-FFF2-40B4-BE49-F238E27FC236}">
                <a16:creationId xmlns:a16="http://schemas.microsoft.com/office/drawing/2014/main" id="{AF331FB4-4C7B-4B32-8593-C5C35EB2A07F}"/>
              </a:ext>
            </a:extLst>
          </p:cNvPr>
          <p:cNvPicPr>
            <a:picLocks noChangeAspect="1"/>
          </p:cNvPicPr>
          <p:nvPr/>
        </p:nvPicPr>
        <p:blipFill rotWithShape="1">
          <a:blip r:embed="rId4"/>
          <a:srcRect l="33267" r="2910"/>
          <a:stretch/>
        </p:blipFill>
        <p:spPr>
          <a:xfrm>
            <a:off x="7250609" y="1690688"/>
            <a:ext cx="4941391" cy="5161525"/>
          </a:xfrm>
          <a:prstGeom prst="rect">
            <a:avLst/>
          </a:prstGeom>
        </p:spPr>
      </p:pic>
    </p:spTree>
    <p:extLst>
      <p:ext uri="{BB962C8B-B14F-4D97-AF65-F5344CB8AC3E}">
        <p14:creationId xmlns:p14="http://schemas.microsoft.com/office/powerpoint/2010/main" val="27359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416453" y="207080"/>
            <a:ext cx="7458641" cy="1325563"/>
          </a:xfrm>
        </p:spPr>
        <p:txBody>
          <a:bodyPr/>
          <a:lstStyle/>
          <a:p>
            <a:r>
              <a:rPr lang="en-US" dirty="0">
                <a:solidFill>
                  <a:schemeClr val="bg1"/>
                </a:solidFill>
              </a:rPr>
              <a:t>Student feedback</a:t>
            </a:r>
            <a:br>
              <a:rPr lang="en-US" dirty="0">
                <a:solidFill>
                  <a:schemeClr val="bg1"/>
                </a:solidFill>
              </a:rPr>
            </a:br>
            <a:r>
              <a:rPr lang="en-US" sz="2000" dirty="0">
                <a:solidFill>
                  <a:schemeClr val="accent1">
                    <a:lumMod val="60000"/>
                    <a:lumOff val="40000"/>
                  </a:schemeClr>
                </a:solidFill>
              </a:rPr>
              <a:t>(Student Presentations or Performances)</a:t>
            </a:r>
            <a:endParaRPr lang="en-GB" dirty="0">
              <a:solidFill>
                <a:schemeClr val="accent1">
                  <a:lumMod val="60000"/>
                  <a:lumOff val="40000"/>
                </a:schemeClr>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315950" y="1940964"/>
            <a:ext cx="6503950" cy="4817221"/>
          </a:xfrm>
        </p:spPr>
        <p:txBody>
          <a:bodyPr/>
          <a:lstStyle/>
          <a:p>
            <a:pPr marL="114300" indent="0">
              <a:buNone/>
            </a:pPr>
            <a:r>
              <a:rPr lang="en-US" dirty="0">
                <a:solidFill>
                  <a:schemeClr val="tx1">
                    <a:lumMod val="50000"/>
                    <a:lumOff val="50000"/>
                  </a:schemeClr>
                </a:solidFill>
              </a:rPr>
              <a:t>Student presentations /performances</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pic>
        <p:nvPicPr>
          <p:cNvPr id="5" name="Picture 4">
            <a:extLst>
              <a:ext uri="{FF2B5EF4-FFF2-40B4-BE49-F238E27FC236}">
                <a16:creationId xmlns:a16="http://schemas.microsoft.com/office/drawing/2014/main" id="{AF331FB4-4C7B-4B32-8593-C5C35EB2A07F}"/>
              </a:ext>
            </a:extLst>
          </p:cNvPr>
          <p:cNvPicPr>
            <a:picLocks noChangeAspect="1"/>
          </p:cNvPicPr>
          <p:nvPr/>
        </p:nvPicPr>
        <p:blipFill rotWithShape="1">
          <a:blip r:embed="rId4"/>
          <a:srcRect l="33267" r="2910"/>
          <a:stretch/>
        </p:blipFill>
        <p:spPr>
          <a:xfrm>
            <a:off x="7250609" y="1690688"/>
            <a:ext cx="4941391" cy="5161525"/>
          </a:xfrm>
          <a:prstGeom prst="rect">
            <a:avLst/>
          </a:prstGeom>
        </p:spPr>
      </p:pic>
    </p:spTree>
    <p:extLst>
      <p:ext uri="{BB962C8B-B14F-4D97-AF65-F5344CB8AC3E}">
        <p14:creationId xmlns:p14="http://schemas.microsoft.com/office/powerpoint/2010/main" val="525516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162666" y="2752662"/>
            <a:ext cx="5611080" cy="2856616"/>
          </a:xfrm>
        </p:spPr>
        <p:txBody>
          <a:bodyPr/>
          <a:lstStyle/>
          <a:p>
            <a:pPr marL="114300" indent="0">
              <a:buNone/>
            </a:pPr>
            <a:r>
              <a:rPr lang="en-GB" b="1" dirty="0">
                <a:solidFill>
                  <a:schemeClr val="tx1">
                    <a:lumMod val="50000"/>
                    <a:lumOff val="50000"/>
                  </a:schemeClr>
                </a:solidFill>
              </a:rPr>
              <a:t>Visit</a:t>
            </a:r>
            <a:r>
              <a:rPr lang="en-GB" b="1" dirty="0"/>
              <a:t> </a:t>
            </a:r>
            <a:r>
              <a:rPr lang="en-GB" b="1" dirty="0">
                <a:hlinkClick r:id="rId4"/>
              </a:rPr>
              <a:t>www.discovercreative.careers</a:t>
            </a:r>
            <a:endParaRPr lang="en-GB" b="1" dirty="0"/>
          </a:p>
          <a:p>
            <a:pPr marL="114300" indent="0">
              <a:buNone/>
            </a:pPr>
            <a:r>
              <a:rPr lang="en-GB" dirty="0">
                <a:solidFill>
                  <a:schemeClr val="tx1">
                    <a:lumMod val="50000"/>
                    <a:lumOff val="50000"/>
                  </a:schemeClr>
                </a:solidFill>
              </a:rPr>
              <a:t>Using search tags:</a:t>
            </a:r>
          </a:p>
          <a:p>
            <a:pPr marL="114300" indent="0">
              <a:buNone/>
            </a:pPr>
            <a:r>
              <a:rPr lang="en-GB" dirty="0">
                <a:solidFill>
                  <a:schemeClr val="tx1">
                    <a:lumMod val="50000"/>
                    <a:lumOff val="50000"/>
                  </a:schemeClr>
                </a:solidFill>
              </a:rPr>
              <a:t>Find a job in Extended Reality (XR) you have never heard of</a:t>
            </a:r>
          </a:p>
          <a:p>
            <a:pPr marL="114300" indent="0">
              <a:buNone/>
            </a:pPr>
            <a:r>
              <a:rPr lang="en-GB" dirty="0">
                <a:solidFill>
                  <a:schemeClr val="tx1">
                    <a:lumMod val="50000"/>
                    <a:lumOff val="50000"/>
                  </a:schemeClr>
                </a:solidFill>
              </a:rPr>
              <a:t>Find a job you would like to do</a:t>
            </a: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8" name="Title 3">
            <a:extLst>
              <a:ext uri="{FF2B5EF4-FFF2-40B4-BE49-F238E27FC236}">
                <a16:creationId xmlns:a16="http://schemas.microsoft.com/office/drawing/2014/main" id="{8358AADF-5E15-476A-8807-FD4FD0685A6E}"/>
              </a:ext>
            </a:extLst>
          </p:cNvPr>
          <p:cNvSpPr txBox="1">
            <a:spLocks/>
          </p:cNvSpPr>
          <p:nvPr/>
        </p:nvSpPr>
        <p:spPr>
          <a:xfrm>
            <a:off x="403390" y="207080"/>
            <a:ext cx="745864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Find out more about careers</a:t>
            </a:r>
          </a:p>
          <a:p>
            <a:r>
              <a:rPr lang="en-US" sz="2000" dirty="0">
                <a:solidFill>
                  <a:schemeClr val="bg1"/>
                </a:solidFill>
              </a:rPr>
              <a:t>(Activity)</a:t>
            </a:r>
            <a:endParaRPr lang="en-GB" sz="2000" dirty="0">
              <a:solidFill>
                <a:schemeClr val="bg1"/>
              </a:solidFill>
            </a:endParaRPr>
          </a:p>
        </p:txBody>
      </p:sp>
      <p:pic>
        <p:nvPicPr>
          <p:cNvPr id="6" name="Picture 5">
            <a:extLst>
              <a:ext uri="{FF2B5EF4-FFF2-40B4-BE49-F238E27FC236}">
                <a16:creationId xmlns:a16="http://schemas.microsoft.com/office/drawing/2014/main" id="{F04FBBF5-9798-4F51-8C30-3A461E608058}"/>
              </a:ext>
            </a:extLst>
          </p:cNvPr>
          <p:cNvPicPr>
            <a:picLocks noChangeAspect="1"/>
          </p:cNvPicPr>
          <p:nvPr/>
        </p:nvPicPr>
        <p:blipFill>
          <a:blip r:embed="rId5"/>
          <a:stretch>
            <a:fillRect/>
          </a:stretch>
        </p:blipFill>
        <p:spPr>
          <a:xfrm>
            <a:off x="5844397" y="2566852"/>
            <a:ext cx="6184937" cy="3228236"/>
          </a:xfrm>
          <a:prstGeom prst="rect">
            <a:avLst/>
          </a:prstGeom>
          <a:ln>
            <a:solidFill>
              <a:srgbClr val="002060"/>
            </a:solidFill>
          </a:ln>
        </p:spPr>
      </p:pic>
    </p:spTree>
    <p:extLst>
      <p:ext uri="{BB962C8B-B14F-4D97-AF65-F5344CB8AC3E}">
        <p14:creationId xmlns:p14="http://schemas.microsoft.com/office/powerpoint/2010/main" val="1627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8" name="Title 3">
            <a:extLst>
              <a:ext uri="{FF2B5EF4-FFF2-40B4-BE49-F238E27FC236}">
                <a16:creationId xmlns:a16="http://schemas.microsoft.com/office/drawing/2014/main" id="{8358AADF-5E15-476A-8807-FD4FD0685A6E}"/>
              </a:ext>
            </a:extLst>
          </p:cNvPr>
          <p:cNvSpPr txBox="1">
            <a:spLocks/>
          </p:cNvSpPr>
          <p:nvPr/>
        </p:nvSpPr>
        <p:spPr>
          <a:xfrm>
            <a:off x="403390" y="207080"/>
            <a:ext cx="745864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Learning check</a:t>
            </a:r>
          </a:p>
          <a:p>
            <a:r>
              <a:rPr lang="en-US" sz="2000" dirty="0">
                <a:solidFill>
                  <a:schemeClr val="bg1"/>
                </a:solidFill>
              </a:rPr>
              <a:t>(2 mins)</a:t>
            </a:r>
            <a:endParaRPr lang="en-GB" sz="2000" dirty="0">
              <a:solidFill>
                <a:schemeClr val="bg1"/>
              </a:solidFill>
            </a:endParaRPr>
          </a:p>
        </p:txBody>
      </p:sp>
      <p:sp>
        <p:nvSpPr>
          <p:cNvPr id="10" name="Content Placeholder 2">
            <a:extLst>
              <a:ext uri="{FF2B5EF4-FFF2-40B4-BE49-F238E27FC236}">
                <a16:creationId xmlns:a16="http://schemas.microsoft.com/office/drawing/2014/main" id="{39888C11-1BB1-4BD1-B2B8-F47245110852}"/>
              </a:ext>
            </a:extLst>
          </p:cNvPr>
          <p:cNvSpPr txBox="1">
            <a:spLocks/>
          </p:cNvSpPr>
          <p:nvPr/>
        </p:nvSpPr>
        <p:spPr>
          <a:xfrm>
            <a:off x="489733" y="2703635"/>
            <a:ext cx="6746823" cy="39472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How many sub-sectors of the creative industries are there? Can you name them?</a:t>
            </a:r>
          </a:p>
          <a:p>
            <a:r>
              <a:rPr lang="en-US" dirty="0"/>
              <a:t>Where do you look to find out more about careers and pathways into the creative industries?</a:t>
            </a:r>
          </a:p>
        </p:txBody>
      </p:sp>
      <p:pic>
        <p:nvPicPr>
          <p:cNvPr id="11" name="Picture 10">
            <a:extLst>
              <a:ext uri="{FF2B5EF4-FFF2-40B4-BE49-F238E27FC236}">
                <a16:creationId xmlns:a16="http://schemas.microsoft.com/office/drawing/2014/main" id="{42277D91-98B3-44E1-B905-AD4A4D9F3A6D}"/>
              </a:ext>
            </a:extLst>
          </p:cNvPr>
          <p:cNvPicPr>
            <a:picLocks noChangeAspect="1"/>
          </p:cNvPicPr>
          <p:nvPr/>
        </p:nvPicPr>
        <p:blipFill>
          <a:blip r:embed="rId4"/>
          <a:stretch>
            <a:fillRect/>
          </a:stretch>
        </p:blipFill>
        <p:spPr>
          <a:xfrm>
            <a:off x="8289925" y="2468505"/>
            <a:ext cx="3412342" cy="3412342"/>
          </a:xfrm>
          <a:prstGeom prst="rect">
            <a:avLst/>
          </a:prstGeom>
        </p:spPr>
      </p:pic>
    </p:spTree>
    <p:extLst>
      <p:ext uri="{BB962C8B-B14F-4D97-AF65-F5344CB8AC3E}">
        <p14:creationId xmlns:p14="http://schemas.microsoft.com/office/powerpoint/2010/main" val="73268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8" name="Title 3">
            <a:extLst>
              <a:ext uri="{FF2B5EF4-FFF2-40B4-BE49-F238E27FC236}">
                <a16:creationId xmlns:a16="http://schemas.microsoft.com/office/drawing/2014/main" id="{8358AADF-5E15-476A-8807-FD4FD0685A6E}"/>
              </a:ext>
            </a:extLst>
          </p:cNvPr>
          <p:cNvSpPr txBox="1">
            <a:spLocks/>
          </p:cNvSpPr>
          <p:nvPr/>
        </p:nvSpPr>
        <p:spPr>
          <a:xfrm>
            <a:off x="403390" y="207080"/>
            <a:ext cx="745864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Employer Q&amp;A Panel</a:t>
            </a:r>
          </a:p>
          <a:p>
            <a:r>
              <a:rPr lang="en-US" sz="2000" dirty="0">
                <a:solidFill>
                  <a:schemeClr val="bg1"/>
                </a:solidFill>
              </a:rPr>
              <a:t>(1 min)</a:t>
            </a:r>
            <a:endParaRPr lang="en-GB" sz="2000" dirty="0">
              <a:solidFill>
                <a:schemeClr val="bg1"/>
              </a:solidFill>
            </a:endParaRPr>
          </a:p>
        </p:txBody>
      </p:sp>
      <p:sp>
        <p:nvSpPr>
          <p:cNvPr id="10" name="Content Placeholder 2">
            <a:extLst>
              <a:ext uri="{FF2B5EF4-FFF2-40B4-BE49-F238E27FC236}">
                <a16:creationId xmlns:a16="http://schemas.microsoft.com/office/drawing/2014/main" id="{39888C11-1BB1-4BD1-B2B8-F47245110852}"/>
              </a:ext>
            </a:extLst>
          </p:cNvPr>
          <p:cNvSpPr txBox="1">
            <a:spLocks/>
          </p:cNvSpPr>
          <p:nvPr/>
        </p:nvSpPr>
        <p:spPr>
          <a:xfrm>
            <a:off x="489734" y="2863570"/>
            <a:ext cx="6165066" cy="23890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t>If you have any questions from today’s session that you would like to ask our employer panels this week, please visit the Discover website to find out more</a:t>
            </a:r>
          </a:p>
        </p:txBody>
      </p:sp>
      <p:pic>
        <p:nvPicPr>
          <p:cNvPr id="9" name="Picture 8">
            <a:extLst>
              <a:ext uri="{FF2B5EF4-FFF2-40B4-BE49-F238E27FC236}">
                <a16:creationId xmlns:a16="http://schemas.microsoft.com/office/drawing/2014/main" id="{C6DB2FFD-B780-4890-A425-9EBF2610D0CF}"/>
              </a:ext>
            </a:extLst>
          </p:cNvPr>
          <p:cNvPicPr>
            <a:picLocks noChangeAspect="1"/>
          </p:cNvPicPr>
          <p:nvPr/>
        </p:nvPicPr>
        <p:blipFill>
          <a:blip r:embed="rId4"/>
          <a:stretch>
            <a:fillRect/>
          </a:stretch>
        </p:blipFill>
        <p:spPr>
          <a:xfrm>
            <a:off x="6872881" y="2390380"/>
            <a:ext cx="5003169" cy="3335446"/>
          </a:xfrm>
          <a:prstGeom prst="rect">
            <a:avLst/>
          </a:prstGeom>
        </p:spPr>
      </p:pic>
    </p:spTree>
    <p:extLst>
      <p:ext uri="{BB962C8B-B14F-4D97-AF65-F5344CB8AC3E}">
        <p14:creationId xmlns:p14="http://schemas.microsoft.com/office/powerpoint/2010/main" val="1129917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A7F8DB-6320-47ED-AF51-B137E6CD7419}"/>
              </a:ext>
            </a:extLst>
          </p:cNvPr>
          <p:cNvPicPr>
            <a:picLocks noChangeAspect="1"/>
          </p:cNvPicPr>
          <p:nvPr/>
        </p:nvPicPr>
        <p:blipFill>
          <a:blip r:embed="rId3"/>
          <a:stretch>
            <a:fillRect/>
          </a:stretch>
        </p:blipFill>
        <p:spPr>
          <a:xfrm>
            <a:off x="1" y="0"/>
            <a:ext cx="12344400" cy="6858000"/>
          </a:xfrm>
          <a:prstGeom prst="rect">
            <a:avLst/>
          </a:prstGeom>
        </p:spPr>
      </p:pic>
      <p:pic>
        <p:nvPicPr>
          <p:cNvPr id="5" name="Picture 4">
            <a:extLst>
              <a:ext uri="{FF2B5EF4-FFF2-40B4-BE49-F238E27FC236}">
                <a16:creationId xmlns:a16="http://schemas.microsoft.com/office/drawing/2014/main" id="{9821C5D3-8703-4BE1-8E2D-6B40D43F8046}"/>
              </a:ext>
            </a:extLst>
          </p:cNvPr>
          <p:cNvPicPr>
            <a:picLocks noChangeAspect="1"/>
          </p:cNvPicPr>
          <p:nvPr/>
        </p:nvPicPr>
        <p:blipFill>
          <a:blip r:embed="rId3"/>
          <a:stretch>
            <a:fillRect/>
          </a:stretch>
        </p:blipFill>
        <p:spPr>
          <a:xfrm>
            <a:off x="84333" y="83749"/>
            <a:ext cx="12175735" cy="4945452"/>
          </a:xfrm>
          <a:prstGeom prst="rect">
            <a:avLst/>
          </a:prstGeom>
        </p:spPr>
      </p:pic>
      <p:sp>
        <p:nvSpPr>
          <p:cNvPr id="7" name="Title 3">
            <a:extLst>
              <a:ext uri="{FF2B5EF4-FFF2-40B4-BE49-F238E27FC236}">
                <a16:creationId xmlns:a16="http://schemas.microsoft.com/office/drawing/2014/main" id="{5A440933-E987-4981-8F6D-A50D8858D3D5}"/>
              </a:ext>
            </a:extLst>
          </p:cNvPr>
          <p:cNvSpPr txBox="1">
            <a:spLocks/>
          </p:cNvSpPr>
          <p:nvPr/>
        </p:nvSpPr>
        <p:spPr>
          <a:xfrm>
            <a:off x="1010653" y="4955490"/>
            <a:ext cx="10515600" cy="132556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err="1">
                <a:solidFill>
                  <a:schemeClr val="bg1"/>
                </a:solidFill>
              </a:rPr>
              <a:t>Discovercreative.careers</a:t>
            </a:r>
            <a:endParaRPr lang="en-US" sz="4000" dirty="0">
              <a:solidFill>
                <a:schemeClr val="bg1"/>
              </a:solidFill>
            </a:endParaRPr>
          </a:p>
          <a:p>
            <a:r>
              <a:rPr lang="en-US" sz="4000" dirty="0">
                <a:solidFill>
                  <a:schemeClr val="bg1"/>
                </a:solidFill>
              </a:rPr>
              <a:t>@creativecareer5</a:t>
            </a:r>
            <a:endParaRPr lang="en-GB" sz="4000" dirty="0">
              <a:solidFill>
                <a:schemeClr val="bg1"/>
              </a:solidFill>
            </a:endParaRPr>
          </a:p>
        </p:txBody>
      </p:sp>
      <p:pic>
        <p:nvPicPr>
          <p:cNvPr id="8" name="Picture 7">
            <a:extLst>
              <a:ext uri="{FF2B5EF4-FFF2-40B4-BE49-F238E27FC236}">
                <a16:creationId xmlns:a16="http://schemas.microsoft.com/office/drawing/2014/main" id="{4642D599-09B5-4F38-80F5-7B17FA8218D4}"/>
              </a:ext>
            </a:extLst>
          </p:cNvPr>
          <p:cNvPicPr>
            <a:picLocks noChangeAspect="1"/>
          </p:cNvPicPr>
          <p:nvPr/>
        </p:nvPicPr>
        <p:blipFill>
          <a:blip r:embed="rId4"/>
          <a:stretch>
            <a:fillRect/>
          </a:stretch>
        </p:blipFill>
        <p:spPr>
          <a:xfrm>
            <a:off x="7807225" y="3529664"/>
            <a:ext cx="2468880" cy="932992"/>
          </a:xfrm>
          <a:prstGeom prst="rect">
            <a:avLst/>
          </a:prstGeom>
        </p:spPr>
      </p:pic>
    </p:spTree>
    <p:extLst>
      <p:ext uri="{BB962C8B-B14F-4D97-AF65-F5344CB8AC3E}">
        <p14:creationId xmlns:p14="http://schemas.microsoft.com/office/powerpoint/2010/main" val="343618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932793" y="131257"/>
            <a:ext cx="7458641" cy="1325563"/>
          </a:xfrm>
        </p:spPr>
        <p:txBody>
          <a:bodyPr/>
          <a:lstStyle/>
          <a:p>
            <a:r>
              <a:rPr lang="en-US" dirty="0">
                <a:solidFill>
                  <a:schemeClr val="bg1"/>
                </a:solidFill>
              </a:rPr>
              <a:t>Session Aims</a:t>
            </a:r>
            <a:endParaRPr lang="en-GB" dirty="0">
              <a:solidFill>
                <a:schemeClr val="bg1"/>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838199" y="2808542"/>
            <a:ext cx="10724909" cy="4049458"/>
          </a:xfrm>
        </p:spPr>
        <p:txBody>
          <a:bodyPr/>
          <a:lstStyle/>
          <a:p>
            <a:r>
              <a:rPr lang="en-US" dirty="0">
                <a:solidFill>
                  <a:schemeClr val="tx1">
                    <a:lumMod val="50000"/>
                    <a:lumOff val="50000"/>
                  </a:schemeClr>
                </a:solidFill>
              </a:rPr>
              <a:t>Identify careers in gaming, XR and animation</a:t>
            </a:r>
          </a:p>
          <a:p>
            <a:r>
              <a:rPr lang="en-US" dirty="0">
                <a:solidFill>
                  <a:schemeClr val="tx1">
                    <a:lumMod val="50000"/>
                    <a:lumOff val="50000"/>
                  </a:schemeClr>
                </a:solidFill>
              </a:rPr>
              <a:t>Virtually go on a research tour behind the scenes of Assassin’s Creed*</a:t>
            </a:r>
          </a:p>
          <a:p>
            <a:r>
              <a:rPr lang="en-US" dirty="0">
                <a:solidFill>
                  <a:schemeClr val="tx1">
                    <a:lumMod val="50000"/>
                    <a:lumOff val="50000"/>
                  </a:schemeClr>
                </a:solidFill>
              </a:rPr>
              <a:t>Experience and solve a workplace task/challenge</a:t>
            </a:r>
          </a:p>
          <a:p>
            <a:r>
              <a:rPr lang="en-US" dirty="0">
                <a:solidFill>
                  <a:schemeClr val="tx1">
                    <a:lumMod val="50000"/>
                    <a:lumOff val="50000"/>
                  </a:schemeClr>
                </a:solidFill>
              </a:rPr>
              <a:t>Understand where to find more information on careers in gaming, XR and animation</a:t>
            </a:r>
          </a:p>
          <a:p>
            <a:endParaRPr lang="en-US" dirty="0">
              <a:solidFill>
                <a:schemeClr val="tx1">
                  <a:lumMod val="50000"/>
                  <a:lumOff val="50000"/>
                </a:schemeClr>
              </a:solidFill>
            </a:endParaRPr>
          </a:p>
          <a:p>
            <a:endParaRPr lang="en-US" dirty="0">
              <a:solidFill>
                <a:schemeClr val="tx1">
                  <a:lumMod val="50000"/>
                  <a:lumOff val="50000"/>
                </a:schemeClr>
              </a:solidFill>
            </a:endParaRPr>
          </a:p>
          <a:p>
            <a:pPr marL="114300" indent="0" algn="r">
              <a:buNone/>
            </a:pPr>
            <a:r>
              <a:rPr lang="en-US" sz="1800" dirty="0">
                <a:solidFill>
                  <a:schemeClr val="tx1">
                    <a:lumMod val="50000"/>
                    <a:lumOff val="50000"/>
                  </a:schemeClr>
                </a:solidFill>
              </a:rPr>
              <a:t>* Assassin’s Creed is certified as an 18-rated game (PEGI)</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Tree>
    <p:extLst>
      <p:ext uri="{BB962C8B-B14F-4D97-AF65-F5344CB8AC3E}">
        <p14:creationId xmlns:p14="http://schemas.microsoft.com/office/powerpoint/2010/main" val="210756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l="6695" t="12091" r="6207" b="14001"/>
          <a:stretch/>
        </p:blipFill>
        <p:spPr>
          <a:xfrm>
            <a:off x="1118315" y="605307"/>
            <a:ext cx="9955369" cy="4751812"/>
          </a:xfrm>
          <a:prstGeom prst="rect">
            <a:avLst/>
          </a:prstGeom>
          <a:noFill/>
          <a:ln>
            <a:noFill/>
          </a:ln>
        </p:spPr>
      </p:pic>
      <p:pic>
        <p:nvPicPr>
          <p:cNvPr id="9" name="Picture 8">
            <a:extLst>
              <a:ext uri="{FF2B5EF4-FFF2-40B4-BE49-F238E27FC236}">
                <a16:creationId xmlns:a16="http://schemas.microsoft.com/office/drawing/2014/main" id="{5A534544-668E-4397-9192-2EAD80233CA9}"/>
              </a:ext>
            </a:extLst>
          </p:cNvPr>
          <p:cNvPicPr>
            <a:picLocks noChangeAspect="1"/>
          </p:cNvPicPr>
          <p:nvPr/>
        </p:nvPicPr>
        <p:blipFill rotWithShape="1">
          <a:blip r:embed="rId4"/>
          <a:srcRect b="74546"/>
          <a:stretch/>
        </p:blipFill>
        <p:spPr>
          <a:xfrm>
            <a:off x="0" y="5623670"/>
            <a:ext cx="12215948" cy="1234330"/>
          </a:xfrm>
          <a:prstGeom prst="rect">
            <a:avLst/>
          </a:prstGeom>
        </p:spPr>
      </p:pic>
      <p:pic>
        <p:nvPicPr>
          <p:cNvPr id="10" name="Picture 9">
            <a:extLst>
              <a:ext uri="{FF2B5EF4-FFF2-40B4-BE49-F238E27FC236}">
                <a16:creationId xmlns:a16="http://schemas.microsoft.com/office/drawing/2014/main" id="{035DF1EB-55BB-476E-AC01-2305C330E7C4}"/>
              </a:ext>
            </a:extLst>
          </p:cNvPr>
          <p:cNvPicPr>
            <a:picLocks noChangeAspect="1"/>
          </p:cNvPicPr>
          <p:nvPr/>
        </p:nvPicPr>
        <p:blipFill rotWithShape="1">
          <a:blip r:embed="rId4"/>
          <a:srcRect l="12779" t="25575" r="12409" b="26353"/>
          <a:stretch/>
        </p:blipFill>
        <p:spPr>
          <a:xfrm>
            <a:off x="8731332" y="5864300"/>
            <a:ext cx="3168666" cy="827009"/>
          </a:xfrm>
          <a:prstGeom prst="rect">
            <a:avLst/>
          </a:prstGeom>
        </p:spPr>
      </p:pic>
      <p:sp>
        <p:nvSpPr>
          <p:cNvPr id="11" name="Title 3">
            <a:extLst>
              <a:ext uri="{FF2B5EF4-FFF2-40B4-BE49-F238E27FC236}">
                <a16:creationId xmlns:a16="http://schemas.microsoft.com/office/drawing/2014/main" id="{9CA318C1-1751-4DC8-867B-FBB357AF6B93}"/>
              </a:ext>
            </a:extLst>
          </p:cNvPr>
          <p:cNvSpPr>
            <a:spLocks noGrp="1"/>
          </p:cNvSpPr>
          <p:nvPr>
            <p:ph type="title"/>
          </p:nvPr>
        </p:nvSpPr>
        <p:spPr>
          <a:xfrm>
            <a:off x="636346" y="5495365"/>
            <a:ext cx="7779036" cy="1325563"/>
          </a:xfrm>
        </p:spPr>
        <p:txBody>
          <a:bodyPr/>
          <a:lstStyle/>
          <a:p>
            <a:r>
              <a:rPr lang="en-US" sz="3600" dirty="0">
                <a:solidFill>
                  <a:schemeClr val="bg1"/>
                </a:solidFill>
              </a:rPr>
              <a:t>12 sectors = lots of careers!</a:t>
            </a:r>
            <a:endParaRPr lang="en-GB" sz="3600" dirty="0">
              <a:solidFill>
                <a:schemeClr val="bg1"/>
              </a:solidFill>
            </a:endParaRPr>
          </a:p>
        </p:txBody>
      </p:sp>
      <p:sp>
        <p:nvSpPr>
          <p:cNvPr id="2" name="Flowchart: Connector 1">
            <a:extLst>
              <a:ext uri="{FF2B5EF4-FFF2-40B4-BE49-F238E27FC236}">
                <a16:creationId xmlns:a16="http://schemas.microsoft.com/office/drawing/2014/main" id="{4C52A58F-B7DF-49B4-BE31-AE8CEA3613FC}"/>
              </a:ext>
            </a:extLst>
          </p:cNvPr>
          <p:cNvSpPr/>
          <p:nvPr/>
        </p:nvSpPr>
        <p:spPr>
          <a:xfrm>
            <a:off x="5532699" y="2731625"/>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55BCFE6C-C02F-4CBB-9EBA-8ED7DF1882CF}"/>
              </a:ext>
            </a:extLst>
          </p:cNvPr>
          <p:cNvSpPr/>
          <p:nvPr/>
        </p:nvSpPr>
        <p:spPr>
          <a:xfrm>
            <a:off x="7558268" y="3253062"/>
            <a:ext cx="1527859" cy="1666180"/>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ED4D9358-B140-4DD0-9A37-C76B6EDA044B}"/>
              </a:ext>
            </a:extLst>
          </p:cNvPr>
          <p:cNvSpPr/>
          <p:nvPr/>
        </p:nvSpPr>
        <p:spPr>
          <a:xfrm>
            <a:off x="5835566" y="3289712"/>
            <a:ext cx="1527859" cy="1666180"/>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86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6" name="Google Shape;136;p19"/>
          <p:cNvSpPr txBox="1"/>
          <p:nvPr/>
        </p:nvSpPr>
        <p:spPr>
          <a:xfrm>
            <a:off x="641520" y="1705276"/>
            <a:ext cx="6221396" cy="3028955"/>
          </a:xfrm>
          <a:prstGeom prst="rect">
            <a:avLst/>
          </a:prstGeom>
          <a:noFill/>
          <a:ln>
            <a:noFill/>
          </a:ln>
        </p:spPr>
        <p:txBody>
          <a:bodyPr spcFirstLastPara="1" wrap="square" lIns="91425" tIns="45700" rIns="91425" bIns="45700" anchor="t" anchorCtr="0">
            <a:noAutofit/>
          </a:bodyPr>
          <a:lstStyle/>
          <a:p>
            <a:pPr lvl="0" algn="ctr">
              <a:spcAft>
                <a:spcPts val="1000"/>
              </a:spcAft>
              <a:buClrTx/>
              <a:defRPr/>
            </a:pPr>
            <a:r>
              <a:rPr lang="en-GB" sz="3200" kern="12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By 2020 total UK sales revenue for games (</a:t>
            </a:r>
            <a:r>
              <a:rPr lang="en-GB" sz="3200" b="1" kern="12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£5.5bn</a:t>
            </a:r>
            <a:r>
              <a:rPr lang="en-GB" sz="3200" kern="12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 is expected to overtake total spend on books (</a:t>
            </a:r>
            <a:r>
              <a:rPr lang="en-GB" sz="3200" b="1" kern="12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£4.9bn</a:t>
            </a:r>
            <a:r>
              <a:rPr lang="en-GB" sz="3200" kern="1200" dirty="0">
                <a:solidFill>
                  <a:schemeClr val="tx1">
                    <a:lumMod val="50000"/>
                    <a:lumOff val="50000"/>
                  </a:schemeClr>
                </a:solidFill>
                <a:latin typeface="Verdana" panose="020B0604030504040204" pitchFamily="34" charset="0"/>
                <a:ea typeface="Verdana" panose="020B060403050404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271C7ED8-7F0F-419F-9454-F07F441F0E33}"/>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13" name="Picture 12">
            <a:extLst>
              <a:ext uri="{FF2B5EF4-FFF2-40B4-BE49-F238E27FC236}">
                <a16:creationId xmlns:a16="http://schemas.microsoft.com/office/drawing/2014/main" id="{0BA0DCDE-62E2-4FBD-9954-4DFE3AFCAD75}"/>
              </a:ext>
            </a:extLst>
          </p:cNvPr>
          <p:cNvPicPr>
            <a:picLocks noChangeAspect="1"/>
          </p:cNvPicPr>
          <p:nvPr/>
        </p:nvPicPr>
        <p:blipFill rotWithShape="1">
          <a:blip r:embed="rId3"/>
          <a:srcRect l="12779" t="25575" r="12409" b="26353"/>
          <a:stretch/>
        </p:blipFill>
        <p:spPr>
          <a:xfrm>
            <a:off x="8731332" y="5880342"/>
            <a:ext cx="3168666" cy="827009"/>
          </a:xfrm>
          <a:prstGeom prst="rect">
            <a:avLst/>
          </a:prstGeom>
        </p:spPr>
      </p:pic>
      <p:pic>
        <p:nvPicPr>
          <p:cNvPr id="4" name="Picture 3" descr="Table&#10;&#10;Description automatically generated">
            <a:extLst>
              <a:ext uri="{FF2B5EF4-FFF2-40B4-BE49-F238E27FC236}">
                <a16:creationId xmlns:a16="http://schemas.microsoft.com/office/drawing/2014/main" id="{D7142A44-D994-44E6-84EF-D12AC7AC221C}"/>
              </a:ext>
            </a:extLst>
          </p:cNvPr>
          <p:cNvPicPr>
            <a:picLocks noChangeAspect="1"/>
          </p:cNvPicPr>
          <p:nvPr/>
        </p:nvPicPr>
        <p:blipFill rotWithShape="1">
          <a:blip r:embed="rId4"/>
          <a:srcRect r="33333"/>
          <a:stretch/>
        </p:blipFill>
        <p:spPr>
          <a:xfrm>
            <a:off x="7125394" y="817562"/>
            <a:ext cx="4774604" cy="4033838"/>
          </a:xfrm>
          <a:prstGeom prst="rect">
            <a:avLst/>
          </a:prstGeom>
          <a:ln>
            <a:solidFill>
              <a:schemeClr val="tx1"/>
            </a:solidFill>
          </a:ln>
        </p:spPr>
      </p:pic>
      <p:sp>
        <p:nvSpPr>
          <p:cNvPr id="5" name="TextBox 4">
            <a:extLst>
              <a:ext uri="{FF2B5EF4-FFF2-40B4-BE49-F238E27FC236}">
                <a16:creationId xmlns:a16="http://schemas.microsoft.com/office/drawing/2014/main" id="{54404E90-36A0-43A9-ADA3-C2D5C1A1D7E4}"/>
              </a:ext>
            </a:extLst>
          </p:cNvPr>
          <p:cNvSpPr txBox="1"/>
          <p:nvPr/>
        </p:nvSpPr>
        <p:spPr>
          <a:xfrm>
            <a:off x="9118467" y="5051754"/>
            <a:ext cx="2781531" cy="307777"/>
          </a:xfrm>
          <a:prstGeom prst="rect">
            <a:avLst/>
          </a:prstGeom>
          <a:noFill/>
        </p:spPr>
        <p:txBody>
          <a:bodyPr wrap="none" rtlCol="0">
            <a:spAutoFit/>
          </a:bodyPr>
          <a:lstStyle/>
          <a:p>
            <a:r>
              <a:rPr lang="en-US" dirty="0"/>
              <a:t>Source: GfK, 15 November 2020</a:t>
            </a:r>
            <a:endParaRPr lang="en-GB" dirty="0"/>
          </a:p>
        </p:txBody>
      </p:sp>
    </p:spTree>
    <p:extLst>
      <p:ext uri="{BB962C8B-B14F-4D97-AF65-F5344CB8AC3E}">
        <p14:creationId xmlns:p14="http://schemas.microsoft.com/office/powerpoint/2010/main" val="152994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6" name="Google Shape;136;p19"/>
          <p:cNvSpPr txBox="1"/>
          <p:nvPr/>
        </p:nvSpPr>
        <p:spPr>
          <a:xfrm>
            <a:off x="2762487" y="2090935"/>
            <a:ext cx="6846734" cy="1823339"/>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000"/>
              </a:spcBef>
              <a:spcAft>
                <a:spcPts val="0"/>
              </a:spcAft>
              <a:buNone/>
            </a:pPr>
            <a:r>
              <a:rPr lang="en-GB" sz="3200" b="1" dirty="0">
                <a:solidFill>
                  <a:srgbClr val="002060"/>
                </a:solidFill>
                <a:latin typeface="Verdana"/>
                <a:ea typeface="Verdana"/>
                <a:cs typeface="Verdana"/>
                <a:sym typeface="Verdana"/>
              </a:rPr>
              <a:t>How many different jobs can you think of in gaming, XR and animation?</a:t>
            </a:r>
          </a:p>
          <a:p>
            <a:pPr marL="0" marR="0" lvl="0" indent="0" algn="ctr" rtl="0">
              <a:lnSpc>
                <a:spcPct val="115000"/>
              </a:lnSpc>
              <a:spcBef>
                <a:spcPts val="1000"/>
              </a:spcBef>
              <a:spcAft>
                <a:spcPts val="0"/>
              </a:spcAft>
              <a:buNone/>
            </a:pPr>
            <a:endParaRPr lang="en-GB" sz="1000" b="1" dirty="0">
              <a:solidFill>
                <a:srgbClr val="06484C"/>
              </a:solidFill>
              <a:latin typeface="Verdana"/>
              <a:ea typeface="Verdana"/>
              <a:cs typeface="Verdana"/>
              <a:sym typeface="Verdana"/>
            </a:endParaRPr>
          </a:p>
          <a:p>
            <a:pPr marL="457200" marR="0" lvl="0" indent="-457200" rtl="0">
              <a:lnSpc>
                <a:spcPct val="115000"/>
              </a:lnSpc>
              <a:spcBef>
                <a:spcPts val="1000"/>
              </a:spcBef>
              <a:spcAft>
                <a:spcPts val="0"/>
              </a:spcAft>
              <a:buFont typeface="Arial" panose="020B0604020202020204" pitchFamily="34" charset="0"/>
              <a:buChar char="•"/>
            </a:pPr>
            <a:endParaRPr lang="en-GB" sz="2800" dirty="0">
              <a:solidFill>
                <a:srgbClr val="06484C"/>
              </a:solidFill>
            </a:endParaRPr>
          </a:p>
          <a:p>
            <a:pPr algn="ctr">
              <a:lnSpc>
                <a:spcPct val="115000"/>
              </a:lnSpc>
              <a:spcBef>
                <a:spcPts val="1000"/>
              </a:spcBef>
            </a:pPr>
            <a:endParaRPr lang="en-GB" sz="2800" dirty="0">
              <a:solidFill>
                <a:srgbClr val="06484C"/>
              </a:solidFill>
            </a:endParaRPr>
          </a:p>
          <a:p>
            <a:pPr marL="457200" marR="0" lvl="0" indent="-457200" algn="ctr" rtl="0">
              <a:lnSpc>
                <a:spcPct val="115000"/>
              </a:lnSpc>
              <a:spcBef>
                <a:spcPts val="1000"/>
              </a:spcBef>
              <a:spcAft>
                <a:spcPts val="0"/>
              </a:spcAft>
              <a:buFont typeface="Arial" panose="020B0604020202020204" pitchFamily="34" charset="0"/>
              <a:buChar char="•"/>
            </a:pPr>
            <a:endParaRPr lang="en-GB" sz="3200" dirty="0">
              <a:solidFill>
                <a:srgbClr val="06484C"/>
              </a:solidFill>
              <a:latin typeface="Verdana"/>
              <a:ea typeface="Verdana"/>
              <a:cs typeface="Verdana"/>
              <a:sym typeface="Verdana"/>
            </a:endParaRPr>
          </a:p>
        </p:txBody>
      </p:sp>
      <p:pic>
        <p:nvPicPr>
          <p:cNvPr id="10" name="Picture 9">
            <a:extLst>
              <a:ext uri="{FF2B5EF4-FFF2-40B4-BE49-F238E27FC236}">
                <a16:creationId xmlns:a16="http://schemas.microsoft.com/office/drawing/2014/main" id="{5613BC3E-AA35-4A16-BE9B-EAFCB9C5033B}"/>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11" name="Picture 10">
            <a:extLst>
              <a:ext uri="{FF2B5EF4-FFF2-40B4-BE49-F238E27FC236}">
                <a16:creationId xmlns:a16="http://schemas.microsoft.com/office/drawing/2014/main" id="{BDC7DDA2-8206-4BA0-9F44-142D84D6F297}"/>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spTree>
    <p:extLst>
      <p:ext uri="{BB962C8B-B14F-4D97-AF65-F5344CB8AC3E}">
        <p14:creationId xmlns:p14="http://schemas.microsoft.com/office/powerpoint/2010/main" val="429310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4" name="Google Shape;174;p23"/>
          <p:cNvSpPr txBox="1"/>
          <p:nvPr/>
        </p:nvSpPr>
        <p:spPr>
          <a:xfrm>
            <a:off x="600483" y="647159"/>
            <a:ext cx="5212487" cy="4139290"/>
          </a:xfrm>
          <a:prstGeom prst="rect">
            <a:avLst/>
          </a:prstGeom>
          <a:noFill/>
          <a:ln>
            <a:noFill/>
          </a:ln>
        </p:spPr>
        <p:txBody>
          <a:bodyPr spcFirstLastPara="1" wrap="square" lIns="91425" tIns="45700" rIns="91425" bIns="45700" anchor="t" anchorCtr="0">
            <a:noAutofit/>
          </a:bodyPr>
          <a:lstStyle/>
          <a:p>
            <a:pPr marL="114300" lvl="0" algn="ctr">
              <a:lnSpc>
                <a:spcPct val="115000"/>
              </a:lnSpc>
              <a:spcBef>
                <a:spcPts val="1000"/>
              </a:spcBef>
              <a:buSzPts val="1800"/>
            </a:pPr>
            <a:r>
              <a:rPr lang="en-US" sz="3600" dirty="0">
                <a:solidFill>
                  <a:schemeClr val="tx1">
                    <a:lumMod val="50000"/>
                    <a:lumOff val="50000"/>
                  </a:schemeClr>
                </a:solidFill>
                <a:latin typeface="Verdana"/>
                <a:ea typeface="Verdana"/>
                <a:cs typeface="Verdana"/>
                <a:sym typeface="Verdana"/>
              </a:rPr>
              <a:t>Jobs in gaming, XR and animation include roles such as developer, research scientist, games writer, software developer</a:t>
            </a:r>
            <a:endParaRPr lang="en-US" sz="3600" b="1" dirty="0">
              <a:solidFill>
                <a:schemeClr val="tx1">
                  <a:lumMod val="50000"/>
                  <a:lumOff val="50000"/>
                </a:schemeClr>
              </a:solidFill>
              <a:latin typeface="Verdana"/>
              <a:ea typeface="Verdana"/>
              <a:cs typeface="Verdana"/>
              <a:sym typeface="Verdana"/>
            </a:endParaRPr>
          </a:p>
        </p:txBody>
      </p:sp>
      <p:pic>
        <p:nvPicPr>
          <p:cNvPr id="9" name="Picture 8">
            <a:extLst>
              <a:ext uri="{FF2B5EF4-FFF2-40B4-BE49-F238E27FC236}">
                <a16:creationId xmlns:a16="http://schemas.microsoft.com/office/drawing/2014/main" id="{EE837544-24CE-461A-8869-BD5ABAD56EA7}"/>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10" name="Picture 9">
            <a:extLst>
              <a:ext uri="{FF2B5EF4-FFF2-40B4-BE49-F238E27FC236}">
                <a16:creationId xmlns:a16="http://schemas.microsoft.com/office/drawing/2014/main" id="{EBC2829B-A3BF-4FF0-9F73-9C97BB8AE7B6}"/>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pic>
        <p:nvPicPr>
          <p:cNvPr id="4" name="Picture 3" descr="A picture containing grass, outdoor, field, grassy&#10;&#10;Description automatically generated">
            <a:extLst>
              <a:ext uri="{FF2B5EF4-FFF2-40B4-BE49-F238E27FC236}">
                <a16:creationId xmlns:a16="http://schemas.microsoft.com/office/drawing/2014/main" id="{7DC79A5F-F0E9-4E91-9E63-9D040265B4CF}"/>
              </a:ext>
            </a:extLst>
          </p:cNvPr>
          <p:cNvPicPr>
            <a:picLocks noChangeAspect="1"/>
          </p:cNvPicPr>
          <p:nvPr/>
        </p:nvPicPr>
        <p:blipFill rotWithShape="1">
          <a:blip r:embed="rId4"/>
          <a:srcRect l="14593" r="15287"/>
          <a:stretch/>
        </p:blipFill>
        <p:spPr>
          <a:xfrm>
            <a:off x="6691948" y="0"/>
            <a:ext cx="5487352" cy="5867664"/>
          </a:xfrm>
          <a:prstGeom prst="rect">
            <a:avLst/>
          </a:prstGeom>
        </p:spPr>
      </p:pic>
    </p:spTree>
    <p:extLst>
      <p:ext uri="{BB962C8B-B14F-4D97-AF65-F5344CB8AC3E}">
        <p14:creationId xmlns:p14="http://schemas.microsoft.com/office/powerpoint/2010/main" val="87367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44AEFB24-F717-4EFB-A5B1-57C330E65EF2}"/>
              </a:ext>
            </a:extLst>
          </p:cNvPr>
          <p:cNvPicPr>
            <a:picLocks noChangeAspect="1"/>
          </p:cNvPicPr>
          <p:nvPr/>
        </p:nvPicPr>
        <p:blipFill rotWithShape="1">
          <a:blip r:embed="rId3"/>
          <a:srcRect l="29208" r="24858"/>
          <a:stretch/>
        </p:blipFill>
        <p:spPr>
          <a:xfrm>
            <a:off x="6883400" y="-44201"/>
            <a:ext cx="5295900" cy="5911865"/>
          </a:xfrm>
          <a:prstGeom prst="rect">
            <a:avLst/>
          </a:prstGeom>
        </p:spPr>
      </p:pic>
      <p:sp>
        <p:nvSpPr>
          <p:cNvPr id="174" name="Google Shape;174;p23"/>
          <p:cNvSpPr txBox="1"/>
          <p:nvPr/>
        </p:nvSpPr>
        <p:spPr>
          <a:xfrm>
            <a:off x="600484" y="1170400"/>
            <a:ext cx="5495516" cy="3822514"/>
          </a:xfrm>
          <a:prstGeom prst="rect">
            <a:avLst/>
          </a:prstGeom>
          <a:noFill/>
          <a:ln>
            <a:noFill/>
          </a:ln>
        </p:spPr>
        <p:txBody>
          <a:bodyPr spcFirstLastPara="1" wrap="square" lIns="91425" tIns="45700" rIns="91425" bIns="45700" anchor="t" anchorCtr="0">
            <a:noAutofit/>
          </a:bodyPr>
          <a:lstStyle/>
          <a:p>
            <a:pPr marL="114300" lvl="0" algn="ctr">
              <a:lnSpc>
                <a:spcPct val="115000"/>
              </a:lnSpc>
              <a:spcBef>
                <a:spcPts val="1000"/>
              </a:spcBef>
              <a:buSzPts val="1800"/>
            </a:pPr>
            <a:r>
              <a:rPr lang="en-US" sz="3600" dirty="0">
                <a:solidFill>
                  <a:schemeClr val="tx1">
                    <a:lumMod val="50000"/>
                    <a:lumOff val="50000"/>
                  </a:schemeClr>
                </a:solidFill>
                <a:latin typeface="Verdana"/>
                <a:ea typeface="Verdana"/>
                <a:cs typeface="Verdana"/>
                <a:sym typeface="Verdana"/>
              </a:rPr>
              <a:t>Animators, artists, 3D modelers, VFX artists, </a:t>
            </a:r>
            <a:r>
              <a:rPr lang="en-US" sz="3600" dirty="0" err="1">
                <a:solidFill>
                  <a:schemeClr val="tx1">
                    <a:lumMod val="50000"/>
                    <a:lumOff val="50000"/>
                  </a:schemeClr>
                </a:solidFill>
                <a:latin typeface="Verdana"/>
                <a:ea typeface="Verdana"/>
                <a:cs typeface="Verdana"/>
                <a:sym typeface="Verdana"/>
              </a:rPr>
              <a:t>rotoscopers</a:t>
            </a:r>
            <a:r>
              <a:rPr lang="en-US" sz="3600" dirty="0">
                <a:solidFill>
                  <a:schemeClr val="tx1">
                    <a:lumMod val="50000"/>
                    <a:lumOff val="50000"/>
                  </a:schemeClr>
                </a:solidFill>
                <a:latin typeface="Verdana"/>
                <a:ea typeface="Verdana"/>
                <a:cs typeface="Verdana"/>
                <a:sym typeface="Verdana"/>
              </a:rPr>
              <a:t>, graphics programmers, lighting technicians</a:t>
            </a:r>
            <a:endParaRPr sz="3600" b="1" i="0" u="none" strike="noStrike" cap="none" dirty="0">
              <a:solidFill>
                <a:schemeClr val="tx1">
                  <a:lumMod val="50000"/>
                  <a:lumOff val="50000"/>
                </a:schemeClr>
              </a:solidFill>
              <a:latin typeface="Verdana"/>
              <a:ea typeface="Verdana"/>
              <a:cs typeface="Verdana"/>
              <a:sym typeface="Verdana"/>
            </a:endParaRPr>
          </a:p>
        </p:txBody>
      </p:sp>
      <p:pic>
        <p:nvPicPr>
          <p:cNvPr id="9" name="Picture 8">
            <a:extLst>
              <a:ext uri="{FF2B5EF4-FFF2-40B4-BE49-F238E27FC236}">
                <a16:creationId xmlns:a16="http://schemas.microsoft.com/office/drawing/2014/main" id="{EE837544-24CE-461A-8869-BD5ABAD56EA7}"/>
              </a:ext>
            </a:extLst>
          </p:cNvPr>
          <p:cNvPicPr>
            <a:picLocks noChangeAspect="1"/>
          </p:cNvPicPr>
          <p:nvPr/>
        </p:nvPicPr>
        <p:blipFill rotWithShape="1">
          <a:blip r:embed="rId4"/>
          <a:srcRect b="74546"/>
          <a:stretch/>
        </p:blipFill>
        <p:spPr>
          <a:xfrm>
            <a:off x="0" y="5867664"/>
            <a:ext cx="12215948" cy="1038461"/>
          </a:xfrm>
          <a:prstGeom prst="rect">
            <a:avLst/>
          </a:prstGeom>
        </p:spPr>
      </p:pic>
      <p:pic>
        <p:nvPicPr>
          <p:cNvPr id="10" name="Picture 9">
            <a:extLst>
              <a:ext uri="{FF2B5EF4-FFF2-40B4-BE49-F238E27FC236}">
                <a16:creationId xmlns:a16="http://schemas.microsoft.com/office/drawing/2014/main" id="{EBC2829B-A3BF-4FF0-9F73-9C97BB8AE7B6}"/>
              </a:ext>
            </a:extLst>
          </p:cNvPr>
          <p:cNvPicPr>
            <a:picLocks noChangeAspect="1"/>
          </p:cNvPicPr>
          <p:nvPr/>
        </p:nvPicPr>
        <p:blipFill rotWithShape="1">
          <a:blip r:embed="rId4"/>
          <a:srcRect l="12779" t="25575" r="12409" b="26353"/>
          <a:stretch/>
        </p:blipFill>
        <p:spPr>
          <a:xfrm>
            <a:off x="8731332" y="5960552"/>
            <a:ext cx="3168666" cy="827009"/>
          </a:xfrm>
          <a:prstGeom prst="rect">
            <a:avLst/>
          </a:prstGeom>
        </p:spPr>
      </p:pic>
    </p:spTree>
    <p:extLst>
      <p:ext uri="{BB962C8B-B14F-4D97-AF65-F5344CB8AC3E}">
        <p14:creationId xmlns:p14="http://schemas.microsoft.com/office/powerpoint/2010/main" val="262041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8" name="Google Shape;218;p28"/>
          <p:cNvSpPr txBox="1"/>
          <p:nvPr/>
        </p:nvSpPr>
        <p:spPr>
          <a:xfrm>
            <a:off x="976050" y="1296798"/>
            <a:ext cx="5629800" cy="3300602"/>
          </a:xfrm>
          <a:prstGeom prst="rect">
            <a:avLst/>
          </a:prstGeom>
          <a:noFill/>
          <a:ln>
            <a:noFill/>
          </a:ln>
        </p:spPr>
        <p:txBody>
          <a:bodyPr spcFirstLastPara="1" wrap="square" lIns="91425" tIns="45700" rIns="91425" bIns="45700" anchor="t" anchorCtr="0">
            <a:noAutofit/>
          </a:bodyPr>
          <a:lstStyle/>
          <a:p>
            <a:pPr lvl="0" algn="ctr">
              <a:buSzPts val="1800"/>
            </a:pPr>
            <a:r>
              <a:rPr lang="en-US" sz="3600" dirty="0">
                <a:solidFill>
                  <a:schemeClr val="tx1">
                    <a:lumMod val="50000"/>
                    <a:lumOff val="50000"/>
                  </a:schemeClr>
                </a:solidFill>
                <a:latin typeface="Verdana"/>
                <a:ea typeface="Verdana"/>
                <a:cs typeface="Verdana"/>
                <a:sym typeface="Verdana"/>
              </a:rPr>
              <a:t>composers,</a:t>
            </a:r>
          </a:p>
          <a:p>
            <a:pPr lvl="0" algn="ctr">
              <a:buSzPts val="1800"/>
            </a:pPr>
            <a:r>
              <a:rPr lang="en-US" sz="3600" dirty="0">
                <a:solidFill>
                  <a:schemeClr val="tx1">
                    <a:lumMod val="50000"/>
                    <a:lumOff val="50000"/>
                  </a:schemeClr>
                </a:solidFill>
                <a:latin typeface="Verdana"/>
                <a:ea typeface="Verdana"/>
                <a:cs typeface="Verdana"/>
                <a:sym typeface="Verdana"/>
              </a:rPr>
              <a:t> sound recordists, audio programmers, audio engineers, sound designers</a:t>
            </a:r>
            <a:endParaRPr sz="3600" dirty="0">
              <a:solidFill>
                <a:schemeClr val="tx1">
                  <a:lumMod val="50000"/>
                  <a:lumOff val="50000"/>
                </a:schemeClr>
              </a:solidFill>
              <a:latin typeface="Verdana"/>
              <a:ea typeface="Verdana"/>
              <a:cs typeface="Verdana"/>
              <a:sym typeface="Verdana"/>
            </a:endParaRPr>
          </a:p>
          <a:p>
            <a:pPr marL="114300" marR="0" lvl="0" indent="0" algn="ctr" rtl="0">
              <a:lnSpc>
                <a:spcPct val="90000"/>
              </a:lnSpc>
              <a:spcBef>
                <a:spcPts val="1000"/>
              </a:spcBef>
              <a:spcAft>
                <a:spcPts val="0"/>
              </a:spcAft>
              <a:buClr>
                <a:srgbClr val="000000"/>
              </a:buClr>
              <a:buSzPts val="1800"/>
              <a:buFont typeface="Arial"/>
              <a:buNone/>
            </a:pPr>
            <a:endParaRPr sz="3600" dirty="0">
              <a:solidFill>
                <a:srgbClr val="06484C"/>
              </a:solidFill>
              <a:latin typeface="Verdana"/>
              <a:ea typeface="Verdana"/>
              <a:cs typeface="Verdana"/>
              <a:sym typeface="Verdana"/>
            </a:endParaRPr>
          </a:p>
        </p:txBody>
      </p:sp>
      <p:pic>
        <p:nvPicPr>
          <p:cNvPr id="8" name="Picture 7">
            <a:extLst>
              <a:ext uri="{FF2B5EF4-FFF2-40B4-BE49-F238E27FC236}">
                <a16:creationId xmlns:a16="http://schemas.microsoft.com/office/drawing/2014/main" id="{5C408BD5-6362-4FB6-BB84-08AB14E5467B}"/>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F1118105-D49D-4408-BB3A-08DB7ECF6448}"/>
              </a:ext>
            </a:extLst>
          </p:cNvPr>
          <p:cNvPicPr>
            <a:picLocks noChangeAspect="1"/>
          </p:cNvPicPr>
          <p:nvPr/>
        </p:nvPicPr>
        <p:blipFill rotWithShape="1">
          <a:blip r:embed="rId4"/>
          <a:srcRect r="71703"/>
          <a:stretch/>
        </p:blipFill>
        <p:spPr>
          <a:xfrm>
            <a:off x="7581900" y="0"/>
            <a:ext cx="4610101" cy="5960552"/>
          </a:xfrm>
          <a:prstGeom prst="rect">
            <a:avLst/>
          </a:prstGeom>
        </p:spPr>
      </p:pic>
      <p:pic>
        <p:nvPicPr>
          <p:cNvPr id="7" name="Picture 6">
            <a:extLst>
              <a:ext uri="{FF2B5EF4-FFF2-40B4-BE49-F238E27FC236}">
                <a16:creationId xmlns:a16="http://schemas.microsoft.com/office/drawing/2014/main" id="{5B7D4BA5-F5AD-4ED6-AEBC-4FEDF91B1A46}"/>
              </a:ext>
            </a:extLst>
          </p:cNvPr>
          <p:cNvPicPr>
            <a:picLocks noChangeAspect="1"/>
          </p:cNvPicPr>
          <p:nvPr/>
        </p:nvPicPr>
        <p:blipFill rotWithShape="1">
          <a:blip r:embed="rId3"/>
          <a:srcRect b="74546"/>
          <a:stretch/>
        </p:blipFill>
        <p:spPr>
          <a:xfrm>
            <a:off x="0" y="5867664"/>
            <a:ext cx="12215948" cy="1038461"/>
          </a:xfrm>
          <a:prstGeom prst="rect">
            <a:avLst/>
          </a:prstGeom>
        </p:spPr>
      </p:pic>
    </p:spTree>
    <p:extLst>
      <p:ext uri="{BB962C8B-B14F-4D97-AF65-F5344CB8AC3E}">
        <p14:creationId xmlns:p14="http://schemas.microsoft.com/office/powerpoint/2010/main" val="18601610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2500</TotalTime>
  <Words>1466</Words>
  <Application>Microsoft Office PowerPoint</Application>
  <PresentationFormat>Widescreen</PresentationFormat>
  <Paragraphs>135</Paragraphs>
  <Slides>25</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Office Theme</vt:lpstr>
      <vt:lpstr>Note for teachers</vt:lpstr>
      <vt:lpstr>PowerPoint Presentation</vt:lpstr>
      <vt:lpstr>Session Aims</vt:lpstr>
      <vt:lpstr>12 sectors = lots of careers!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Tour –  Assassin’s Creed Valhalla (15 mins)</vt:lpstr>
      <vt:lpstr>Research Tour –  Assassin’s Creed Valhalla (15 mins)</vt:lpstr>
      <vt:lpstr>Assassin’s Creed Valhalla (Visualise Activity)</vt:lpstr>
      <vt:lpstr>Assassin’s Creed Valhalla (Visualise Activity)</vt:lpstr>
      <vt:lpstr>Assassin’s Creed Valhalla (Perform Activity)</vt:lpstr>
      <vt:lpstr>Assassin’s Creed Valhalla (Perform Activity)</vt:lpstr>
      <vt:lpstr>Assassin’s Creed Valhalla (Compose Activity)</vt:lpstr>
      <vt:lpstr>Assassin’s Creed Valhalla (Compose Activity)</vt:lpstr>
      <vt:lpstr>Student feedback (Student Presentations or Performances)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Gregory</dc:creator>
  <cp:lastModifiedBy>George Coates</cp:lastModifiedBy>
  <cp:revision>131</cp:revision>
  <dcterms:created xsi:type="dcterms:W3CDTF">2019-06-04T16:24:32Z</dcterms:created>
  <dcterms:modified xsi:type="dcterms:W3CDTF">2021-02-25T14:57:05Z</dcterms:modified>
</cp:coreProperties>
</file>