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322" r:id="rId2"/>
    <p:sldId id="306" r:id="rId3"/>
    <p:sldId id="323" r:id="rId4"/>
    <p:sldId id="310" r:id="rId5"/>
    <p:sldId id="329" r:id="rId6"/>
    <p:sldId id="342" r:id="rId7"/>
    <p:sldId id="343" r:id="rId8"/>
    <p:sldId id="351" r:id="rId9"/>
    <p:sldId id="347" r:id="rId10"/>
    <p:sldId id="348" r:id="rId11"/>
    <p:sldId id="334" r:id="rId12"/>
    <p:sldId id="349" r:id="rId13"/>
    <p:sldId id="350" r:id="rId14"/>
    <p:sldId id="335" r:id="rId15"/>
    <p:sldId id="339" r:id="rId16"/>
    <p:sldId id="346" r:id="rId17"/>
    <p:sldId id="325"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06484C"/>
    <a:srgbClr val="BEF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26"/>
    <p:restoredTop sz="74255"/>
  </p:normalViewPr>
  <p:slideViewPr>
    <p:cSldViewPr snapToGrid="0" snapToObjects="1">
      <p:cViewPr varScale="1">
        <p:scale>
          <a:sx n="40" d="100"/>
          <a:sy n="40" d="100"/>
        </p:scale>
        <p:origin x="368"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93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Things to encourage: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Imaginative interpretation of the poem line. What does the line mean to them? </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Use the grid print out to help the understanding of the size the world needs to be</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How could they visually show the weirdness of the dream? Proportion? </a:t>
            </a:r>
            <a:r>
              <a:rPr lang="en-US" dirty="0" err="1"/>
              <a:t>Colour</a:t>
            </a:r>
            <a:r>
              <a:rPr lang="en-US" dirty="0"/>
              <a:t>? Shape?</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Remember sight lines. Could an audience member see everything? </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Movement, if the scene has action how could the set design show that? </a:t>
            </a:r>
            <a:endParaRPr lang="en-GB" dirty="0"/>
          </a:p>
        </p:txBody>
      </p:sp>
    </p:spTree>
    <p:extLst>
      <p:ext uri="{BB962C8B-B14F-4D97-AF65-F5344CB8AC3E}">
        <p14:creationId xmlns:p14="http://schemas.microsoft.com/office/powerpoint/2010/main" val="96384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lumMod val="50000"/>
                    <a:lumOff val="50000"/>
                  </a:schemeClr>
                </a:solidFill>
              </a:rPr>
              <a:t>Teachers to see ‘Extra help’ hints and tips in their notes.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lumMod val="50000"/>
                    <a:lumOff val="50000"/>
                  </a:schemeClr>
                </a:solidFill>
              </a:rPr>
              <a:t>Students to either photograph their creations and email to teacher, or present their ideas to the class (2 mins each presentation)</a:t>
            </a:r>
          </a:p>
          <a:p>
            <a:pPr marL="158750" indent="0">
              <a:buNone/>
            </a:pPr>
            <a:r>
              <a:rPr lang="en-US" dirty="0"/>
              <a:t>If you have been able to organize external employer observers for student presentations, the lesson could achieve against Benchmark 5.</a:t>
            </a:r>
            <a:endParaRPr lang="en-GB" dirty="0"/>
          </a:p>
        </p:txBody>
      </p:sp>
    </p:spTree>
    <p:extLst>
      <p:ext uri="{BB962C8B-B14F-4D97-AF65-F5344CB8AC3E}">
        <p14:creationId xmlns:p14="http://schemas.microsoft.com/office/powerpoint/2010/main" val="195392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lumMod val="50000"/>
                    <a:lumOff val="50000"/>
                  </a:schemeClr>
                </a:solidFill>
              </a:rPr>
              <a:t>Teachers to see ‘Extra help’ hints and tips in their notes.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lumMod val="50000"/>
                    <a:lumOff val="50000"/>
                  </a:schemeClr>
                </a:solidFill>
              </a:rPr>
              <a:t>Students to either photograph their creations and email to teacher, or present their ideas to the class (2 mins each presentation)</a:t>
            </a:r>
          </a:p>
          <a:p>
            <a:pPr marL="158750" indent="0">
              <a:buNone/>
            </a:pPr>
            <a:r>
              <a:rPr lang="en-US" dirty="0"/>
              <a:t>If you have been able to organize external employer observers for student presentations, the lesson could achieve against Benchmark 5.</a:t>
            </a:r>
            <a:endParaRPr lang="en-GB" dirty="0"/>
          </a:p>
        </p:txBody>
      </p:sp>
    </p:spTree>
    <p:extLst>
      <p:ext uri="{BB962C8B-B14F-4D97-AF65-F5344CB8AC3E}">
        <p14:creationId xmlns:p14="http://schemas.microsoft.com/office/powerpoint/2010/main" val="310972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running a one hour session, this is a round up and signposting for further info. Suggest all students key </a:t>
            </a:r>
            <a:r>
              <a:rPr lang="en-US" dirty="0" err="1"/>
              <a:t>url</a:t>
            </a:r>
            <a:r>
              <a:rPr lang="en-US" dirty="0"/>
              <a:t> into their phones so that they check out site more fully in their own time (5 mins)</a:t>
            </a:r>
          </a:p>
          <a:p>
            <a:r>
              <a:rPr lang="en-US" dirty="0"/>
              <a:t>If you are running a longer session, invite students to visit website and answer the </a:t>
            </a:r>
            <a:r>
              <a:rPr lang="en-US"/>
              <a:t>two questions</a:t>
            </a:r>
            <a:endParaRPr lang="en-GB" dirty="0"/>
          </a:p>
        </p:txBody>
      </p:sp>
    </p:spTree>
    <p:extLst>
      <p:ext uri="{BB962C8B-B14F-4D97-AF65-F5344CB8AC3E}">
        <p14:creationId xmlns:p14="http://schemas.microsoft.com/office/powerpoint/2010/main" val="385838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035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enable your activity today to meet Gatsby Benchmark 5, active and two-way communication needs to take place between student and employer. This can be done in a number of ways:</a:t>
            </a:r>
          </a:p>
          <a:p>
            <a:pPr lvl="1"/>
            <a:r>
              <a:rPr lang="en-US" dirty="0"/>
              <a:t>Employers can be invited to review the mood boards/student presentations and give feedback</a:t>
            </a:r>
          </a:p>
          <a:p>
            <a:pPr lvl="1"/>
            <a:r>
              <a:rPr lang="en-US" dirty="0"/>
              <a:t>Employers can be invited to review the motion capture scene reading/performance and give feedback</a:t>
            </a:r>
          </a:p>
          <a:p>
            <a:pPr lvl="1"/>
            <a:r>
              <a:rPr lang="en-US" dirty="0"/>
              <a:t>Invite students to ask questions of our expert Q&amp;A panels during NCW. Details on timings and contributors are on the website.</a:t>
            </a:r>
          </a:p>
          <a:p>
            <a:pPr marL="615950" lvl="1" indent="0">
              <a:buNone/>
            </a:pPr>
            <a:endParaRPr lang="en-GB" dirty="0"/>
          </a:p>
        </p:txBody>
      </p:sp>
    </p:spTree>
    <p:extLst>
      <p:ext uri="{BB962C8B-B14F-4D97-AF65-F5344CB8AC3E}">
        <p14:creationId xmlns:p14="http://schemas.microsoft.com/office/powerpoint/2010/main" val="337352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559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d5b5f52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are the creative industries?</a:t>
            </a:r>
            <a:endParaRPr dirty="0"/>
          </a:p>
          <a:p>
            <a:pPr marL="0" lvl="0" indent="0" algn="l" rtl="0">
              <a:spcBef>
                <a:spcPts val="0"/>
              </a:spcBef>
              <a:spcAft>
                <a:spcPts val="0"/>
              </a:spcAft>
              <a:buNone/>
            </a:pPr>
            <a:r>
              <a:rPr lang="en-US" dirty="0"/>
              <a:t>12 sub sectors </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a:t>
            </a:r>
            <a:r>
              <a:rPr lang="en-US" sz="1100" b="1" i="0" u="none" strike="noStrike" cap="none" dirty="0">
                <a:solidFill>
                  <a:srgbClr val="000000"/>
                </a:solidFill>
                <a:effectLst/>
                <a:latin typeface="Arial"/>
                <a:ea typeface="Arial"/>
                <a:cs typeface="Arial"/>
                <a:sym typeface="Arial"/>
              </a:rPr>
              <a:t>Creative Industries</a:t>
            </a:r>
            <a:r>
              <a:rPr lang="en-US" sz="1100" b="0" i="0" u="none" strike="noStrike" cap="none" dirty="0">
                <a:solidFill>
                  <a:srgbClr val="000000"/>
                </a:solidFill>
                <a:effectLst/>
                <a:latin typeface="Arial"/>
                <a:ea typeface="Arial"/>
                <a:cs typeface="Arial"/>
                <a:sym typeface="Arial"/>
              </a:rPr>
              <a:t> were </a:t>
            </a:r>
            <a:r>
              <a:rPr lang="en-US" sz="1100" b="1" i="0" u="none" strike="noStrike" cap="none" dirty="0">
                <a:solidFill>
                  <a:srgbClr val="000000"/>
                </a:solidFill>
                <a:effectLst/>
                <a:latin typeface="Arial"/>
                <a:ea typeface="Arial"/>
                <a:cs typeface="Arial"/>
                <a:sym typeface="Arial"/>
              </a:rPr>
              <a:t>defined</a:t>
            </a:r>
            <a:r>
              <a:rPr lang="en-US" sz="1100" b="0" i="0" u="none" strike="noStrike" cap="none" dirty="0">
                <a:solidFill>
                  <a:srgbClr val="000000"/>
                </a:solidFill>
                <a:effectLst/>
                <a:latin typeface="Arial"/>
                <a:ea typeface="Arial"/>
                <a:cs typeface="Arial"/>
                <a:sym typeface="Arial"/>
              </a:rPr>
              <a:t> in the Government's 2001 </a:t>
            </a:r>
            <a:r>
              <a:rPr lang="en-US" sz="1100" b="1" i="0" u="none" strike="noStrike" cap="none" dirty="0">
                <a:solidFill>
                  <a:srgbClr val="000000"/>
                </a:solidFill>
                <a:effectLst/>
                <a:latin typeface="Arial"/>
                <a:ea typeface="Arial"/>
                <a:cs typeface="Arial"/>
                <a:sym typeface="Arial"/>
              </a:rPr>
              <a:t>Creative Industries</a:t>
            </a:r>
            <a:r>
              <a:rPr lang="en-US" sz="1100" b="0" i="0" u="none" strike="noStrike" cap="none" dirty="0">
                <a:solidFill>
                  <a:srgbClr val="000000"/>
                </a:solidFill>
                <a:effectLst/>
                <a:latin typeface="Arial"/>
                <a:ea typeface="Arial"/>
                <a:cs typeface="Arial"/>
                <a:sym typeface="Arial"/>
              </a:rPr>
              <a:t> Mapping. Defined as “those </a:t>
            </a:r>
            <a:r>
              <a:rPr lang="en-US" sz="1100" b="1" i="0" u="none" strike="noStrike" cap="none" dirty="0">
                <a:solidFill>
                  <a:srgbClr val="000000"/>
                </a:solidFill>
                <a:effectLst/>
                <a:latin typeface="Arial"/>
                <a:ea typeface="Arial"/>
                <a:cs typeface="Arial"/>
                <a:sym typeface="Arial"/>
              </a:rPr>
              <a:t>industries</a:t>
            </a:r>
            <a:r>
              <a:rPr lang="en-US" sz="1100" b="0" i="0" u="none" strike="noStrike" cap="none" dirty="0">
                <a:solidFill>
                  <a:srgbClr val="000000"/>
                </a:solidFill>
                <a:effectLst/>
                <a:latin typeface="Arial"/>
                <a:ea typeface="Arial"/>
                <a:cs typeface="Arial"/>
                <a:sym typeface="Arial"/>
              </a:rPr>
              <a:t> which have their origin in individual </a:t>
            </a:r>
            <a:r>
              <a:rPr lang="en-US" sz="1100" b="1" i="0" u="none" strike="noStrike" cap="none" dirty="0">
                <a:solidFill>
                  <a:srgbClr val="000000"/>
                </a:solidFill>
                <a:effectLst/>
                <a:latin typeface="Arial"/>
                <a:ea typeface="Arial"/>
                <a:cs typeface="Arial"/>
                <a:sym typeface="Arial"/>
              </a:rPr>
              <a:t>creativity</a:t>
            </a:r>
            <a:r>
              <a:rPr lang="en-US" sz="1100" b="0" i="0" u="none" strike="noStrike" cap="none" dirty="0">
                <a:solidFill>
                  <a:srgbClr val="000000"/>
                </a:solidFill>
                <a:effectLst/>
                <a:latin typeface="Arial"/>
                <a:ea typeface="Arial"/>
                <a:cs typeface="Arial"/>
                <a:sym typeface="Arial"/>
              </a:rPr>
              <a:t>, skill and talent. and which have a potential for wealth and job creation through the generation and. exploitation of intellectual property”.</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Think how often in every day of your life you interact with creative industries – music, radio, newspapers, magazines, books, TV content on YouTube, podcasts, billboard posters, architecture – so much of what you see is designed, produced, created.</a:t>
            </a:r>
            <a:endParaRPr lang="en-GB" dirty="0"/>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(1 min)</a:t>
            </a:r>
            <a:endParaRPr dirty="0"/>
          </a:p>
        </p:txBody>
      </p:sp>
      <p:sp>
        <p:nvSpPr>
          <p:cNvPr id="112" name="Google Shape;112;g5d5b5f52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45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a09d126f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g5a09d126f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11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 and film (15 mins)</a:t>
            </a:r>
            <a:endParaRPr lang="en-GB" dirty="0"/>
          </a:p>
        </p:txBody>
      </p:sp>
    </p:spTree>
    <p:extLst>
      <p:ext uri="{BB962C8B-B14F-4D97-AF65-F5344CB8AC3E}">
        <p14:creationId xmlns:p14="http://schemas.microsoft.com/office/powerpoint/2010/main" val="157565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a09d126f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ICEBREAKER</a:t>
            </a:r>
          </a:p>
          <a:p>
            <a:pPr marL="0" lvl="0" indent="0" algn="l" rtl="0">
              <a:spcBef>
                <a:spcPts val="0"/>
              </a:spcBef>
              <a:spcAft>
                <a:spcPts val="0"/>
              </a:spcAft>
              <a:buNone/>
            </a:pPr>
            <a:r>
              <a:rPr lang="en-US" dirty="0"/>
              <a:t>Teacher to refer students back to the sector overview they might have seen in their assembly, or perhaps a school production,  and ask them to think about all the different roles it might take to put on a live show – both backstage and in the running of a venue or production company. Then teacher or nominated student to jot answers called out from class on to flipchart paper. How many do you get? Allow 4 mins for shoutout, then spend time reflecting on infographic on next slide.</a:t>
            </a:r>
            <a:endParaRPr dirty="0"/>
          </a:p>
        </p:txBody>
      </p:sp>
      <p:sp>
        <p:nvSpPr>
          <p:cNvPr id="131" name="Google Shape;131;g5a09d126f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80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a09d126f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Any surprises?</a:t>
            </a:r>
          </a:p>
        </p:txBody>
      </p:sp>
      <p:sp>
        <p:nvSpPr>
          <p:cNvPr id="131" name="Google Shape;131;g5a09d126f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30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a09d126f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Any surprises?</a:t>
            </a:r>
          </a:p>
        </p:txBody>
      </p:sp>
      <p:sp>
        <p:nvSpPr>
          <p:cNvPr id="131" name="Google Shape;131;g5a09d126f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9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668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205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1256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discovercreative.care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tif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discovercreative.careers/video-programme/performing-arts/uk-performing-arts/"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discovercreative.careers/video-programme/performing-arts/royal-opera-house/"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A7F8DB-6320-47ED-AF51-B137E6CD7419}"/>
              </a:ext>
            </a:extLst>
          </p:cNvPr>
          <p:cNvPicPr>
            <a:picLocks noChangeAspect="1"/>
          </p:cNvPicPr>
          <p:nvPr/>
        </p:nvPicPr>
        <p:blipFill>
          <a:blip r:embed="rId2"/>
          <a:stretch>
            <a:fillRect/>
          </a:stretch>
        </p:blipFill>
        <p:spPr>
          <a:xfrm>
            <a:off x="1" y="0"/>
            <a:ext cx="12344400" cy="6858000"/>
          </a:xfrm>
          <a:prstGeom prst="rect">
            <a:avLst/>
          </a:prstGeom>
        </p:spPr>
      </p:pic>
      <p:pic>
        <p:nvPicPr>
          <p:cNvPr id="5" name="Picture 4">
            <a:extLst>
              <a:ext uri="{FF2B5EF4-FFF2-40B4-BE49-F238E27FC236}">
                <a16:creationId xmlns:a16="http://schemas.microsoft.com/office/drawing/2014/main" id="{9821C5D3-8703-4BE1-8E2D-6B40D43F8046}"/>
              </a:ext>
            </a:extLst>
          </p:cNvPr>
          <p:cNvPicPr>
            <a:picLocks noChangeAspect="1"/>
          </p:cNvPicPr>
          <p:nvPr/>
        </p:nvPicPr>
        <p:blipFill>
          <a:blip r:embed="rId2"/>
          <a:stretch>
            <a:fillRect/>
          </a:stretch>
        </p:blipFill>
        <p:spPr>
          <a:xfrm>
            <a:off x="84333" y="0"/>
            <a:ext cx="12175735" cy="4945452"/>
          </a:xfrm>
          <a:prstGeom prst="rect">
            <a:avLst/>
          </a:prstGeom>
        </p:spPr>
      </p:pic>
      <p:sp>
        <p:nvSpPr>
          <p:cNvPr id="7" name="Title 3">
            <a:extLst>
              <a:ext uri="{FF2B5EF4-FFF2-40B4-BE49-F238E27FC236}">
                <a16:creationId xmlns:a16="http://schemas.microsoft.com/office/drawing/2014/main" id="{5A440933-E987-4981-8F6D-A50D8858D3D5}"/>
              </a:ext>
            </a:extLst>
          </p:cNvPr>
          <p:cNvSpPr txBox="1">
            <a:spLocks/>
          </p:cNvSpPr>
          <p:nvPr/>
        </p:nvSpPr>
        <p:spPr>
          <a:xfrm>
            <a:off x="1010653" y="4292709"/>
            <a:ext cx="10515600" cy="132556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solidFill>
                  <a:schemeClr val="accent1">
                    <a:lumMod val="60000"/>
                    <a:lumOff val="40000"/>
                  </a:schemeClr>
                </a:solidFill>
              </a:rPr>
              <a:t>Performing Arts</a:t>
            </a:r>
            <a:endParaRPr lang="en-GB" sz="4000" dirty="0">
              <a:solidFill>
                <a:schemeClr val="accent1">
                  <a:lumMod val="60000"/>
                  <a:lumOff val="40000"/>
                </a:schemeClr>
              </a:solidFill>
            </a:endParaRPr>
          </a:p>
        </p:txBody>
      </p:sp>
      <p:pic>
        <p:nvPicPr>
          <p:cNvPr id="8" name="Picture 7">
            <a:extLst>
              <a:ext uri="{FF2B5EF4-FFF2-40B4-BE49-F238E27FC236}">
                <a16:creationId xmlns:a16="http://schemas.microsoft.com/office/drawing/2014/main" id="{2EA63126-E784-40EE-950C-EF7C0BA6F0F2}"/>
              </a:ext>
            </a:extLst>
          </p:cNvPr>
          <p:cNvPicPr>
            <a:picLocks noChangeAspect="1"/>
          </p:cNvPicPr>
          <p:nvPr/>
        </p:nvPicPr>
        <p:blipFill>
          <a:blip r:embed="rId3"/>
          <a:stretch>
            <a:fillRect/>
          </a:stretch>
        </p:blipFill>
        <p:spPr>
          <a:xfrm>
            <a:off x="7807225" y="3529664"/>
            <a:ext cx="2468880" cy="932992"/>
          </a:xfrm>
          <a:prstGeom prst="rect">
            <a:avLst/>
          </a:prstGeom>
        </p:spPr>
      </p:pic>
    </p:spTree>
    <p:extLst>
      <p:ext uri="{BB962C8B-B14F-4D97-AF65-F5344CB8AC3E}">
        <p14:creationId xmlns:p14="http://schemas.microsoft.com/office/powerpoint/2010/main" val="178056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6966857" y="1654630"/>
            <a:ext cx="5227171" cy="5203370"/>
          </a:xfrm>
          <a:solidFill>
            <a:schemeClr val="tx1">
              <a:lumMod val="65000"/>
              <a:lumOff val="35000"/>
            </a:schemeClr>
          </a:solidFill>
        </p:spPr>
        <p:txBody>
          <a:bodyPr/>
          <a:lstStyle/>
          <a:p>
            <a:pPr marL="114300" indent="0">
              <a:buNone/>
            </a:pPr>
            <a:r>
              <a:rPr lang="en-US" sz="2600" dirty="0">
                <a:solidFill>
                  <a:schemeClr val="bg1"/>
                </a:solidFill>
                <a:effectLst>
                  <a:outerShdw blurRad="38100" dist="38100" dir="2700000" algn="tl">
                    <a:srgbClr val="000000">
                      <a:alpha val="43137"/>
                    </a:srgbClr>
                  </a:outerShdw>
                </a:effectLst>
              </a:rPr>
              <a:t>Before the final model is created, a model box (the theatre space itself rather than the model pieces of set) is a place of play and experiment. </a:t>
            </a:r>
          </a:p>
          <a:p>
            <a:pPr marL="114300" indent="0">
              <a:buNone/>
            </a:pPr>
            <a:r>
              <a:rPr lang="en-US" sz="2600" dirty="0">
                <a:solidFill>
                  <a:schemeClr val="bg1"/>
                </a:solidFill>
                <a:effectLst>
                  <a:outerShdw blurRad="38100" dist="38100" dir="2700000" algn="tl">
                    <a:srgbClr val="000000">
                      <a:alpha val="43137"/>
                    </a:srgbClr>
                  </a:outerShdw>
                </a:effectLst>
              </a:rPr>
              <a:t>Set Designers do something called ‘Sketch Modelling’ where they play with shape and texture and form by making shapes made of basic materials and moving them around in the space. </a:t>
            </a:r>
          </a:p>
        </p:txBody>
      </p:sp>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11" name="Title 3">
            <a:extLst>
              <a:ext uri="{FF2B5EF4-FFF2-40B4-BE49-F238E27FC236}">
                <a16:creationId xmlns:a16="http://schemas.microsoft.com/office/drawing/2014/main" id="{F7594333-EE94-48AC-BDC2-0214F9567CB4}"/>
              </a:ext>
            </a:extLst>
          </p:cNvPr>
          <p:cNvSpPr>
            <a:spLocks noGrp="1"/>
          </p:cNvSpPr>
          <p:nvPr>
            <p:ph type="title"/>
          </p:nvPr>
        </p:nvSpPr>
        <p:spPr>
          <a:xfrm>
            <a:off x="416454" y="207080"/>
            <a:ext cx="6038776" cy="1325563"/>
          </a:xfrm>
        </p:spPr>
        <p:txBody>
          <a:bodyPr/>
          <a:lstStyle/>
          <a:p>
            <a:r>
              <a:rPr lang="en-US" dirty="0">
                <a:solidFill>
                  <a:schemeClr val="bg1"/>
                </a:solidFill>
              </a:rPr>
              <a:t>Focus on Set Designer</a:t>
            </a:r>
            <a:br>
              <a:rPr lang="en-US" dirty="0">
                <a:solidFill>
                  <a:schemeClr val="bg1"/>
                </a:solidFill>
              </a:rPr>
            </a:br>
            <a:r>
              <a:rPr lang="en-US" sz="2000" dirty="0">
                <a:solidFill>
                  <a:schemeClr val="bg1"/>
                </a:solidFill>
              </a:rPr>
              <a:t>(Activity)</a:t>
            </a:r>
            <a:endParaRPr lang="en-GB" dirty="0">
              <a:solidFill>
                <a:schemeClr val="bg1"/>
              </a:solidFill>
            </a:endParaRPr>
          </a:p>
        </p:txBody>
      </p:sp>
      <p:pic>
        <p:nvPicPr>
          <p:cNvPr id="15" name="Picture 14" descr="Logo&#10;&#10;Description automatically generated">
            <a:extLst>
              <a:ext uri="{FF2B5EF4-FFF2-40B4-BE49-F238E27FC236}">
                <a16:creationId xmlns:a16="http://schemas.microsoft.com/office/drawing/2014/main" id="{D81C4DAC-0DEF-4F1E-82CB-DF857ECD8567}"/>
              </a:ext>
            </a:extLst>
          </p:cNvPr>
          <p:cNvPicPr>
            <a:picLocks noChangeAspect="1"/>
          </p:cNvPicPr>
          <p:nvPr/>
        </p:nvPicPr>
        <p:blipFill>
          <a:blip r:embed="rId4"/>
          <a:stretch>
            <a:fillRect/>
          </a:stretch>
        </p:blipFill>
        <p:spPr>
          <a:xfrm>
            <a:off x="10896857" y="5481392"/>
            <a:ext cx="1297172" cy="1297172"/>
          </a:xfrm>
          <a:prstGeom prst="rect">
            <a:avLst/>
          </a:prstGeom>
        </p:spPr>
      </p:pic>
      <p:pic>
        <p:nvPicPr>
          <p:cNvPr id="6" name="Picture 5" descr="A picture containing indoor, floor, white, open&#10;&#10;Description automatically generated">
            <a:extLst>
              <a:ext uri="{FF2B5EF4-FFF2-40B4-BE49-F238E27FC236}">
                <a16:creationId xmlns:a16="http://schemas.microsoft.com/office/drawing/2014/main" id="{B099FA57-1657-4382-8F64-5764D48628EA}"/>
              </a:ext>
            </a:extLst>
          </p:cNvPr>
          <p:cNvPicPr>
            <a:picLocks noChangeAspect="1"/>
          </p:cNvPicPr>
          <p:nvPr/>
        </p:nvPicPr>
        <p:blipFill rotWithShape="1">
          <a:blip r:embed="rId5"/>
          <a:srcRect l="5710" r="5817"/>
          <a:stretch/>
        </p:blipFill>
        <p:spPr>
          <a:xfrm>
            <a:off x="2797" y="1681663"/>
            <a:ext cx="6964060" cy="5176338"/>
          </a:xfrm>
          <a:prstGeom prst="rect">
            <a:avLst/>
          </a:prstGeom>
        </p:spPr>
      </p:pic>
    </p:spTree>
    <p:extLst>
      <p:ext uri="{BB962C8B-B14F-4D97-AF65-F5344CB8AC3E}">
        <p14:creationId xmlns:p14="http://schemas.microsoft.com/office/powerpoint/2010/main" val="413405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9" name="Title 3">
            <a:extLst>
              <a:ext uri="{FF2B5EF4-FFF2-40B4-BE49-F238E27FC236}">
                <a16:creationId xmlns:a16="http://schemas.microsoft.com/office/drawing/2014/main" id="{DCC946C1-BA48-408B-B418-289685F64896}"/>
              </a:ext>
            </a:extLst>
          </p:cNvPr>
          <p:cNvSpPr txBox="1">
            <a:spLocks/>
          </p:cNvSpPr>
          <p:nvPr/>
        </p:nvSpPr>
        <p:spPr>
          <a:xfrm>
            <a:off x="293977" y="231597"/>
            <a:ext cx="6038776"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The National Theatre – Set Design Task</a:t>
            </a:r>
            <a:br>
              <a:rPr lang="en-US" dirty="0">
                <a:solidFill>
                  <a:schemeClr val="bg1"/>
                </a:solidFill>
              </a:rPr>
            </a:br>
            <a:r>
              <a:rPr lang="en-US" sz="2000" dirty="0">
                <a:solidFill>
                  <a:schemeClr val="bg1"/>
                </a:solidFill>
              </a:rPr>
              <a:t>(Activity)</a:t>
            </a:r>
            <a:endParaRPr lang="en-GB" dirty="0">
              <a:solidFill>
                <a:schemeClr val="bg1"/>
              </a:solidFill>
            </a:endParaRPr>
          </a:p>
        </p:txBody>
      </p:sp>
      <p:pic>
        <p:nvPicPr>
          <p:cNvPr id="18" name="Picture 17" descr="Logo&#10;&#10;Description automatically generated">
            <a:extLst>
              <a:ext uri="{FF2B5EF4-FFF2-40B4-BE49-F238E27FC236}">
                <a16:creationId xmlns:a16="http://schemas.microsoft.com/office/drawing/2014/main" id="{6544D9B5-22FF-4E04-A147-653813554DB6}"/>
              </a:ext>
            </a:extLst>
          </p:cNvPr>
          <p:cNvPicPr>
            <a:picLocks noChangeAspect="1"/>
          </p:cNvPicPr>
          <p:nvPr/>
        </p:nvPicPr>
        <p:blipFill>
          <a:blip r:embed="rId4"/>
          <a:stretch>
            <a:fillRect/>
          </a:stretch>
        </p:blipFill>
        <p:spPr>
          <a:xfrm>
            <a:off x="10896857" y="5481392"/>
            <a:ext cx="1297172" cy="1297172"/>
          </a:xfrm>
          <a:prstGeom prst="rect">
            <a:avLst/>
          </a:prstGeom>
        </p:spPr>
      </p:pic>
      <p:sp>
        <p:nvSpPr>
          <p:cNvPr id="2" name="Rectangle 1">
            <a:extLst>
              <a:ext uri="{FF2B5EF4-FFF2-40B4-BE49-F238E27FC236}">
                <a16:creationId xmlns:a16="http://schemas.microsoft.com/office/drawing/2014/main" id="{B1D331B0-41D9-4955-8531-C13A6A70808C}"/>
              </a:ext>
            </a:extLst>
          </p:cNvPr>
          <p:cNvSpPr/>
          <p:nvPr/>
        </p:nvSpPr>
        <p:spPr>
          <a:xfrm>
            <a:off x="141771" y="1747503"/>
            <a:ext cx="11843401" cy="3416320"/>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1) Read the ‘Dream Room’ poem provided. In pairs or individually, pick one of the lines to design the set for in your box. Imagine each line as a scene from a play.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2) Pick a pose from the sheet that best reflects the person in their dream room. </a:t>
            </a:r>
          </a:p>
          <a:p>
            <a:endParaRPr lang="en-GB" sz="800" i="1" dirty="0">
              <a:latin typeface="Calibri" panose="020F0502020204030204" pitchFamily="34" charset="0"/>
              <a:cs typeface="Calibri" panose="020F0502020204030204" pitchFamily="34" charset="0"/>
            </a:endParaRPr>
          </a:p>
          <a:p>
            <a:r>
              <a:rPr lang="en-GB" sz="2000" i="1" dirty="0">
                <a:latin typeface="Calibri" panose="020F0502020204030204" pitchFamily="34" charset="0"/>
                <a:cs typeface="Calibri" panose="020F0502020204030204" pitchFamily="34" charset="0"/>
              </a:rPr>
              <a:t>TIP: To help the person stand up, strengthen the back by sticking it onto card. To create a simple back support, you will find a guide in your pack.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3) Create the world of the dream in the box using the materials available. Keeping as much as possible to the scale. </a:t>
            </a:r>
          </a:p>
        </p:txBody>
      </p:sp>
      <p:sp>
        <p:nvSpPr>
          <p:cNvPr id="3" name="Rectangle 2">
            <a:extLst>
              <a:ext uri="{FF2B5EF4-FFF2-40B4-BE49-F238E27FC236}">
                <a16:creationId xmlns:a16="http://schemas.microsoft.com/office/drawing/2014/main" id="{20DE34A1-7569-471C-B97E-76F94CA49999}"/>
              </a:ext>
            </a:extLst>
          </p:cNvPr>
          <p:cNvSpPr/>
          <p:nvPr/>
        </p:nvSpPr>
        <p:spPr>
          <a:xfrm>
            <a:off x="152398" y="5106028"/>
            <a:ext cx="10460915" cy="1323439"/>
          </a:xfrm>
          <a:prstGeom prst="rect">
            <a:avLst/>
          </a:prstGeom>
        </p:spPr>
        <p:txBody>
          <a:bodyPr wrap="square">
            <a:spAutoFit/>
          </a:bodyPr>
          <a:lstStyle/>
          <a:p>
            <a:r>
              <a:rPr lang="en-GB" sz="2000" i="1" dirty="0">
                <a:latin typeface="Calibri" panose="020F0502020204030204" pitchFamily="34" charset="0"/>
                <a:cs typeface="Calibri" panose="020F0502020204030204" pitchFamily="34" charset="0"/>
              </a:rPr>
              <a:t>TIP: By cutting out the pose first you will have a good idea of the size the other things need to be. It doesn’t have to be precisely 1:25 (as this can be very tricky and set designers use a special ruler to help them). Creative use of space is encouraged so if you make something bigger or smaller deliberately then go with it for the concept! This is a dream space after all. </a:t>
            </a:r>
          </a:p>
        </p:txBody>
      </p:sp>
    </p:spTree>
    <p:extLst>
      <p:ext uri="{BB962C8B-B14F-4D97-AF65-F5344CB8AC3E}">
        <p14:creationId xmlns:p14="http://schemas.microsoft.com/office/powerpoint/2010/main" val="329693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84E31E09-5D9D-4195-A1B0-5CB6B724197E}"/>
              </a:ext>
            </a:extLst>
          </p:cNvPr>
          <p:cNvPicPr>
            <a:picLocks noChangeAspect="1"/>
          </p:cNvPicPr>
          <p:nvPr/>
        </p:nvPicPr>
        <p:blipFill>
          <a:blip r:embed="rId3"/>
          <a:stretch>
            <a:fillRect/>
          </a:stretch>
        </p:blipFill>
        <p:spPr>
          <a:xfrm rot="981940">
            <a:off x="6734197" y="2330868"/>
            <a:ext cx="5058386" cy="3576863"/>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4"/>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4"/>
          <a:srcRect l="12779" t="25575" r="12409" b="26353"/>
          <a:stretch/>
        </p:blipFill>
        <p:spPr>
          <a:xfrm>
            <a:off x="8707384" y="456358"/>
            <a:ext cx="3168666" cy="827009"/>
          </a:xfrm>
          <a:prstGeom prst="rect">
            <a:avLst/>
          </a:prstGeom>
        </p:spPr>
      </p:pic>
      <p:sp>
        <p:nvSpPr>
          <p:cNvPr id="9" name="Title 3">
            <a:extLst>
              <a:ext uri="{FF2B5EF4-FFF2-40B4-BE49-F238E27FC236}">
                <a16:creationId xmlns:a16="http://schemas.microsoft.com/office/drawing/2014/main" id="{DCC946C1-BA48-408B-B418-289685F64896}"/>
              </a:ext>
            </a:extLst>
          </p:cNvPr>
          <p:cNvSpPr txBox="1">
            <a:spLocks/>
          </p:cNvSpPr>
          <p:nvPr/>
        </p:nvSpPr>
        <p:spPr>
          <a:xfrm>
            <a:off x="293977" y="231597"/>
            <a:ext cx="6038776"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The National Theatre – Set Design Task </a:t>
            </a:r>
            <a:br>
              <a:rPr lang="en-US" dirty="0">
                <a:solidFill>
                  <a:schemeClr val="bg1"/>
                </a:solidFill>
              </a:rPr>
            </a:br>
            <a:r>
              <a:rPr lang="en-US" sz="2000" dirty="0">
                <a:solidFill>
                  <a:schemeClr val="bg1"/>
                </a:solidFill>
              </a:rPr>
              <a:t>(Activity)</a:t>
            </a:r>
            <a:endParaRPr lang="en-GB" dirty="0">
              <a:solidFill>
                <a:schemeClr val="bg1"/>
              </a:solidFill>
            </a:endParaRPr>
          </a:p>
        </p:txBody>
      </p:sp>
      <p:pic>
        <p:nvPicPr>
          <p:cNvPr id="11" name="Picture 10" descr="A picture containing outdoor, group, different, clothes&#10;&#10;Description automatically generated">
            <a:extLst>
              <a:ext uri="{FF2B5EF4-FFF2-40B4-BE49-F238E27FC236}">
                <a16:creationId xmlns:a16="http://schemas.microsoft.com/office/drawing/2014/main" id="{E4D70A59-A975-4394-B288-9BF3286AE9E5}"/>
              </a:ext>
            </a:extLst>
          </p:cNvPr>
          <p:cNvPicPr>
            <a:picLocks noChangeAspect="1"/>
          </p:cNvPicPr>
          <p:nvPr/>
        </p:nvPicPr>
        <p:blipFill>
          <a:blip r:embed="rId5"/>
          <a:stretch>
            <a:fillRect/>
          </a:stretch>
        </p:blipFill>
        <p:spPr>
          <a:xfrm rot="20930951">
            <a:off x="284444" y="2489242"/>
            <a:ext cx="2959544" cy="4186323"/>
          </a:xfrm>
          <a:prstGeom prst="rect">
            <a:avLst/>
          </a:prstGeom>
          <a:ln>
            <a:solidFill>
              <a:schemeClr val="bg1">
                <a:lumMod val="50000"/>
              </a:schemeClr>
            </a:solidFill>
          </a:ln>
        </p:spPr>
      </p:pic>
      <p:pic>
        <p:nvPicPr>
          <p:cNvPr id="15" name="Picture 14" descr="Diagram&#10;&#10;Description automatically generated">
            <a:extLst>
              <a:ext uri="{FF2B5EF4-FFF2-40B4-BE49-F238E27FC236}">
                <a16:creationId xmlns:a16="http://schemas.microsoft.com/office/drawing/2014/main" id="{3D821A36-1E1E-4D07-9F0E-FD45751871E6}"/>
              </a:ext>
            </a:extLst>
          </p:cNvPr>
          <p:cNvPicPr>
            <a:picLocks noChangeAspect="1"/>
          </p:cNvPicPr>
          <p:nvPr/>
        </p:nvPicPr>
        <p:blipFill>
          <a:blip r:embed="rId6"/>
          <a:stretch>
            <a:fillRect/>
          </a:stretch>
        </p:blipFill>
        <p:spPr>
          <a:xfrm>
            <a:off x="2868484" y="1805441"/>
            <a:ext cx="6335390" cy="4478839"/>
          </a:xfrm>
          <a:prstGeom prst="rect">
            <a:avLst/>
          </a:prstGeom>
          <a:ln>
            <a:solidFill>
              <a:schemeClr val="bg1">
                <a:lumMod val="50000"/>
              </a:schemeClr>
            </a:solidFill>
          </a:ln>
        </p:spPr>
      </p:pic>
      <p:pic>
        <p:nvPicPr>
          <p:cNvPr id="18" name="Picture 17" descr="Logo&#10;&#10;Description automatically generated">
            <a:extLst>
              <a:ext uri="{FF2B5EF4-FFF2-40B4-BE49-F238E27FC236}">
                <a16:creationId xmlns:a16="http://schemas.microsoft.com/office/drawing/2014/main" id="{6544D9B5-22FF-4E04-A147-653813554DB6}"/>
              </a:ext>
            </a:extLst>
          </p:cNvPr>
          <p:cNvPicPr>
            <a:picLocks noChangeAspect="1"/>
          </p:cNvPicPr>
          <p:nvPr/>
        </p:nvPicPr>
        <p:blipFill>
          <a:blip r:embed="rId7"/>
          <a:stretch>
            <a:fillRect/>
          </a:stretch>
        </p:blipFill>
        <p:spPr>
          <a:xfrm>
            <a:off x="10896857" y="5481392"/>
            <a:ext cx="1297172" cy="1297172"/>
          </a:xfrm>
          <a:prstGeom prst="rect">
            <a:avLst/>
          </a:prstGeom>
        </p:spPr>
      </p:pic>
      <p:sp>
        <p:nvSpPr>
          <p:cNvPr id="2" name="TextBox 1">
            <a:extLst>
              <a:ext uri="{FF2B5EF4-FFF2-40B4-BE49-F238E27FC236}">
                <a16:creationId xmlns:a16="http://schemas.microsoft.com/office/drawing/2014/main" id="{EBB67CC6-3F1F-47D1-919C-0BCD3A4A6DEB}"/>
              </a:ext>
            </a:extLst>
          </p:cNvPr>
          <p:cNvSpPr txBox="1"/>
          <p:nvPr/>
        </p:nvSpPr>
        <p:spPr>
          <a:xfrm>
            <a:off x="32636" y="1658030"/>
            <a:ext cx="2459906" cy="923330"/>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Cutout your chosen poses, stick to card and make a strut:</a:t>
            </a:r>
            <a:endParaRPr lang="en-GB"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90D2E1D-8816-4F14-9D39-6D803C23CDB6}"/>
              </a:ext>
            </a:extLst>
          </p:cNvPr>
          <p:cNvSpPr txBox="1"/>
          <p:nvPr/>
        </p:nvSpPr>
        <p:spPr>
          <a:xfrm>
            <a:off x="3777937" y="6312887"/>
            <a:ext cx="4516484"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Think about scale (grid paper provided in kit)</a:t>
            </a:r>
            <a:endParaRPr lang="en-GB" sz="1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9B03059-A57D-49AF-A0A9-C64C976BE499}"/>
              </a:ext>
            </a:extLst>
          </p:cNvPr>
          <p:cNvSpPr txBox="1"/>
          <p:nvPr/>
        </p:nvSpPr>
        <p:spPr>
          <a:xfrm>
            <a:off x="9164687" y="1742545"/>
            <a:ext cx="2990038" cy="923330"/>
          </a:xfrm>
          <a:prstGeom prst="rect">
            <a:avLst/>
          </a:prstGeom>
          <a:noFill/>
        </p:spPr>
        <p:txBody>
          <a:bodyPr wrap="square" rtlCol="0">
            <a:spAutoFit/>
          </a:bodyPr>
          <a:lstStyle/>
          <a:p>
            <a:pPr algn="r"/>
            <a:r>
              <a:rPr lang="en-US" sz="1800" dirty="0">
                <a:latin typeface="Calibri" panose="020F0502020204030204" pitchFamily="34" charset="0"/>
                <a:cs typeface="Calibri" panose="020F0502020204030204" pitchFamily="34" charset="0"/>
              </a:rPr>
              <a:t>If you don’t have a suitable box to use, make one using template provided in your kit:</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604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3F4E9DC-FD0B-4DEB-BC9C-AD966F6A18E1}"/>
              </a:ext>
            </a:extLst>
          </p:cNvPr>
          <p:cNvPicPr>
            <a:picLocks noChangeAspect="1"/>
          </p:cNvPicPr>
          <p:nvPr/>
        </p:nvPicPr>
        <p:blipFill rotWithShape="1">
          <a:blip r:embed="rId3"/>
          <a:srcRect t="12564" b="10788"/>
          <a:stretch/>
        </p:blipFill>
        <p:spPr>
          <a:xfrm>
            <a:off x="-23948" y="783770"/>
            <a:ext cx="12192000" cy="6074229"/>
          </a:xfrm>
          <a:prstGeom prst="rect">
            <a:avLst/>
          </a:prstGeom>
        </p:spPr>
      </p:pic>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4"/>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4"/>
          <a:srcRect l="12779" t="25575" r="12409" b="26353"/>
          <a:stretch/>
        </p:blipFill>
        <p:spPr>
          <a:xfrm>
            <a:off x="8707384" y="456358"/>
            <a:ext cx="3168666" cy="827009"/>
          </a:xfrm>
          <a:prstGeom prst="rect">
            <a:avLst/>
          </a:prstGeom>
        </p:spPr>
      </p:pic>
      <p:sp>
        <p:nvSpPr>
          <p:cNvPr id="9" name="Title 3">
            <a:extLst>
              <a:ext uri="{FF2B5EF4-FFF2-40B4-BE49-F238E27FC236}">
                <a16:creationId xmlns:a16="http://schemas.microsoft.com/office/drawing/2014/main" id="{DCC946C1-BA48-408B-B418-289685F64896}"/>
              </a:ext>
            </a:extLst>
          </p:cNvPr>
          <p:cNvSpPr txBox="1">
            <a:spLocks/>
          </p:cNvSpPr>
          <p:nvPr/>
        </p:nvSpPr>
        <p:spPr>
          <a:xfrm>
            <a:off x="293977" y="231597"/>
            <a:ext cx="6038776"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The National Theatre – Set Design Task </a:t>
            </a:r>
            <a:br>
              <a:rPr lang="en-US" dirty="0">
                <a:solidFill>
                  <a:schemeClr val="bg1"/>
                </a:solidFill>
              </a:rPr>
            </a:br>
            <a:r>
              <a:rPr lang="en-US" sz="2000" dirty="0">
                <a:solidFill>
                  <a:schemeClr val="bg1"/>
                </a:solidFill>
              </a:rPr>
              <a:t>(Student presentations / Submissions)</a:t>
            </a:r>
            <a:endParaRPr lang="en-GB" dirty="0">
              <a:solidFill>
                <a:schemeClr val="bg1"/>
              </a:solidFill>
            </a:endParaRPr>
          </a:p>
        </p:txBody>
      </p:sp>
      <p:pic>
        <p:nvPicPr>
          <p:cNvPr id="18" name="Picture 17" descr="Logo&#10;&#10;Description automatically generated">
            <a:extLst>
              <a:ext uri="{FF2B5EF4-FFF2-40B4-BE49-F238E27FC236}">
                <a16:creationId xmlns:a16="http://schemas.microsoft.com/office/drawing/2014/main" id="{6544D9B5-22FF-4E04-A147-653813554DB6}"/>
              </a:ext>
            </a:extLst>
          </p:cNvPr>
          <p:cNvPicPr>
            <a:picLocks noChangeAspect="1"/>
          </p:cNvPicPr>
          <p:nvPr/>
        </p:nvPicPr>
        <p:blipFill>
          <a:blip r:embed="rId5"/>
          <a:stretch>
            <a:fillRect/>
          </a:stretch>
        </p:blipFill>
        <p:spPr>
          <a:xfrm>
            <a:off x="10896857" y="5481392"/>
            <a:ext cx="1297172" cy="1297172"/>
          </a:xfrm>
          <a:prstGeom prst="rect">
            <a:avLst/>
          </a:prstGeom>
        </p:spPr>
      </p:pic>
    </p:spTree>
    <p:extLst>
      <p:ext uri="{BB962C8B-B14F-4D97-AF65-F5344CB8AC3E}">
        <p14:creationId xmlns:p14="http://schemas.microsoft.com/office/powerpoint/2010/main" val="150223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141514" y="2977214"/>
            <a:ext cx="6428740" cy="3194986"/>
          </a:xfrm>
        </p:spPr>
        <p:txBody>
          <a:bodyPr/>
          <a:lstStyle/>
          <a:p>
            <a:pPr marL="114300" indent="0">
              <a:buNone/>
            </a:pPr>
            <a:r>
              <a:rPr lang="en-GB" b="1" dirty="0">
                <a:solidFill>
                  <a:schemeClr val="tx1">
                    <a:lumMod val="50000"/>
                    <a:lumOff val="50000"/>
                  </a:schemeClr>
                </a:solidFill>
              </a:rPr>
              <a:t>Visit</a:t>
            </a:r>
            <a:r>
              <a:rPr lang="en-GB" b="1" dirty="0"/>
              <a:t> </a:t>
            </a:r>
            <a:r>
              <a:rPr lang="en-GB" b="1" dirty="0">
                <a:hlinkClick r:id="rId4"/>
              </a:rPr>
              <a:t>www.discovercreative.careers</a:t>
            </a:r>
            <a:endParaRPr lang="en-GB" b="1" dirty="0"/>
          </a:p>
          <a:p>
            <a:pPr marL="114300" indent="0">
              <a:buNone/>
            </a:pPr>
            <a:r>
              <a:rPr lang="en-GB" dirty="0">
                <a:solidFill>
                  <a:schemeClr val="tx1">
                    <a:lumMod val="50000"/>
                    <a:lumOff val="50000"/>
                  </a:schemeClr>
                </a:solidFill>
              </a:rPr>
              <a:t>Find ‘set designer’ job profile;</a:t>
            </a:r>
          </a:p>
          <a:p>
            <a:pPr marL="114300" indent="0">
              <a:buNone/>
            </a:pPr>
            <a:r>
              <a:rPr lang="en-GB" dirty="0">
                <a:solidFill>
                  <a:schemeClr val="tx1">
                    <a:lumMod val="50000"/>
                    <a:lumOff val="50000"/>
                  </a:schemeClr>
                </a:solidFill>
              </a:rPr>
              <a:t>Then find a job you have never heard of;</a:t>
            </a:r>
          </a:p>
          <a:p>
            <a:pPr marL="114300" indent="0">
              <a:buNone/>
            </a:pPr>
            <a:r>
              <a:rPr lang="en-GB" dirty="0">
                <a:solidFill>
                  <a:schemeClr val="tx1">
                    <a:lumMod val="50000"/>
                    <a:lumOff val="50000"/>
                  </a:schemeClr>
                </a:solidFill>
              </a:rPr>
              <a:t>Then find a job you would like to do.</a:t>
            </a: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a:p>
            <a:pPr marL="114300" indent="0">
              <a:buNone/>
            </a:pPr>
            <a:endParaRPr lang="en-US" dirty="0">
              <a:solidFill>
                <a:schemeClr val="bg1"/>
              </a:solidFill>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8" name="Title 3">
            <a:extLst>
              <a:ext uri="{FF2B5EF4-FFF2-40B4-BE49-F238E27FC236}">
                <a16:creationId xmlns:a16="http://schemas.microsoft.com/office/drawing/2014/main" id="{8358AADF-5E15-476A-8807-FD4FD0685A6E}"/>
              </a:ext>
            </a:extLst>
          </p:cNvPr>
          <p:cNvSpPr txBox="1">
            <a:spLocks/>
          </p:cNvSpPr>
          <p:nvPr/>
        </p:nvSpPr>
        <p:spPr>
          <a:xfrm>
            <a:off x="403390" y="207080"/>
            <a:ext cx="7458641"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Find out more about careers</a:t>
            </a:r>
          </a:p>
          <a:p>
            <a:r>
              <a:rPr lang="en-US" sz="2000" dirty="0">
                <a:solidFill>
                  <a:schemeClr val="bg1"/>
                </a:solidFill>
              </a:rPr>
              <a:t>(Activity – 10 mins)</a:t>
            </a:r>
            <a:endParaRPr lang="en-GB" sz="2000" dirty="0">
              <a:solidFill>
                <a:schemeClr val="bg1"/>
              </a:solidFill>
            </a:endParaRPr>
          </a:p>
        </p:txBody>
      </p:sp>
      <p:pic>
        <p:nvPicPr>
          <p:cNvPr id="6" name="Picture 5">
            <a:extLst>
              <a:ext uri="{FF2B5EF4-FFF2-40B4-BE49-F238E27FC236}">
                <a16:creationId xmlns:a16="http://schemas.microsoft.com/office/drawing/2014/main" id="{F04FBBF5-9798-4F51-8C30-3A461E608058}"/>
              </a:ext>
            </a:extLst>
          </p:cNvPr>
          <p:cNvPicPr>
            <a:picLocks noChangeAspect="1"/>
          </p:cNvPicPr>
          <p:nvPr/>
        </p:nvPicPr>
        <p:blipFill>
          <a:blip r:embed="rId5"/>
          <a:stretch>
            <a:fillRect/>
          </a:stretch>
        </p:blipFill>
        <p:spPr>
          <a:xfrm>
            <a:off x="6335486" y="2632168"/>
            <a:ext cx="5693848" cy="2971911"/>
          </a:xfrm>
          <a:prstGeom prst="rect">
            <a:avLst/>
          </a:prstGeom>
          <a:ln>
            <a:solidFill>
              <a:srgbClr val="002060"/>
            </a:solidFill>
          </a:ln>
        </p:spPr>
      </p:pic>
    </p:spTree>
    <p:extLst>
      <p:ext uri="{BB962C8B-B14F-4D97-AF65-F5344CB8AC3E}">
        <p14:creationId xmlns:p14="http://schemas.microsoft.com/office/powerpoint/2010/main" val="1627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8" name="Title 3">
            <a:extLst>
              <a:ext uri="{FF2B5EF4-FFF2-40B4-BE49-F238E27FC236}">
                <a16:creationId xmlns:a16="http://schemas.microsoft.com/office/drawing/2014/main" id="{8358AADF-5E15-476A-8807-FD4FD0685A6E}"/>
              </a:ext>
            </a:extLst>
          </p:cNvPr>
          <p:cNvSpPr txBox="1">
            <a:spLocks/>
          </p:cNvSpPr>
          <p:nvPr/>
        </p:nvSpPr>
        <p:spPr>
          <a:xfrm>
            <a:off x="403390" y="207080"/>
            <a:ext cx="7458641"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Learning check</a:t>
            </a:r>
          </a:p>
          <a:p>
            <a:r>
              <a:rPr lang="en-US" sz="2000" dirty="0">
                <a:solidFill>
                  <a:schemeClr val="bg1"/>
                </a:solidFill>
              </a:rPr>
              <a:t>(3 mins)</a:t>
            </a:r>
            <a:endParaRPr lang="en-GB" sz="2000" dirty="0">
              <a:solidFill>
                <a:schemeClr val="bg1"/>
              </a:solidFill>
            </a:endParaRPr>
          </a:p>
        </p:txBody>
      </p:sp>
      <p:sp>
        <p:nvSpPr>
          <p:cNvPr id="10" name="Content Placeholder 2">
            <a:extLst>
              <a:ext uri="{FF2B5EF4-FFF2-40B4-BE49-F238E27FC236}">
                <a16:creationId xmlns:a16="http://schemas.microsoft.com/office/drawing/2014/main" id="{39888C11-1BB1-4BD1-B2B8-F47245110852}"/>
              </a:ext>
            </a:extLst>
          </p:cNvPr>
          <p:cNvSpPr txBox="1">
            <a:spLocks/>
          </p:cNvSpPr>
          <p:nvPr/>
        </p:nvSpPr>
        <p:spPr>
          <a:xfrm>
            <a:off x="403390" y="2201033"/>
            <a:ext cx="7031553" cy="39472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How many sub-sectors of the creative industries are there? Can you name them?</a:t>
            </a:r>
          </a:p>
          <a:p>
            <a:r>
              <a:rPr lang="en-US" dirty="0"/>
              <a:t>What did you learn about set design today?</a:t>
            </a:r>
          </a:p>
          <a:p>
            <a:r>
              <a:rPr lang="en-US" dirty="0"/>
              <a:t>Where do you look to find out more about careers and pathways into the creative industries?</a:t>
            </a:r>
          </a:p>
        </p:txBody>
      </p:sp>
      <p:pic>
        <p:nvPicPr>
          <p:cNvPr id="11" name="Picture 10">
            <a:extLst>
              <a:ext uri="{FF2B5EF4-FFF2-40B4-BE49-F238E27FC236}">
                <a16:creationId xmlns:a16="http://schemas.microsoft.com/office/drawing/2014/main" id="{42277D91-98B3-44E1-B905-AD4A4D9F3A6D}"/>
              </a:ext>
            </a:extLst>
          </p:cNvPr>
          <p:cNvPicPr>
            <a:picLocks noChangeAspect="1"/>
          </p:cNvPicPr>
          <p:nvPr/>
        </p:nvPicPr>
        <p:blipFill>
          <a:blip r:embed="rId4"/>
          <a:stretch>
            <a:fillRect/>
          </a:stretch>
        </p:blipFill>
        <p:spPr>
          <a:xfrm>
            <a:off x="8289925" y="2468505"/>
            <a:ext cx="3412342" cy="3412342"/>
          </a:xfrm>
          <a:prstGeom prst="rect">
            <a:avLst/>
          </a:prstGeom>
        </p:spPr>
      </p:pic>
    </p:spTree>
    <p:extLst>
      <p:ext uri="{BB962C8B-B14F-4D97-AF65-F5344CB8AC3E}">
        <p14:creationId xmlns:p14="http://schemas.microsoft.com/office/powerpoint/2010/main" val="73268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8" name="Title 3">
            <a:extLst>
              <a:ext uri="{FF2B5EF4-FFF2-40B4-BE49-F238E27FC236}">
                <a16:creationId xmlns:a16="http://schemas.microsoft.com/office/drawing/2014/main" id="{8358AADF-5E15-476A-8807-FD4FD0685A6E}"/>
              </a:ext>
            </a:extLst>
          </p:cNvPr>
          <p:cNvSpPr txBox="1">
            <a:spLocks/>
          </p:cNvSpPr>
          <p:nvPr/>
        </p:nvSpPr>
        <p:spPr>
          <a:xfrm>
            <a:off x="403390" y="207080"/>
            <a:ext cx="7458641"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chemeClr val="bg1"/>
                </a:solidFill>
              </a:rPr>
              <a:t>Employer Q&amp;A Panel</a:t>
            </a:r>
          </a:p>
          <a:p>
            <a:r>
              <a:rPr lang="en-US" sz="2000" dirty="0">
                <a:solidFill>
                  <a:schemeClr val="bg1"/>
                </a:solidFill>
              </a:rPr>
              <a:t>(1 min)</a:t>
            </a:r>
            <a:endParaRPr lang="en-GB" sz="2000" dirty="0">
              <a:solidFill>
                <a:schemeClr val="bg1"/>
              </a:solidFill>
            </a:endParaRPr>
          </a:p>
        </p:txBody>
      </p:sp>
      <p:sp>
        <p:nvSpPr>
          <p:cNvPr id="10" name="Content Placeholder 2">
            <a:extLst>
              <a:ext uri="{FF2B5EF4-FFF2-40B4-BE49-F238E27FC236}">
                <a16:creationId xmlns:a16="http://schemas.microsoft.com/office/drawing/2014/main" id="{39888C11-1BB1-4BD1-B2B8-F47245110852}"/>
              </a:ext>
            </a:extLst>
          </p:cNvPr>
          <p:cNvSpPr txBox="1">
            <a:spLocks/>
          </p:cNvSpPr>
          <p:nvPr/>
        </p:nvSpPr>
        <p:spPr>
          <a:xfrm>
            <a:off x="489734" y="2863570"/>
            <a:ext cx="6165066" cy="23890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t>If you have any questions from today’s session that you would like to ask our employer panels this week, please visit the Discover website to find out more</a:t>
            </a:r>
          </a:p>
        </p:txBody>
      </p:sp>
      <p:pic>
        <p:nvPicPr>
          <p:cNvPr id="9" name="Picture 8">
            <a:extLst>
              <a:ext uri="{FF2B5EF4-FFF2-40B4-BE49-F238E27FC236}">
                <a16:creationId xmlns:a16="http://schemas.microsoft.com/office/drawing/2014/main" id="{C6DB2FFD-B780-4890-A425-9EBF2610D0CF}"/>
              </a:ext>
            </a:extLst>
          </p:cNvPr>
          <p:cNvPicPr>
            <a:picLocks noChangeAspect="1"/>
          </p:cNvPicPr>
          <p:nvPr/>
        </p:nvPicPr>
        <p:blipFill>
          <a:blip r:embed="rId4"/>
          <a:stretch>
            <a:fillRect/>
          </a:stretch>
        </p:blipFill>
        <p:spPr>
          <a:xfrm>
            <a:off x="6872881" y="2390380"/>
            <a:ext cx="5003169" cy="3335446"/>
          </a:xfrm>
          <a:prstGeom prst="rect">
            <a:avLst/>
          </a:prstGeom>
        </p:spPr>
      </p:pic>
    </p:spTree>
    <p:extLst>
      <p:ext uri="{BB962C8B-B14F-4D97-AF65-F5344CB8AC3E}">
        <p14:creationId xmlns:p14="http://schemas.microsoft.com/office/powerpoint/2010/main" val="112991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A7F8DB-6320-47ED-AF51-B137E6CD7419}"/>
              </a:ext>
            </a:extLst>
          </p:cNvPr>
          <p:cNvPicPr>
            <a:picLocks noChangeAspect="1"/>
          </p:cNvPicPr>
          <p:nvPr/>
        </p:nvPicPr>
        <p:blipFill>
          <a:blip r:embed="rId3"/>
          <a:stretch>
            <a:fillRect/>
          </a:stretch>
        </p:blipFill>
        <p:spPr>
          <a:xfrm>
            <a:off x="1" y="0"/>
            <a:ext cx="12344400" cy="6858000"/>
          </a:xfrm>
          <a:prstGeom prst="rect">
            <a:avLst/>
          </a:prstGeom>
        </p:spPr>
      </p:pic>
      <p:pic>
        <p:nvPicPr>
          <p:cNvPr id="5" name="Picture 4">
            <a:extLst>
              <a:ext uri="{FF2B5EF4-FFF2-40B4-BE49-F238E27FC236}">
                <a16:creationId xmlns:a16="http://schemas.microsoft.com/office/drawing/2014/main" id="{9821C5D3-8703-4BE1-8E2D-6B40D43F8046}"/>
              </a:ext>
            </a:extLst>
          </p:cNvPr>
          <p:cNvPicPr>
            <a:picLocks noChangeAspect="1"/>
          </p:cNvPicPr>
          <p:nvPr/>
        </p:nvPicPr>
        <p:blipFill>
          <a:blip r:embed="rId3"/>
          <a:stretch>
            <a:fillRect/>
          </a:stretch>
        </p:blipFill>
        <p:spPr>
          <a:xfrm>
            <a:off x="84333" y="83749"/>
            <a:ext cx="12175735" cy="4945452"/>
          </a:xfrm>
          <a:prstGeom prst="rect">
            <a:avLst/>
          </a:prstGeom>
        </p:spPr>
      </p:pic>
      <p:sp>
        <p:nvSpPr>
          <p:cNvPr id="7" name="Title 3">
            <a:extLst>
              <a:ext uri="{FF2B5EF4-FFF2-40B4-BE49-F238E27FC236}">
                <a16:creationId xmlns:a16="http://schemas.microsoft.com/office/drawing/2014/main" id="{5A440933-E987-4981-8F6D-A50D8858D3D5}"/>
              </a:ext>
            </a:extLst>
          </p:cNvPr>
          <p:cNvSpPr txBox="1">
            <a:spLocks/>
          </p:cNvSpPr>
          <p:nvPr/>
        </p:nvSpPr>
        <p:spPr>
          <a:xfrm>
            <a:off x="1010653" y="4955490"/>
            <a:ext cx="10515600" cy="132556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err="1">
                <a:solidFill>
                  <a:schemeClr val="bg1"/>
                </a:solidFill>
              </a:rPr>
              <a:t>Discovercreative.careers</a:t>
            </a:r>
            <a:endParaRPr lang="en-US" sz="4000" dirty="0">
              <a:solidFill>
                <a:schemeClr val="bg1"/>
              </a:solidFill>
            </a:endParaRPr>
          </a:p>
          <a:p>
            <a:r>
              <a:rPr lang="en-US" sz="4000" dirty="0">
                <a:solidFill>
                  <a:schemeClr val="bg1"/>
                </a:solidFill>
              </a:rPr>
              <a:t>@creativecareer5</a:t>
            </a:r>
            <a:endParaRPr lang="en-GB" sz="4000" dirty="0">
              <a:solidFill>
                <a:schemeClr val="bg1"/>
              </a:solidFill>
            </a:endParaRPr>
          </a:p>
        </p:txBody>
      </p:sp>
      <p:pic>
        <p:nvPicPr>
          <p:cNvPr id="8" name="Picture 7">
            <a:extLst>
              <a:ext uri="{FF2B5EF4-FFF2-40B4-BE49-F238E27FC236}">
                <a16:creationId xmlns:a16="http://schemas.microsoft.com/office/drawing/2014/main" id="{4642D599-09B5-4F38-80F5-7B17FA8218D4}"/>
              </a:ext>
            </a:extLst>
          </p:cNvPr>
          <p:cNvPicPr>
            <a:picLocks noChangeAspect="1"/>
          </p:cNvPicPr>
          <p:nvPr/>
        </p:nvPicPr>
        <p:blipFill>
          <a:blip r:embed="rId4"/>
          <a:stretch>
            <a:fillRect/>
          </a:stretch>
        </p:blipFill>
        <p:spPr>
          <a:xfrm>
            <a:off x="7807225" y="3529664"/>
            <a:ext cx="2468880" cy="932992"/>
          </a:xfrm>
          <a:prstGeom prst="rect">
            <a:avLst/>
          </a:prstGeom>
        </p:spPr>
      </p:pic>
    </p:spTree>
    <p:extLst>
      <p:ext uri="{BB962C8B-B14F-4D97-AF65-F5344CB8AC3E}">
        <p14:creationId xmlns:p14="http://schemas.microsoft.com/office/powerpoint/2010/main" val="343618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932793" y="131257"/>
            <a:ext cx="7458641" cy="1325563"/>
          </a:xfrm>
        </p:spPr>
        <p:txBody>
          <a:bodyPr/>
          <a:lstStyle/>
          <a:p>
            <a:r>
              <a:rPr lang="en-US" dirty="0">
                <a:solidFill>
                  <a:schemeClr val="bg1"/>
                </a:solidFill>
              </a:rPr>
              <a:t>Focus on Performing Arts - Session Aims</a:t>
            </a:r>
            <a:endParaRPr lang="en-GB" dirty="0">
              <a:solidFill>
                <a:schemeClr val="bg1"/>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838200" y="2298700"/>
            <a:ext cx="10515600" cy="3364163"/>
          </a:xfrm>
        </p:spPr>
        <p:txBody>
          <a:bodyPr/>
          <a:lstStyle/>
          <a:p>
            <a:r>
              <a:rPr lang="en-US" dirty="0">
                <a:solidFill>
                  <a:schemeClr val="tx1">
                    <a:lumMod val="50000"/>
                    <a:lumOff val="50000"/>
                  </a:schemeClr>
                </a:solidFill>
              </a:rPr>
              <a:t>Identify careers in performing arts</a:t>
            </a:r>
          </a:p>
          <a:p>
            <a:r>
              <a:rPr lang="en-US" dirty="0">
                <a:solidFill>
                  <a:schemeClr val="tx1">
                    <a:lumMod val="50000"/>
                    <a:lumOff val="50000"/>
                  </a:schemeClr>
                </a:solidFill>
              </a:rPr>
              <a:t>Virtually visit a workplace – Royal Opera House</a:t>
            </a:r>
          </a:p>
          <a:p>
            <a:r>
              <a:rPr lang="en-US" dirty="0">
                <a:solidFill>
                  <a:schemeClr val="tx1">
                    <a:lumMod val="50000"/>
                    <a:lumOff val="50000"/>
                  </a:schemeClr>
                </a:solidFill>
              </a:rPr>
              <a:t>Experience and solve a set design task set by the National Theatre</a:t>
            </a:r>
          </a:p>
          <a:p>
            <a:r>
              <a:rPr lang="en-US" dirty="0">
                <a:solidFill>
                  <a:schemeClr val="tx1">
                    <a:lumMod val="50000"/>
                    <a:lumOff val="50000"/>
                  </a:schemeClr>
                </a:solidFill>
              </a:rPr>
              <a:t>Understand where to find more information on careers in performing arts</a:t>
            </a: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Tree>
    <p:extLst>
      <p:ext uri="{BB962C8B-B14F-4D97-AF65-F5344CB8AC3E}">
        <p14:creationId xmlns:p14="http://schemas.microsoft.com/office/powerpoint/2010/main" val="15144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l="6695" t="12091" r="6207" b="14001"/>
          <a:stretch/>
        </p:blipFill>
        <p:spPr>
          <a:xfrm>
            <a:off x="1118315" y="539993"/>
            <a:ext cx="9955369" cy="4751812"/>
          </a:xfrm>
          <a:prstGeom prst="rect">
            <a:avLst/>
          </a:prstGeom>
          <a:noFill/>
          <a:ln>
            <a:noFill/>
          </a:ln>
        </p:spPr>
      </p:pic>
      <p:pic>
        <p:nvPicPr>
          <p:cNvPr id="9" name="Picture 8">
            <a:extLst>
              <a:ext uri="{FF2B5EF4-FFF2-40B4-BE49-F238E27FC236}">
                <a16:creationId xmlns:a16="http://schemas.microsoft.com/office/drawing/2014/main" id="{5A534544-668E-4397-9192-2EAD80233CA9}"/>
              </a:ext>
            </a:extLst>
          </p:cNvPr>
          <p:cNvPicPr>
            <a:picLocks noChangeAspect="1"/>
          </p:cNvPicPr>
          <p:nvPr/>
        </p:nvPicPr>
        <p:blipFill rotWithShape="1">
          <a:blip r:embed="rId4"/>
          <a:srcRect b="74546"/>
          <a:stretch/>
        </p:blipFill>
        <p:spPr>
          <a:xfrm>
            <a:off x="0" y="5623670"/>
            <a:ext cx="12215948" cy="1234330"/>
          </a:xfrm>
          <a:prstGeom prst="rect">
            <a:avLst/>
          </a:prstGeom>
        </p:spPr>
      </p:pic>
      <p:pic>
        <p:nvPicPr>
          <p:cNvPr id="10" name="Picture 9">
            <a:extLst>
              <a:ext uri="{FF2B5EF4-FFF2-40B4-BE49-F238E27FC236}">
                <a16:creationId xmlns:a16="http://schemas.microsoft.com/office/drawing/2014/main" id="{035DF1EB-55BB-476E-AC01-2305C330E7C4}"/>
              </a:ext>
            </a:extLst>
          </p:cNvPr>
          <p:cNvPicPr>
            <a:picLocks noChangeAspect="1"/>
          </p:cNvPicPr>
          <p:nvPr/>
        </p:nvPicPr>
        <p:blipFill rotWithShape="1">
          <a:blip r:embed="rId4"/>
          <a:srcRect l="12779" t="25575" r="12409" b="26353"/>
          <a:stretch/>
        </p:blipFill>
        <p:spPr>
          <a:xfrm>
            <a:off x="8731332" y="5864300"/>
            <a:ext cx="3168666" cy="827009"/>
          </a:xfrm>
          <a:prstGeom prst="rect">
            <a:avLst/>
          </a:prstGeom>
        </p:spPr>
      </p:pic>
      <p:sp>
        <p:nvSpPr>
          <p:cNvPr id="11" name="Title 3">
            <a:extLst>
              <a:ext uri="{FF2B5EF4-FFF2-40B4-BE49-F238E27FC236}">
                <a16:creationId xmlns:a16="http://schemas.microsoft.com/office/drawing/2014/main" id="{9CA318C1-1751-4DC8-867B-FBB357AF6B93}"/>
              </a:ext>
            </a:extLst>
          </p:cNvPr>
          <p:cNvSpPr>
            <a:spLocks noGrp="1"/>
          </p:cNvSpPr>
          <p:nvPr>
            <p:ph type="title"/>
          </p:nvPr>
        </p:nvSpPr>
        <p:spPr>
          <a:xfrm>
            <a:off x="636346" y="5495365"/>
            <a:ext cx="7779036" cy="1325563"/>
          </a:xfrm>
        </p:spPr>
        <p:txBody>
          <a:bodyPr/>
          <a:lstStyle/>
          <a:p>
            <a:r>
              <a:rPr lang="en-US" sz="3600" dirty="0">
                <a:solidFill>
                  <a:schemeClr val="bg1"/>
                </a:solidFill>
              </a:rPr>
              <a:t>12 sectors = lots of careers!</a:t>
            </a:r>
            <a:endParaRPr lang="en-GB" sz="3600" dirty="0">
              <a:solidFill>
                <a:schemeClr val="bg1"/>
              </a:solidFill>
            </a:endParaRPr>
          </a:p>
        </p:txBody>
      </p:sp>
      <p:sp>
        <p:nvSpPr>
          <p:cNvPr id="7" name="Oval 6">
            <a:extLst>
              <a:ext uri="{FF2B5EF4-FFF2-40B4-BE49-F238E27FC236}">
                <a16:creationId xmlns:a16="http://schemas.microsoft.com/office/drawing/2014/main" id="{21AA830C-C076-4782-AA1A-8943F7953AB1}"/>
              </a:ext>
            </a:extLst>
          </p:cNvPr>
          <p:cNvSpPr/>
          <p:nvPr/>
        </p:nvSpPr>
        <p:spPr>
          <a:xfrm>
            <a:off x="4218215" y="3162845"/>
            <a:ext cx="1588770" cy="18973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86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6" name="Google Shape;136;p19"/>
          <p:cNvSpPr txBox="1"/>
          <p:nvPr/>
        </p:nvSpPr>
        <p:spPr>
          <a:xfrm>
            <a:off x="915768" y="654330"/>
            <a:ext cx="10280469" cy="2658292"/>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000"/>
              </a:spcBef>
              <a:spcAft>
                <a:spcPts val="0"/>
              </a:spcAft>
              <a:buNone/>
            </a:pPr>
            <a:r>
              <a:rPr lang="en-GB" sz="3200" b="1" dirty="0">
                <a:solidFill>
                  <a:srgbClr val="002060"/>
                </a:solidFill>
                <a:latin typeface="Verdana"/>
                <a:ea typeface="Verdana"/>
                <a:cs typeface="Verdana"/>
                <a:sym typeface="Verdana"/>
              </a:rPr>
              <a:t>The Performing Arts</a:t>
            </a:r>
          </a:p>
          <a:p>
            <a:pPr lvl="0" algn="ctr">
              <a:spcBef>
                <a:spcPts val="1000"/>
              </a:spcBef>
            </a:pPr>
            <a:r>
              <a:rPr lang="en-US" sz="3200" dirty="0">
                <a:latin typeface="Calibri" panose="020F0502020204030204" pitchFamily="34" charset="0"/>
                <a:cs typeface="Calibri" panose="020F0502020204030204" pitchFamily="34" charset="0"/>
              </a:rPr>
              <a:t>Forms of creative activity that are </a:t>
            </a:r>
          </a:p>
          <a:p>
            <a:pPr lvl="0" algn="ctr">
              <a:spcBef>
                <a:spcPts val="1000"/>
              </a:spcBef>
            </a:pPr>
            <a:r>
              <a:rPr lang="en-US" sz="3200" dirty="0">
                <a:latin typeface="Calibri" panose="020F0502020204030204" pitchFamily="34" charset="0"/>
                <a:cs typeface="Calibri" panose="020F0502020204030204" pitchFamily="34" charset="0"/>
              </a:rPr>
              <a:t>performed in front of an audience, </a:t>
            </a:r>
          </a:p>
          <a:p>
            <a:pPr lvl="0" algn="ctr">
              <a:spcBef>
                <a:spcPts val="1000"/>
              </a:spcBef>
            </a:pPr>
            <a:r>
              <a:rPr lang="en-US" sz="3200" dirty="0">
                <a:latin typeface="Calibri" panose="020F0502020204030204" pitchFamily="34" charset="0"/>
                <a:cs typeface="Calibri" panose="020F0502020204030204" pitchFamily="34" charset="0"/>
              </a:rPr>
              <a:t>such as drama, music, and dance</a:t>
            </a:r>
            <a:r>
              <a:rPr lang="en-US" dirty="0"/>
              <a:t>.</a:t>
            </a:r>
            <a:endParaRPr lang="en-GB" sz="2800" dirty="0">
              <a:solidFill>
                <a:srgbClr val="06484C"/>
              </a:solidFill>
            </a:endParaRPr>
          </a:p>
          <a:p>
            <a:pPr algn="ctr">
              <a:lnSpc>
                <a:spcPct val="115000"/>
              </a:lnSpc>
              <a:spcBef>
                <a:spcPts val="1000"/>
              </a:spcBef>
            </a:pPr>
            <a:endParaRPr lang="en-GB" sz="2800" dirty="0">
              <a:solidFill>
                <a:srgbClr val="06484C"/>
              </a:solidFill>
            </a:endParaRPr>
          </a:p>
          <a:p>
            <a:pPr marL="457200" marR="0" lvl="0" indent="-457200" algn="ctr" rtl="0">
              <a:lnSpc>
                <a:spcPct val="115000"/>
              </a:lnSpc>
              <a:spcBef>
                <a:spcPts val="1000"/>
              </a:spcBef>
              <a:spcAft>
                <a:spcPts val="0"/>
              </a:spcAft>
              <a:buFont typeface="Arial" panose="020B0604020202020204" pitchFamily="34" charset="0"/>
              <a:buChar char="•"/>
            </a:pPr>
            <a:endParaRPr lang="en-GB" sz="3200" dirty="0">
              <a:solidFill>
                <a:srgbClr val="06484C"/>
              </a:solidFill>
              <a:latin typeface="Verdana"/>
              <a:ea typeface="Verdana"/>
              <a:cs typeface="Verdana"/>
              <a:sym typeface="Verdana"/>
            </a:endParaRPr>
          </a:p>
        </p:txBody>
      </p:sp>
      <p:pic>
        <p:nvPicPr>
          <p:cNvPr id="10" name="Picture 9">
            <a:extLst>
              <a:ext uri="{FF2B5EF4-FFF2-40B4-BE49-F238E27FC236}">
                <a16:creationId xmlns:a16="http://schemas.microsoft.com/office/drawing/2014/main" id="{5613BC3E-AA35-4A16-BE9B-EAFCB9C5033B}"/>
              </a:ext>
            </a:extLst>
          </p:cNvPr>
          <p:cNvPicPr>
            <a:picLocks noChangeAspect="1"/>
          </p:cNvPicPr>
          <p:nvPr/>
        </p:nvPicPr>
        <p:blipFill rotWithShape="1">
          <a:blip r:embed="rId3"/>
          <a:srcRect b="74546"/>
          <a:stretch/>
        </p:blipFill>
        <p:spPr>
          <a:xfrm>
            <a:off x="0" y="5867664"/>
            <a:ext cx="12215948" cy="1038461"/>
          </a:xfrm>
          <a:prstGeom prst="rect">
            <a:avLst/>
          </a:prstGeom>
        </p:spPr>
      </p:pic>
      <p:pic>
        <p:nvPicPr>
          <p:cNvPr id="11" name="Picture 10">
            <a:extLst>
              <a:ext uri="{FF2B5EF4-FFF2-40B4-BE49-F238E27FC236}">
                <a16:creationId xmlns:a16="http://schemas.microsoft.com/office/drawing/2014/main" id="{BDC7DDA2-8206-4BA0-9F44-142D84D6F297}"/>
              </a:ext>
            </a:extLst>
          </p:cNvPr>
          <p:cNvPicPr>
            <a:picLocks noChangeAspect="1"/>
          </p:cNvPicPr>
          <p:nvPr/>
        </p:nvPicPr>
        <p:blipFill rotWithShape="1">
          <a:blip r:embed="rId3"/>
          <a:srcRect l="12779" t="25575" r="12409" b="26353"/>
          <a:stretch/>
        </p:blipFill>
        <p:spPr>
          <a:xfrm>
            <a:off x="8731332" y="5960552"/>
            <a:ext cx="3168666" cy="827009"/>
          </a:xfrm>
          <a:prstGeom prst="rect">
            <a:avLst/>
          </a:prstGeom>
        </p:spPr>
      </p:pic>
      <p:pic>
        <p:nvPicPr>
          <p:cNvPr id="3" name="Picture 2">
            <a:extLst>
              <a:ext uri="{FF2B5EF4-FFF2-40B4-BE49-F238E27FC236}">
                <a16:creationId xmlns:a16="http://schemas.microsoft.com/office/drawing/2014/main" id="{63B177A2-1425-4938-8BE5-61F794D720EE}"/>
              </a:ext>
            </a:extLst>
          </p:cNvPr>
          <p:cNvPicPr>
            <a:picLocks noChangeAspect="1"/>
          </p:cNvPicPr>
          <p:nvPr/>
        </p:nvPicPr>
        <p:blipFill>
          <a:blip r:embed="rId4"/>
          <a:stretch>
            <a:fillRect/>
          </a:stretch>
        </p:blipFill>
        <p:spPr>
          <a:xfrm>
            <a:off x="4786009" y="3774332"/>
            <a:ext cx="2912078" cy="1945430"/>
          </a:xfrm>
          <a:prstGeom prst="rect">
            <a:avLst/>
          </a:prstGeom>
        </p:spPr>
      </p:pic>
      <p:pic>
        <p:nvPicPr>
          <p:cNvPr id="5" name="Picture 4" descr="A picture containing text, person&#10;&#10;Description automatically generated">
            <a:extLst>
              <a:ext uri="{FF2B5EF4-FFF2-40B4-BE49-F238E27FC236}">
                <a16:creationId xmlns:a16="http://schemas.microsoft.com/office/drawing/2014/main" id="{68F27AC5-5DFE-4416-AF71-DD804C4CF8A2}"/>
              </a:ext>
            </a:extLst>
          </p:cNvPr>
          <p:cNvPicPr>
            <a:picLocks noChangeAspect="1"/>
          </p:cNvPicPr>
          <p:nvPr/>
        </p:nvPicPr>
        <p:blipFill>
          <a:blip r:embed="rId5"/>
          <a:stretch>
            <a:fillRect/>
          </a:stretch>
        </p:blipFill>
        <p:spPr>
          <a:xfrm>
            <a:off x="915768" y="3732005"/>
            <a:ext cx="3527898" cy="1984443"/>
          </a:xfrm>
          <a:prstGeom prst="rect">
            <a:avLst/>
          </a:prstGeom>
        </p:spPr>
      </p:pic>
      <p:pic>
        <p:nvPicPr>
          <p:cNvPr id="7" name="Picture 6">
            <a:extLst>
              <a:ext uri="{FF2B5EF4-FFF2-40B4-BE49-F238E27FC236}">
                <a16:creationId xmlns:a16="http://schemas.microsoft.com/office/drawing/2014/main" id="{8E866AFC-D987-4FCD-93A3-15F4711F5D54}"/>
              </a:ext>
            </a:extLst>
          </p:cNvPr>
          <p:cNvPicPr>
            <a:picLocks noChangeAspect="1"/>
          </p:cNvPicPr>
          <p:nvPr/>
        </p:nvPicPr>
        <p:blipFill>
          <a:blip r:embed="rId6"/>
          <a:stretch>
            <a:fillRect/>
          </a:stretch>
        </p:blipFill>
        <p:spPr>
          <a:xfrm>
            <a:off x="8040430" y="3732005"/>
            <a:ext cx="3326860" cy="1977984"/>
          </a:xfrm>
          <a:prstGeom prst="rect">
            <a:avLst/>
          </a:prstGeom>
        </p:spPr>
      </p:pic>
    </p:spTree>
    <p:extLst>
      <p:ext uri="{BB962C8B-B14F-4D97-AF65-F5344CB8AC3E}">
        <p14:creationId xmlns:p14="http://schemas.microsoft.com/office/powerpoint/2010/main" val="429310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7D9EC-6C38-4D6E-BF9C-35C260C73028}"/>
              </a:ext>
            </a:extLst>
          </p:cNvPr>
          <p:cNvPicPr>
            <a:picLocks noChangeAspect="1"/>
          </p:cNvPicPr>
          <p:nvPr/>
        </p:nvPicPr>
        <p:blipFill rotWithShape="1">
          <a:blip r:embed="rId3"/>
          <a:srcRect b="8906"/>
          <a:stretch/>
        </p:blipFill>
        <p:spPr>
          <a:xfrm>
            <a:off x="0" y="207080"/>
            <a:ext cx="12192000" cy="6650920"/>
          </a:xfrm>
          <a:prstGeom prst="rect">
            <a:avLst/>
          </a:prstGeom>
        </p:spPr>
      </p:pic>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4"/>
          <a:srcRect b="74546"/>
          <a:stretch/>
        </p:blipFill>
        <p:spPr>
          <a:xfrm>
            <a:off x="-23948" y="0"/>
            <a:ext cx="12215948" cy="1690688"/>
          </a:xfrm>
          <a:prstGeom prst="rect">
            <a:avLst/>
          </a:prstGeom>
        </p:spPr>
      </p:pic>
      <p:sp>
        <p:nvSpPr>
          <p:cNvPr id="4" name="Title 3">
            <a:extLst>
              <a:ext uri="{FF2B5EF4-FFF2-40B4-BE49-F238E27FC236}">
                <a16:creationId xmlns:a16="http://schemas.microsoft.com/office/drawing/2014/main" id="{B521125D-1550-4C5E-BB37-E227A60AFB63}"/>
              </a:ext>
            </a:extLst>
          </p:cNvPr>
          <p:cNvSpPr>
            <a:spLocks noGrp="1"/>
          </p:cNvSpPr>
          <p:nvPr>
            <p:ph type="title"/>
          </p:nvPr>
        </p:nvSpPr>
        <p:spPr>
          <a:xfrm>
            <a:off x="612398" y="207080"/>
            <a:ext cx="7458641" cy="1325563"/>
          </a:xfrm>
        </p:spPr>
        <p:txBody>
          <a:bodyPr/>
          <a:lstStyle/>
          <a:p>
            <a:r>
              <a:rPr lang="en-US" dirty="0">
                <a:solidFill>
                  <a:schemeClr val="bg1"/>
                </a:solidFill>
              </a:rPr>
              <a:t>Take a look at the sector</a:t>
            </a:r>
            <a:br>
              <a:rPr lang="en-US" dirty="0">
                <a:solidFill>
                  <a:schemeClr val="bg1"/>
                </a:solidFill>
              </a:rPr>
            </a:br>
            <a:r>
              <a:rPr lang="en-US" sz="2000" dirty="0">
                <a:solidFill>
                  <a:schemeClr val="bg1"/>
                </a:solidFill>
              </a:rPr>
              <a:t>(15 mins)</a:t>
            </a:r>
            <a:endParaRPr lang="en-GB" sz="2000" dirty="0">
              <a:solidFill>
                <a:schemeClr val="bg1"/>
              </a:solidFill>
            </a:endParaRPr>
          </a:p>
        </p:txBody>
      </p:sp>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856034" y="2937753"/>
            <a:ext cx="10612066" cy="3713168"/>
          </a:xfrm>
        </p:spPr>
        <p:txBody>
          <a:bodyPr/>
          <a:lstStyle/>
          <a:p>
            <a:pPr marL="114300" indent="0" algn="ctr">
              <a:buNone/>
            </a:pPr>
            <a:endParaRPr lang="en-US" dirty="0">
              <a:solidFill>
                <a:schemeClr val="bg1"/>
              </a:solidFill>
            </a:endParaRPr>
          </a:p>
          <a:p>
            <a:pPr marL="114300" indent="0" algn="ctr">
              <a:buNone/>
            </a:pPr>
            <a:endParaRPr lang="en-US" dirty="0">
              <a:solidFill>
                <a:schemeClr val="bg1"/>
              </a:solidFill>
            </a:endParaRPr>
          </a:p>
          <a:p>
            <a:pPr marL="114300" indent="0" algn="ctr">
              <a:buNone/>
            </a:pPr>
            <a:endParaRPr lang="en-US" dirty="0">
              <a:solidFill>
                <a:schemeClr val="bg1"/>
              </a:solidFill>
            </a:endParaRPr>
          </a:p>
          <a:p>
            <a:pPr marL="114300" indent="0" algn="ctr">
              <a:buNone/>
            </a:pPr>
            <a:endParaRPr lang="en-US" dirty="0">
              <a:solidFill>
                <a:schemeClr val="bg1"/>
              </a:solidFill>
            </a:endParaRPr>
          </a:p>
          <a:p>
            <a:pPr marL="114300" indent="0" algn="ctr">
              <a:buNone/>
            </a:pPr>
            <a:endParaRPr lang="en-US" dirty="0">
              <a:solidFill>
                <a:schemeClr val="bg1"/>
              </a:solidFill>
            </a:endParaRPr>
          </a:p>
          <a:p>
            <a:pPr marL="114300" indent="0" algn="ctr">
              <a:buNone/>
            </a:pPr>
            <a:r>
              <a:rPr lang="en-US" sz="4800" b="1" dirty="0">
                <a:solidFill>
                  <a:srgbClr val="00B0F0"/>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VISIT NOW</a:t>
            </a:r>
            <a:endParaRPr lang="en-US" sz="4800" b="1" dirty="0">
              <a:solidFill>
                <a:srgbClr val="00B0F0"/>
              </a:solidFill>
              <a:effectLst>
                <a:outerShdw blurRad="38100" dist="38100" dir="2700000" algn="tl">
                  <a:srgbClr val="000000">
                    <a:alpha val="43137"/>
                  </a:srgbClr>
                </a:outerShdw>
              </a:effectLst>
            </a:endParaRP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4"/>
          <a:srcRect l="12779" t="25575" r="12409" b="26353"/>
          <a:stretch/>
        </p:blipFill>
        <p:spPr>
          <a:xfrm>
            <a:off x="8707384" y="456358"/>
            <a:ext cx="3168666" cy="827009"/>
          </a:xfrm>
          <a:prstGeom prst="rect">
            <a:avLst/>
          </a:prstGeom>
        </p:spPr>
      </p:pic>
    </p:spTree>
    <p:extLst>
      <p:ext uri="{BB962C8B-B14F-4D97-AF65-F5344CB8AC3E}">
        <p14:creationId xmlns:p14="http://schemas.microsoft.com/office/powerpoint/2010/main" val="145880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6" name="Google Shape;136;p19"/>
          <p:cNvSpPr txBox="1"/>
          <p:nvPr/>
        </p:nvSpPr>
        <p:spPr>
          <a:xfrm>
            <a:off x="2762487" y="2090935"/>
            <a:ext cx="6846734" cy="1823339"/>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000"/>
              </a:spcBef>
              <a:spcAft>
                <a:spcPts val="0"/>
              </a:spcAft>
              <a:buNone/>
            </a:pPr>
            <a:r>
              <a:rPr lang="en-GB" sz="3200" b="1" dirty="0">
                <a:solidFill>
                  <a:srgbClr val="002060"/>
                </a:solidFill>
                <a:latin typeface="Verdana"/>
                <a:ea typeface="Verdana"/>
                <a:cs typeface="Verdana"/>
                <a:sym typeface="Verdana"/>
              </a:rPr>
              <a:t>How many different careers can you think of in performing arts?</a:t>
            </a:r>
          </a:p>
          <a:p>
            <a:pPr marL="0" marR="0" lvl="0" indent="0" algn="ctr" rtl="0">
              <a:lnSpc>
                <a:spcPct val="115000"/>
              </a:lnSpc>
              <a:spcBef>
                <a:spcPts val="1000"/>
              </a:spcBef>
              <a:spcAft>
                <a:spcPts val="0"/>
              </a:spcAft>
              <a:buNone/>
            </a:pPr>
            <a:endParaRPr lang="en-GB" sz="1000" b="1" dirty="0">
              <a:solidFill>
                <a:srgbClr val="06484C"/>
              </a:solidFill>
              <a:latin typeface="Verdana"/>
              <a:ea typeface="Verdana"/>
              <a:cs typeface="Verdana"/>
              <a:sym typeface="Verdana"/>
            </a:endParaRPr>
          </a:p>
          <a:p>
            <a:pPr marL="457200" marR="0" lvl="0" indent="-457200" rtl="0">
              <a:lnSpc>
                <a:spcPct val="115000"/>
              </a:lnSpc>
              <a:spcBef>
                <a:spcPts val="1000"/>
              </a:spcBef>
              <a:spcAft>
                <a:spcPts val="0"/>
              </a:spcAft>
              <a:buFont typeface="Arial" panose="020B0604020202020204" pitchFamily="34" charset="0"/>
              <a:buChar char="•"/>
            </a:pPr>
            <a:endParaRPr lang="en-GB" sz="2800" dirty="0">
              <a:solidFill>
                <a:srgbClr val="06484C"/>
              </a:solidFill>
            </a:endParaRPr>
          </a:p>
          <a:p>
            <a:pPr algn="ctr">
              <a:lnSpc>
                <a:spcPct val="115000"/>
              </a:lnSpc>
              <a:spcBef>
                <a:spcPts val="1000"/>
              </a:spcBef>
            </a:pPr>
            <a:endParaRPr lang="en-GB" sz="2800" dirty="0">
              <a:solidFill>
                <a:srgbClr val="06484C"/>
              </a:solidFill>
            </a:endParaRPr>
          </a:p>
          <a:p>
            <a:pPr marL="457200" marR="0" lvl="0" indent="-457200" algn="ctr" rtl="0">
              <a:lnSpc>
                <a:spcPct val="115000"/>
              </a:lnSpc>
              <a:spcBef>
                <a:spcPts val="1000"/>
              </a:spcBef>
              <a:spcAft>
                <a:spcPts val="0"/>
              </a:spcAft>
              <a:buFont typeface="Arial" panose="020B0604020202020204" pitchFamily="34" charset="0"/>
              <a:buChar char="•"/>
            </a:pPr>
            <a:endParaRPr lang="en-GB" sz="3200" dirty="0">
              <a:solidFill>
                <a:srgbClr val="06484C"/>
              </a:solidFill>
              <a:latin typeface="Verdana"/>
              <a:ea typeface="Verdana"/>
              <a:cs typeface="Verdana"/>
              <a:sym typeface="Verdana"/>
            </a:endParaRPr>
          </a:p>
        </p:txBody>
      </p:sp>
      <p:pic>
        <p:nvPicPr>
          <p:cNvPr id="10" name="Picture 9">
            <a:extLst>
              <a:ext uri="{FF2B5EF4-FFF2-40B4-BE49-F238E27FC236}">
                <a16:creationId xmlns:a16="http://schemas.microsoft.com/office/drawing/2014/main" id="{5613BC3E-AA35-4A16-BE9B-EAFCB9C5033B}"/>
              </a:ext>
            </a:extLst>
          </p:cNvPr>
          <p:cNvPicPr>
            <a:picLocks noChangeAspect="1"/>
          </p:cNvPicPr>
          <p:nvPr/>
        </p:nvPicPr>
        <p:blipFill rotWithShape="1">
          <a:blip r:embed="rId3"/>
          <a:srcRect b="74546"/>
          <a:stretch/>
        </p:blipFill>
        <p:spPr>
          <a:xfrm>
            <a:off x="0" y="5867664"/>
            <a:ext cx="12215948" cy="1038461"/>
          </a:xfrm>
          <a:prstGeom prst="rect">
            <a:avLst/>
          </a:prstGeom>
        </p:spPr>
      </p:pic>
      <p:pic>
        <p:nvPicPr>
          <p:cNvPr id="11" name="Picture 10">
            <a:extLst>
              <a:ext uri="{FF2B5EF4-FFF2-40B4-BE49-F238E27FC236}">
                <a16:creationId xmlns:a16="http://schemas.microsoft.com/office/drawing/2014/main" id="{BDC7DDA2-8206-4BA0-9F44-142D84D6F297}"/>
              </a:ext>
            </a:extLst>
          </p:cNvPr>
          <p:cNvPicPr>
            <a:picLocks noChangeAspect="1"/>
          </p:cNvPicPr>
          <p:nvPr/>
        </p:nvPicPr>
        <p:blipFill rotWithShape="1">
          <a:blip r:embed="rId3"/>
          <a:srcRect l="12779" t="25575" r="12409" b="26353"/>
          <a:stretch/>
        </p:blipFill>
        <p:spPr>
          <a:xfrm>
            <a:off x="8731332" y="5960552"/>
            <a:ext cx="3168666" cy="827009"/>
          </a:xfrm>
          <a:prstGeom prst="rect">
            <a:avLst/>
          </a:prstGeom>
        </p:spPr>
      </p:pic>
    </p:spTree>
    <p:extLst>
      <p:ext uri="{BB962C8B-B14F-4D97-AF65-F5344CB8AC3E}">
        <p14:creationId xmlns:p14="http://schemas.microsoft.com/office/powerpoint/2010/main" val="407211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0" name="Picture 9">
            <a:extLst>
              <a:ext uri="{FF2B5EF4-FFF2-40B4-BE49-F238E27FC236}">
                <a16:creationId xmlns:a16="http://schemas.microsoft.com/office/drawing/2014/main" id="{5613BC3E-AA35-4A16-BE9B-EAFCB9C5033B}"/>
              </a:ext>
            </a:extLst>
          </p:cNvPr>
          <p:cNvPicPr>
            <a:picLocks noChangeAspect="1"/>
          </p:cNvPicPr>
          <p:nvPr/>
        </p:nvPicPr>
        <p:blipFill rotWithShape="1">
          <a:blip r:embed="rId3"/>
          <a:srcRect b="74546"/>
          <a:stretch/>
        </p:blipFill>
        <p:spPr>
          <a:xfrm>
            <a:off x="0" y="5867664"/>
            <a:ext cx="12215948" cy="1038461"/>
          </a:xfrm>
          <a:prstGeom prst="rect">
            <a:avLst/>
          </a:prstGeom>
        </p:spPr>
      </p:pic>
      <p:pic>
        <p:nvPicPr>
          <p:cNvPr id="11" name="Picture 10">
            <a:extLst>
              <a:ext uri="{FF2B5EF4-FFF2-40B4-BE49-F238E27FC236}">
                <a16:creationId xmlns:a16="http://schemas.microsoft.com/office/drawing/2014/main" id="{BDC7DDA2-8206-4BA0-9F44-142D84D6F297}"/>
              </a:ext>
            </a:extLst>
          </p:cNvPr>
          <p:cNvPicPr>
            <a:picLocks noChangeAspect="1"/>
          </p:cNvPicPr>
          <p:nvPr/>
        </p:nvPicPr>
        <p:blipFill rotWithShape="1">
          <a:blip r:embed="rId3"/>
          <a:srcRect l="12779" t="25575" r="12409" b="26353"/>
          <a:stretch/>
        </p:blipFill>
        <p:spPr>
          <a:xfrm>
            <a:off x="8731332" y="5960552"/>
            <a:ext cx="3168666" cy="827009"/>
          </a:xfrm>
          <a:prstGeom prst="rect">
            <a:avLst/>
          </a:prstGeom>
        </p:spPr>
      </p:pic>
      <p:sp>
        <p:nvSpPr>
          <p:cNvPr id="4" name="TextBox 3">
            <a:extLst>
              <a:ext uri="{FF2B5EF4-FFF2-40B4-BE49-F238E27FC236}">
                <a16:creationId xmlns:a16="http://schemas.microsoft.com/office/drawing/2014/main" id="{012DC011-B685-4E6B-B6BD-DD9DAFFD33A2}"/>
              </a:ext>
            </a:extLst>
          </p:cNvPr>
          <p:cNvSpPr txBox="1"/>
          <p:nvPr/>
        </p:nvSpPr>
        <p:spPr>
          <a:xfrm>
            <a:off x="526321" y="442525"/>
            <a:ext cx="11295565" cy="4967675"/>
          </a:xfrm>
          <a:prstGeom prst="rect">
            <a:avLst/>
          </a:prstGeom>
          <a:noFill/>
        </p:spPr>
        <p:txBody>
          <a:bodyPr wrap="square" numCol="3" rtlCol="0">
            <a:spAutoFit/>
          </a:bodyPr>
          <a:lstStyle/>
          <a:p>
            <a:pPr algn="ctr"/>
            <a:r>
              <a:rPr lang="en-GB" sz="2400" dirty="0">
                <a:solidFill>
                  <a:schemeClr val="tx1">
                    <a:lumMod val="50000"/>
                    <a:lumOff val="50000"/>
                  </a:schemeClr>
                </a:solidFill>
              </a:rPr>
              <a:t>Artist/performer</a:t>
            </a:r>
          </a:p>
          <a:p>
            <a:pPr algn="ctr"/>
            <a:r>
              <a:rPr lang="en-GB" sz="2400" dirty="0">
                <a:solidFill>
                  <a:schemeClr val="tx1">
                    <a:lumMod val="50000"/>
                    <a:lumOff val="50000"/>
                  </a:schemeClr>
                </a:solidFill>
              </a:rPr>
              <a:t>Electrician</a:t>
            </a:r>
          </a:p>
          <a:p>
            <a:pPr algn="ctr"/>
            <a:r>
              <a:rPr lang="en-GB" sz="2400" dirty="0">
                <a:solidFill>
                  <a:schemeClr val="tx1">
                    <a:lumMod val="50000"/>
                    <a:lumOff val="50000"/>
                  </a:schemeClr>
                </a:solidFill>
              </a:rPr>
              <a:t>Sound technician   </a:t>
            </a:r>
          </a:p>
          <a:p>
            <a:pPr algn="ctr"/>
            <a:r>
              <a:rPr lang="en-GB" sz="2400" dirty="0">
                <a:solidFill>
                  <a:schemeClr val="tx1">
                    <a:lumMod val="50000"/>
                    <a:lumOff val="50000"/>
                  </a:schemeClr>
                </a:solidFill>
              </a:rPr>
              <a:t>Roadie   </a:t>
            </a:r>
          </a:p>
          <a:p>
            <a:pPr algn="ctr"/>
            <a:r>
              <a:rPr lang="en-GB" sz="2400" dirty="0">
                <a:solidFill>
                  <a:schemeClr val="tx1">
                    <a:lumMod val="50000"/>
                    <a:lumOff val="50000"/>
                  </a:schemeClr>
                </a:solidFill>
              </a:rPr>
              <a:t>Tour manager</a:t>
            </a:r>
          </a:p>
          <a:p>
            <a:pPr algn="ctr"/>
            <a:r>
              <a:rPr lang="en-GB" sz="2400" dirty="0">
                <a:solidFill>
                  <a:schemeClr val="tx1">
                    <a:lumMod val="50000"/>
                    <a:lumOff val="50000"/>
                  </a:schemeClr>
                </a:solidFill>
              </a:rPr>
              <a:t>Artistic director   </a:t>
            </a:r>
          </a:p>
          <a:p>
            <a:pPr algn="ctr"/>
            <a:r>
              <a:rPr lang="en-GB" sz="2400" dirty="0">
                <a:solidFill>
                  <a:schemeClr val="tx1">
                    <a:lumMod val="50000"/>
                    <a:lumOff val="50000"/>
                  </a:schemeClr>
                </a:solidFill>
              </a:rPr>
              <a:t>Fight director</a:t>
            </a:r>
          </a:p>
          <a:p>
            <a:pPr algn="ctr"/>
            <a:r>
              <a:rPr lang="en-GB" sz="2400" dirty="0">
                <a:solidFill>
                  <a:schemeClr val="tx1">
                    <a:lumMod val="50000"/>
                    <a:lumOff val="50000"/>
                  </a:schemeClr>
                </a:solidFill>
              </a:rPr>
              <a:t>Finance Officer   </a:t>
            </a:r>
          </a:p>
          <a:p>
            <a:pPr algn="ctr"/>
            <a:r>
              <a:rPr lang="en-GB" sz="2400" dirty="0">
                <a:solidFill>
                  <a:schemeClr val="tx1">
                    <a:lumMod val="50000"/>
                    <a:lumOff val="50000"/>
                  </a:schemeClr>
                </a:solidFill>
              </a:rPr>
              <a:t>Lighting director </a:t>
            </a:r>
          </a:p>
          <a:p>
            <a:pPr algn="ctr"/>
            <a:r>
              <a:rPr lang="en-GB" sz="2400" dirty="0">
                <a:solidFill>
                  <a:schemeClr val="tx1">
                    <a:lumMod val="50000"/>
                    <a:lumOff val="50000"/>
                  </a:schemeClr>
                </a:solidFill>
              </a:rPr>
              <a:t>Fundraiser   </a:t>
            </a:r>
          </a:p>
          <a:p>
            <a:pPr algn="ctr"/>
            <a:r>
              <a:rPr lang="en-GB" sz="2400" dirty="0">
                <a:solidFill>
                  <a:schemeClr val="tx1">
                    <a:lumMod val="50000"/>
                    <a:lumOff val="50000"/>
                  </a:schemeClr>
                </a:solidFill>
              </a:rPr>
              <a:t>Production manager</a:t>
            </a:r>
          </a:p>
          <a:p>
            <a:pPr algn="ctr"/>
            <a:r>
              <a:rPr lang="en-GB" sz="2400" dirty="0">
                <a:solidFill>
                  <a:schemeClr val="tx1">
                    <a:lumMod val="50000"/>
                    <a:lumOff val="50000"/>
                  </a:schemeClr>
                </a:solidFill>
              </a:rPr>
              <a:t>Front of house</a:t>
            </a:r>
          </a:p>
          <a:p>
            <a:pPr algn="ctr"/>
            <a:r>
              <a:rPr lang="en-GB" sz="2400" dirty="0">
                <a:solidFill>
                  <a:schemeClr val="tx1">
                    <a:lumMod val="50000"/>
                    <a:lumOff val="50000"/>
                  </a:schemeClr>
                </a:solidFill>
              </a:rPr>
              <a:t>Musician   </a:t>
            </a:r>
          </a:p>
          <a:p>
            <a:pPr algn="ctr"/>
            <a:r>
              <a:rPr lang="en-GB" sz="2400" dirty="0">
                <a:solidFill>
                  <a:schemeClr val="tx1">
                    <a:lumMod val="50000"/>
                    <a:lumOff val="50000"/>
                  </a:schemeClr>
                </a:solidFill>
              </a:rPr>
              <a:t>Playwright</a:t>
            </a:r>
          </a:p>
          <a:p>
            <a:pPr algn="ctr"/>
            <a:r>
              <a:rPr lang="en-GB" sz="2400" dirty="0">
                <a:solidFill>
                  <a:schemeClr val="tx1">
                    <a:lumMod val="50000"/>
                    <a:lumOff val="50000"/>
                  </a:schemeClr>
                </a:solidFill>
              </a:rPr>
              <a:t>Scenic </a:t>
            </a:r>
            <a:r>
              <a:rPr lang="en-GB" sz="2400" dirty="0" err="1">
                <a:solidFill>
                  <a:schemeClr val="tx1">
                    <a:lumMod val="50000"/>
                    <a:lumOff val="50000"/>
                  </a:schemeClr>
                </a:solidFill>
              </a:rPr>
              <a:t>automator</a:t>
            </a:r>
            <a:endParaRPr lang="en-GB" sz="2400" dirty="0">
              <a:solidFill>
                <a:schemeClr val="tx1">
                  <a:lumMod val="50000"/>
                  <a:lumOff val="50000"/>
                </a:schemeClr>
              </a:solidFill>
            </a:endParaRPr>
          </a:p>
          <a:p>
            <a:pPr algn="ctr"/>
            <a:r>
              <a:rPr lang="en-GB" sz="2400" dirty="0">
                <a:solidFill>
                  <a:schemeClr val="tx1">
                    <a:lumMod val="50000"/>
                    <a:lumOff val="50000"/>
                  </a:schemeClr>
                </a:solidFill>
              </a:rPr>
              <a:t>Backstage crew member  </a:t>
            </a:r>
          </a:p>
          <a:p>
            <a:pPr algn="ctr"/>
            <a:r>
              <a:rPr lang="en-GB" sz="2400" dirty="0">
                <a:solidFill>
                  <a:schemeClr val="tx1">
                    <a:lumMod val="50000"/>
                    <a:lumOff val="50000"/>
                  </a:schemeClr>
                </a:solidFill>
              </a:rPr>
              <a:t>Assisting photographer</a:t>
            </a:r>
          </a:p>
          <a:p>
            <a:pPr algn="ctr"/>
            <a:r>
              <a:rPr lang="en-GB" sz="2400" dirty="0">
                <a:solidFill>
                  <a:schemeClr val="tx1">
                    <a:lumMod val="50000"/>
                    <a:lumOff val="50000"/>
                  </a:schemeClr>
                </a:solidFill>
              </a:rPr>
              <a:t>Finance officer</a:t>
            </a:r>
          </a:p>
          <a:p>
            <a:pPr algn="ctr"/>
            <a:r>
              <a:rPr lang="en-GB" sz="2400" dirty="0">
                <a:solidFill>
                  <a:schemeClr val="tx1">
                    <a:lumMod val="50000"/>
                    <a:lumOff val="50000"/>
                  </a:schemeClr>
                </a:solidFill>
              </a:rPr>
              <a:t>Stage manager</a:t>
            </a:r>
          </a:p>
          <a:p>
            <a:pPr algn="ctr"/>
            <a:r>
              <a:rPr lang="en-GB" sz="2400" dirty="0">
                <a:solidFill>
                  <a:schemeClr val="tx1">
                    <a:lumMod val="50000"/>
                    <a:lumOff val="50000"/>
                  </a:schemeClr>
                </a:solidFill>
              </a:rPr>
              <a:t>Marketing Assistant</a:t>
            </a:r>
          </a:p>
          <a:p>
            <a:pPr algn="ctr"/>
            <a:r>
              <a:rPr lang="en-GB" sz="2400" dirty="0">
                <a:solidFill>
                  <a:schemeClr val="tx1">
                    <a:lumMod val="50000"/>
                    <a:lumOff val="50000"/>
                  </a:schemeClr>
                </a:solidFill>
              </a:rPr>
              <a:t>Set designer</a:t>
            </a:r>
          </a:p>
          <a:p>
            <a:pPr algn="ctr"/>
            <a:r>
              <a:rPr lang="en-GB" sz="2400" dirty="0">
                <a:solidFill>
                  <a:schemeClr val="tx1">
                    <a:lumMod val="50000"/>
                    <a:lumOff val="50000"/>
                  </a:schemeClr>
                </a:solidFill>
              </a:rPr>
              <a:t>Fight director</a:t>
            </a:r>
          </a:p>
          <a:p>
            <a:pPr algn="ctr"/>
            <a:r>
              <a:rPr lang="en-GB" sz="2400" dirty="0">
                <a:solidFill>
                  <a:schemeClr val="tx1">
                    <a:lumMod val="50000"/>
                    <a:lumOff val="50000"/>
                  </a:schemeClr>
                </a:solidFill>
              </a:rPr>
              <a:t>Make-up artist  </a:t>
            </a:r>
          </a:p>
          <a:p>
            <a:pPr algn="ctr"/>
            <a:r>
              <a:rPr lang="en-GB" sz="2400" dirty="0">
                <a:solidFill>
                  <a:schemeClr val="tx1">
                    <a:lumMod val="50000"/>
                    <a:lumOff val="50000"/>
                  </a:schemeClr>
                </a:solidFill>
              </a:rPr>
              <a:t>Pattern cutter</a:t>
            </a:r>
          </a:p>
          <a:p>
            <a:pPr algn="ctr"/>
            <a:r>
              <a:rPr lang="en-GB" sz="2400" dirty="0">
                <a:solidFill>
                  <a:schemeClr val="tx1">
                    <a:lumMod val="50000"/>
                    <a:lumOff val="50000"/>
                  </a:schemeClr>
                </a:solidFill>
              </a:rPr>
              <a:t>Admissions/bookings officers</a:t>
            </a:r>
          </a:p>
          <a:p>
            <a:pPr algn="ctr"/>
            <a:r>
              <a:rPr lang="en-GB" sz="2400" dirty="0">
                <a:solidFill>
                  <a:schemeClr val="tx1">
                    <a:lumMod val="50000"/>
                    <a:lumOff val="50000"/>
                  </a:schemeClr>
                </a:solidFill>
              </a:rPr>
              <a:t>Flyperson</a:t>
            </a:r>
          </a:p>
          <a:p>
            <a:pPr algn="ctr"/>
            <a:r>
              <a:rPr lang="en-GB" sz="2400" dirty="0">
                <a:solidFill>
                  <a:schemeClr val="tx1">
                    <a:lumMod val="50000"/>
                    <a:lumOff val="50000"/>
                  </a:schemeClr>
                </a:solidFill>
              </a:rPr>
              <a:t>Musical director</a:t>
            </a:r>
          </a:p>
          <a:p>
            <a:pPr algn="ctr"/>
            <a:r>
              <a:rPr lang="en-GB" sz="2400" dirty="0">
                <a:solidFill>
                  <a:schemeClr val="tx1">
                    <a:lumMod val="50000"/>
                    <a:lumOff val="50000"/>
                  </a:schemeClr>
                </a:solidFill>
              </a:rPr>
              <a:t>Producer</a:t>
            </a:r>
          </a:p>
          <a:p>
            <a:pPr algn="ctr"/>
            <a:r>
              <a:rPr lang="en-GB" sz="2400" dirty="0">
                <a:solidFill>
                  <a:schemeClr val="tx1">
                    <a:lumMod val="50000"/>
                    <a:lumOff val="50000"/>
                  </a:schemeClr>
                </a:solidFill>
              </a:rPr>
              <a:t>Catering</a:t>
            </a:r>
          </a:p>
          <a:p>
            <a:pPr algn="ctr"/>
            <a:r>
              <a:rPr lang="en-GB" sz="2400" dirty="0">
                <a:solidFill>
                  <a:schemeClr val="tx1">
                    <a:lumMod val="50000"/>
                    <a:lumOff val="50000"/>
                  </a:schemeClr>
                </a:solidFill>
              </a:rPr>
              <a:t>Prop maker</a:t>
            </a:r>
          </a:p>
          <a:p>
            <a:pPr algn="ctr"/>
            <a:r>
              <a:rPr lang="en-GB" sz="2400" dirty="0">
                <a:solidFill>
                  <a:schemeClr val="tx1">
                    <a:lumMod val="50000"/>
                    <a:lumOff val="50000"/>
                  </a:schemeClr>
                </a:solidFill>
              </a:rPr>
              <a:t>Carpenter</a:t>
            </a:r>
          </a:p>
          <a:p>
            <a:pPr algn="ctr"/>
            <a:r>
              <a:rPr lang="en-GB" sz="2400" dirty="0">
                <a:solidFill>
                  <a:schemeClr val="tx1">
                    <a:lumMod val="50000"/>
                    <a:lumOff val="50000"/>
                  </a:schemeClr>
                </a:solidFill>
              </a:rPr>
              <a:t>Outreach manager</a:t>
            </a:r>
          </a:p>
          <a:p>
            <a:pPr algn="ctr"/>
            <a:r>
              <a:rPr lang="en-GB" sz="2400" dirty="0">
                <a:solidFill>
                  <a:schemeClr val="tx1">
                    <a:lumMod val="50000"/>
                    <a:lumOff val="50000"/>
                  </a:schemeClr>
                </a:solidFill>
              </a:rPr>
              <a:t>Theatre manager</a:t>
            </a:r>
          </a:p>
          <a:p>
            <a:pPr algn="ctr"/>
            <a:r>
              <a:rPr lang="en-GB" sz="2400" dirty="0">
                <a:solidFill>
                  <a:schemeClr val="tx1">
                    <a:lumMod val="50000"/>
                    <a:lumOff val="50000"/>
                  </a:schemeClr>
                </a:solidFill>
              </a:rPr>
              <a:t>Usher</a:t>
            </a:r>
          </a:p>
          <a:p>
            <a:pPr algn="ctr"/>
            <a:r>
              <a:rPr lang="en-GB" sz="2400" dirty="0">
                <a:solidFill>
                  <a:schemeClr val="tx1">
                    <a:lumMod val="50000"/>
                    <a:lumOff val="50000"/>
                  </a:schemeClr>
                </a:solidFill>
              </a:rPr>
              <a:t>Wardrobe assistant</a:t>
            </a:r>
          </a:p>
          <a:p>
            <a:pPr algn="ctr"/>
            <a:r>
              <a:rPr lang="en-GB" sz="2400" dirty="0">
                <a:solidFill>
                  <a:schemeClr val="tx1">
                    <a:lumMod val="50000"/>
                    <a:lumOff val="50000"/>
                  </a:schemeClr>
                </a:solidFill>
              </a:rPr>
              <a:t>Voice over artist</a:t>
            </a:r>
          </a:p>
          <a:p>
            <a:pPr algn="ctr"/>
            <a:r>
              <a:rPr lang="en-GB" sz="2400" dirty="0">
                <a:solidFill>
                  <a:schemeClr val="tx1">
                    <a:lumMod val="50000"/>
                    <a:lumOff val="50000"/>
                  </a:schemeClr>
                </a:solidFill>
              </a:rPr>
              <a:t>Choreographer</a:t>
            </a:r>
            <a:endParaRPr lang="en-GB" sz="2000" dirty="0">
              <a:solidFill>
                <a:schemeClr val="tx1">
                  <a:lumMod val="50000"/>
                  <a:lumOff val="50000"/>
                </a:schemeClr>
              </a:solidFill>
            </a:endParaRPr>
          </a:p>
        </p:txBody>
      </p:sp>
    </p:spTree>
    <p:extLst>
      <p:ext uri="{BB962C8B-B14F-4D97-AF65-F5344CB8AC3E}">
        <p14:creationId xmlns:p14="http://schemas.microsoft.com/office/powerpoint/2010/main" val="213525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descr="A picture containing text, building, stone&#10;&#10;Description automatically generated">
            <a:extLst>
              <a:ext uri="{FF2B5EF4-FFF2-40B4-BE49-F238E27FC236}">
                <a16:creationId xmlns:a16="http://schemas.microsoft.com/office/drawing/2014/main" id="{3B83ECE6-A179-47E7-BA55-368081723AD3}"/>
              </a:ext>
            </a:extLst>
          </p:cNvPr>
          <p:cNvPicPr>
            <a:picLocks noChangeAspect="1"/>
          </p:cNvPicPr>
          <p:nvPr/>
        </p:nvPicPr>
        <p:blipFill>
          <a:blip r:embed="rId3"/>
          <a:stretch>
            <a:fillRect/>
          </a:stretch>
        </p:blipFill>
        <p:spPr>
          <a:xfrm>
            <a:off x="23948" y="0"/>
            <a:ext cx="12192000" cy="6015672"/>
          </a:xfrm>
          <a:prstGeom prst="rect">
            <a:avLst/>
          </a:prstGeom>
        </p:spPr>
      </p:pic>
      <p:pic>
        <p:nvPicPr>
          <p:cNvPr id="10" name="Picture 9">
            <a:extLst>
              <a:ext uri="{FF2B5EF4-FFF2-40B4-BE49-F238E27FC236}">
                <a16:creationId xmlns:a16="http://schemas.microsoft.com/office/drawing/2014/main" id="{5613BC3E-AA35-4A16-BE9B-EAFCB9C5033B}"/>
              </a:ext>
            </a:extLst>
          </p:cNvPr>
          <p:cNvPicPr>
            <a:picLocks noChangeAspect="1"/>
          </p:cNvPicPr>
          <p:nvPr/>
        </p:nvPicPr>
        <p:blipFill rotWithShape="1">
          <a:blip r:embed="rId4"/>
          <a:srcRect b="74546"/>
          <a:stretch/>
        </p:blipFill>
        <p:spPr>
          <a:xfrm>
            <a:off x="0" y="5867664"/>
            <a:ext cx="12215948" cy="1038461"/>
          </a:xfrm>
          <a:prstGeom prst="rect">
            <a:avLst/>
          </a:prstGeom>
        </p:spPr>
      </p:pic>
      <p:pic>
        <p:nvPicPr>
          <p:cNvPr id="11" name="Picture 10">
            <a:extLst>
              <a:ext uri="{FF2B5EF4-FFF2-40B4-BE49-F238E27FC236}">
                <a16:creationId xmlns:a16="http://schemas.microsoft.com/office/drawing/2014/main" id="{BDC7DDA2-8206-4BA0-9F44-142D84D6F297}"/>
              </a:ext>
            </a:extLst>
          </p:cNvPr>
          <p:cNvPicPr>
            <a:picLocks noChangeAspect="1"/>
          </p:cNvPicPr>
          <p:nvPr/>
        </p:nvPicPr>
        <p:blipFill rotWithShape="1">
          <a:blip r:embed="rId4"/>
          <a:srcRect l="12779" t="25575" r="12409" b="26353"/>
          <a:stretch/>
        </p:blipFill>
        <p:spPr>
          <a:xfrm>
            <a:off x="8731332" y="5960552"/>
            <a:ext cx="3168666" cy="827009"/>
          </a:xfrm>
          <a:prstGeom prst="rect">
            <a:avLst/>
          </a:prstGeom>
        </p:spPr>
      </p:pic>
      <p:sp>
        <p:nvSpPr>
          <p:cNvPr id="4" name="TextBox 3">
            <a:extLst>
              <a:ext uri="{FF2B5EF4-FFF2-40B4-BE49-F238E27FC236}">
                <a16:creationId xmlns:a16="http://schemas.microsoft.com/office/drawing/2014/main" id="{012DC011-B685-4E6B-B6BD-DD9DAFFD33A2}"/>
              </a:ext>
            </a:extLst>
          </p:cNvPr>
          <p:cNvSpPr txBox="1"/>
          <p:nvPr/>
        </p:nvSpPr>
        <p:spPr>
          <a:xfrm>
            <a:off x="2375262" y="2546171"/>
            <a:ext cx="7489371" cy="461665"/>
          </a:xfrm>
          <a:prstGeom prst="rect">
            <a:avLst/>
          </a:prstGeom>
          <a:noFill/>
        </p:spPr>
        <p:txBody>
          <a:bodyPr wrap="square" numCol="1" rtlCol="0">
            <a:spAutoFit/>
          </a:bodyPr>
          <a:lstStyle/>
          <a:p>
            <a:pPr algn="ctr"/>
            <a:r>
              <a:rPr lang="en-GB" sz="2400" dirty="0">
                <a:solidFill>
                  <a:schemeClr val="bg1"/>
                </a:solidFill>
                <a:effectLst>
                  <a:outerShdw blurRad="38100" dist="38100" dir="2700000" algn="tl">
                    <a:srgbClr val="000000">
                      <a:alpha val="43137"/>
                    </a:srgbClr>
                  </a:outerShdw>
                </a:effectLst>
                <a:hlinkClick r:id="rId5"/>
              </a:rPr>
              <a:t>Play film</a:t>
            </a:r>
            <a:endParaRPr lang="en-GB"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406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F702B-4487-4D51-A4F8-48008C98E9A8}"/>
              </a:ext>
            </a:extLst>
          </p:cNvPr>
          <p:cNvPicPr>
            <a:picLocks noChangeAspect="1"/>
          </p:cNvPicPr>
          <p:nvPr/>
        </p:nvPicPr>
        <p:blipFill rotWithShape="1">
          <a:blip r:embed="rId3"/>
          <a:srcRect b="74546"/>
          <a:stretch/>
        </p:blipFill>
        <p:spPr>
          <a:xfrm>
            <a:off x="-23948" y="0"/>
            <a:ext cx="12215948" cy="1690688"/>
          </a:xfrm>
          <a:prstGeom prst="rect">
            <a:avLst/>
          </a:prstGeom>
        </p:spPr>
      </p:pic>
      <p:sp>
        <p:nvSpPr>
          <p:cNvPr id="9" name="Text Placeholder 8">
            <a:extLst>
              <a:ext uri="{FF2B5EF4-FFF2-40B4-BE49-F238E27FC236}">
                <a16:creationId xmlns:a16="http://schemas.microsoft.com/office/drawing/2014/main" id="{BC9918EE-1E56-4700-B8B0-08AA53C4F265}"/>
              </a:ext>
            </a:extLst>
          </p:cNvPr>
          <p:cNvSpPr>
            <a:spLocks noGrp="1"/>
          </p:cNvSpPr>
          <p:nvPr>
            <p:ph type="body" idx="1"/>
          </p:nvPr>
        </p:nvSpPr>
        <p:spPr>
          <a:xfrm>
            <a:off x="0" y="1609306"/>
            <a:ext cx="12194029" cy="5248693"/>
          </a:xfrm>
          <a:solidFill>
            <a:schemeClr val="tx1">
              <a:lumMod val="65000"/>
              <a:lumOff val="35000"/>
            </a:schemeClr>
          </a:solidFill>
        </p:spPr>
        <p:txBody>
          <a:bodyPr/>
          <a:lstStyle/>
          <a:p>
            <a:pPr marL="114300" indent="0">
              <a:buNone/>
            </a:pPr>
            <a:r>
              <a:rPr lang="en-US" sz="2600" dirty="0">
                <a:solidFill>
                  <a:schemeClr val="bg1"/>
                </a:solidFill>
                <a:effectLst>
                  <a:outerShdw blurRad="38100" dist="38100" dir="2700000" algn="tl">
                    <a:srgbClr val="000000">
                      <a:alpha val="43137"/>
                    </a:srgbClr>
                  </a:outerShdw>
                </a:effectLst>
              </a:rPr>
              <a:t>The Set Designer gets to interpret the story and create the world of the play. </a:t>
            </a:r>
          </a:p>
          <a:p>
            <a:pPr marL="114300" indent="0">
              <a:buNone/>
            </a:pPr>
            <a:r>
              <a:rPr lang="en-US" sz="2600" dirty="0">
                <a:solidFill>
                  <a:schemeClr val="bg1"/>
                </a:solidFill>
                <a:effectLst>
                  <a:outerShdw blurRad="38100" dist="38100" dir="2700000" algn="tl">
                    <a:srgbClr val="000000">
                      <a:alpha val="43137"/>
                    </a:srgbClr>
                  </a:outerShdw>
                </a:effectLst>
              </a:rPr>
              <a:t>This is done by choosing shapes, </a:t>
            </a:r>
            <a:r>
              <a:rPr lang="en-US" sz="2600" dirty="0" err="1">
                <a:solidFill>
                  <a:schemeClr val="bg1"/>
                </a:solidFill>
                <a:effectLst>
                  <a:outerShdw blurRad="38100" dist="38100" dir="2700000" algn="tl">
                    <a:srgbClr val="000000">
                      <a:alpha val="43137"/>
                    </a:srgbClr>
                  </a:outerShdw>
                </a:effectLst>
              </a:rPr>
              <a:t>colours</a:t>
            </a:r>
            <a:r>
              <a:rPr lang="en-US" sz="2600" dirty="0">
                <a:solidFill>
                  <a:schemeClr val="bg1"/>
                </a:solidFill>
                <a:effectLst>
                  <a:outerShdw blurRad="38100" dist="38100" dir="2700000" algn="tl">
                    <a:srgbClr val="000000">
                      <a:alpha val="43137"/>
                    </a:srgbClr>
                  </a:outerShdw>
                </a:effectLst>
              </a:rPr>
              <a:t> and textures that tell the audience where they are and how they feel. </a:t>
            </a:r>
          </a:p>
          <a:p>
            <a:pPr marL="114300" indent="0">
              <a:buNone/>
            </a:pPr>
            <a:r>
              <a:rPr lang="en-US" sz="2600" dirty="0">
                <a:solidFill>
                  <a:schemeClr val="bg1"/>
                </a:solidFill>
                <a:effectLst>
                  <a:outerShdw blurRad="38100" dist="38100" dir="2700000" algn="tl">
                    <a:srgbClr val="000000">
                      <a:alpha val="43137"/>
                    </a:srgbClr>
                  </a:outerShdw>
                </a:effectLst>
              </a:rPr>
              <a:t>A model, a scaled down version of the set design is made. Usually 1:25, so model is 25 times smaller than it would be on stage. This is used to show all the other departments working on the show what will be on stage and helps everyone to </a:t>
            </a:r>
            <a:r>
              <a:rPr lang="en-US" sz="2600" dirty="0" err="1">
                <a:solidFill>
                  <a:schemeClr val="bg1"/>
                </a:solidFill>
                <a:effectLst>
                  <a:outerShdw blurRad="38100" dist="38100" dir="2700000" algn="tl">
                    <a:srgbClr val="000000">
                      <a:alpha val="43137"/>
                    </a:srgbClr>
                  </a:outerShdw>
                </a:effectLst>
              </a:rPr>
              <a:t>visualise</a:t>
            </a:r>
            <a:r>
              <a:rPr lang="en-US" sz="2600" dirty="0">
                <a:solidFill>
                  <a:schemeClr val="bg1"/>
                </a:solidFill>
                <a:effectLst>
                  <a:outerShdw blurRad="38100" dist="38100" dir="2700000" algn="tl">
                    <a:srgbClr val="000000">
                      <a:alpha val="43137"/>
                    </a:srgbClr>
                  </a:outerShdw>
                </a:effectLst>
              </a:rPr>
              <a:t> the world and plan all the other work needed to create it. </a:t>
            </a:r>
          </a:p>
        </p:txBody>
      </p:sp>
      <p:pic>
        <p:nvPicPr>
          <p:cNvPr id="16" name="Picture 15">
            <a:extLst>
              <a:ext uri="{FF2B5EF4-FFF2-40B4-BE49-F238E27FC236}">
                <a16:creationId xmlns:a16="http://schemas.microsoft.com/office/drawing/2014/main" id="{D2E17FB7-4598-4EEA-837D-10947D8FC549}"/>
              </a:ext>
            </a:extLst>
          </p:cNvPr>
          <p:cNvPicPr>
            <a:picLocks noChangeAspect="1"/>
          </p:cNvPicPr>
          <p:nvPr/>
        </p:nvPicPr>
        <p:blipFill rotWithShape="1">
          <a:blip r:embed="rId3"/>
          <a:srcRect l="12779" t="25575" r="12409" b="26353"/>
          <a:stretch/>
        </p:blipFill>
        <p:spPr>
          <a:xfrm>
            <a:off x="8707384" y="456358"/>
            <a:ext cx="3168666" cy="827009"/>
          </a:xfrm>
          <a:prstGeom prst="rect">
            <a:avLst/>
          </a:prstGeom>
        </p:spPr>
      </p:pic>
      <p:sp>
        <p:nvSpPr>
          <p:cNvPr id="11" name="Title 3">
            <a:extLst>
              <a:ext uri="{FF2B5EF4-FFF2-40B4-BE49-F238E27FC236}">
                <a16:creationId xmlns:a16="http://schemas.microsoft.com/office/drawing/2014/main" id="{F7594333-EE94-48AC-BDC2-0214F9567CB4}"/>
              </a:ext>
            </a:extLst>
          </p:cNvPr>
          <p:cNvSpPr>
            <a:spLocks noGrp="1"/>
          </p:cNvSpPr>
          <p:nvPr>
            <p:ph type="title"/>
          </p:nvPr>
        </p:nvSpPr>
        <p:spPr>
          <a:xfrm>
            <a:off x="416454" y="207080"/>
            <a:ext cx="6038776" cy="1325563"/>
          </a:xfrm>
        </p:spPr>
        <p:txBody>
          <a:bodyPr/>
          <a:lstStyle/>
          <a:p>
            <a:r>
              <a:rPr lang="en-US" dirty="0">
                <a:solidFill>
                  <a:schemeClr val="bg1"/>
                </a:solidFill>
              </a:rPr>
              <a:t>Focus on Set Designer</a:t>
            </a:r>
            <a:endParaRPr lang="en-GB" dirty="0">
              <a:solidFill>
                <a:schemeClr val="bg1"/>
              </a:solidFill>
            </a:endParaRPr>
          </a:p>
        </p:txBody>
      </p:sp>
      <p:pic>
        <p:nvPicPr>
          <p:cNvPr id="15" name="Picture 14" descr="Logo&#10;&#10;Description automatically generated">
            <a:extLst>
              <a:ext uri="{FF2B5EF4-FFF2-40B4-BE49-F238E27FC236}">
                <a16:creationId xmlns:a16="http://schemas.microsoft.com/office/drawing/2014/main" id="{D81C4DAC-0DEF-4F1E-82CB-DF857ECD8567}"/>
              </a:ext>
            </a:extLst>
          </p:cNvPr>
          <p:cNvPicPr>
            <a:picLocks noChangeAspect="1"/>
          </p:cNvPicPr>
          <p:nvPr/>
        </p:nvPicPr>
        <p:blipFill>
          <a:blip r:embed="rId4"/>
          <a:stretch>
            <a:fillRect/>
          </a:stretch>
        </p:blipFill>
        <p:spPr>
          <a:xfrm>
            <a:off x="10896857" y="5481392"/>
            <a:ext cx="1297172" cy="1297172"/>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FCD15D71-FC7E-4ECC-90E3-34BE1E801224}"/>
              </a:ext>
            </a:extLst>
          </p:cNvPr>
          <p:cNvPicPr>
            <a:picLocks noChangeAspect="1"/>
          </p:cNvPicPr>
          <p:nvPr/>
        </p:nvPicPr>
        <p:blipFill>
          <a:blip r:embed="rId5"/>
          <a:stretch>
            <a:fillRect/>
          </a:stretch>
        </p:blipFill>
        <p:spPr>
          <a:xfrm>
            <a:off x="4485062" y="4838030"/>
            <a:ext cx="3023616" cy="2014728"/>
          </a:xfrm>
          <a:prstGeom prst="rect">
            <a:avLst/>
          </a:prstGeom>
        </p:spPr>
      </p:pic>
      <p:pic>
        <p:nvPicPr>
          <p:cNvPr id="13" name="Picture 12" descr="A picture containing indoor, shelf&#10;&#10;Description automatically generated">
            <a:extLst>
              <a:ext uri="{FF2B5EF4-FFF2-40B4-BE49-F238E27FC236}">
                <a16:creationId xmlns:a16="http://schemas.microsoft.com/office/drawing/2014/main" id="{18387C1D-AF7D-4E41-A541-5345C2F54EB4}"/>
              </a:ext>
            </a:extLst>
          </p:cNvPr>
          <p:cNvPicPr>
            <a:picLocks noChangeAspect="1"/>
          </p:cNvPicPr>
          <p:nvPr/>
        </p:nvPicPr>
        <p:blipFill rotWithShape="1">
          <a:blip r:embed="rId6"/>
          <a:srcRect l="3315" r="5432"/>
          <a:stretch/>
        </p:blipFill>
        <p:spPr>
          <a:xfrm>
            <a:off x="7531100" y="4838031"/>
            <a:ext cx="3200400" cy="2009042"/>
          </a:xfrm>
          <a:prstGeom prst="rect">
            <a:avLst/>
          </a:prstGeom>
        </p:spPr>
      </p:pic>
      <p:pic>
        <p:nvPicPr>
          <p:cNvPr id="5" name="Picture 4">
            <a:extLst>
              <a:ext uri="{FF2B5EF4-FFF2-40B4-BE49-F238E27FC236}">
                <a16:creationId xmlns:a16="http://schemas.microsoft.com/office/drawing/2014/main" id="{1AEC062C-A41C-4368-A164-41C8FE8C0DBE}"/>
              </a:ext>
            </a:extLst>
          </p:cNvPr>
          <p:cNvPicPr>
            <a:picLocks noChangeAspect="1"/>
          </p:cNvPicPr>
          <p:nvPr/>
        </p:nvPicPr>
        <p:blipFill rotWithShape="1">
          <a:blip r:embed="rId7"/>
          <a:srcRect t="18080" b="11335"/>
          <a:stretch/>
        </p:blipFill>
        <p:spPr>
          <a:xfrm>
            <a:off x="-21919" y="4838031"/>
            <a:ext cx="4485062" cy="2016734"/>
          </a:xfrm>
          <a:prstGeom prst="rect">
            <a:avLst/>
          </a:prstGeom>
        </p:spPr>
      </p:pic>
    </p:spTree>
    <p:extLst>
      <p:ext uri="{BB962C8B-B14F-4D97-AF65-F5344CB8AC3E}">
        <p14:creationId xmlns:p14="http://schemas.microsoft.com/office/powerpoint/2010/main" val="28331874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6096</TotalTime>
  <Words>1337</Words>
  <Application>Microsoft Office PowerPoint</Application>
  <PresentationFormat>Widescreen</PresentationFormat>
  <Paragraphs>129</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Office Theme</vt:lpstr>
      <vt:lpstr>PowerPoint Presentation</vt:lpstr>
      <vt:lpstr>Focus on Performing Arts - Session Aims</vt:lpstr>
      <vt:lpstr>12 sectors = lots of careers!</vt:lpstr>
      <vt:lpstr>PowerPoint Presentation</vt:lpstr>
      <vt:lpstr>Take a look at the sector (15 mins)</vt:lpstr>
      <vt:lpstr>PowerPoint Presentation</vt:lpstr>
      <vt:lpstr>PowerPoint Presentation</vt:lpstr>
      <vt:lpstr>PowerPoint Presentation</vt:lpstr>
      <vt:lpstr>Focus on Set Designer</vt:lpstr>
      <vt:lpstr>Focus on Set Designer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Gregory</dc:creator>
  <cp:lastModifiedBy>Jo Ind</cp:lastModifiedBy>
  <cp:revision>170</cp:revision>
  <dcterms:created xsi:type="dcterms:W3CDTF">2019-06-04T16:24:32Z</dcterms:created>
  <dcterms:modified xsi:type="dcterms:W3CDTF">2021-02-24T18:04:50Z</dcterms:modified>
</cp:coreProperties>
</file>