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80" r:id="rId2"/>
    <p:sldMasterId id="2147483700" r:id="rId3"/>
    <p:sldMasterId id="2147483717" r:id="rId4"/>
  </p:sldMasterIdLst>
  <p:notesMasterIdLst>
    <p:notesMasterId r:id="rId19"/>
  </p:notesMasterIdLst>
  <p:sldIdLst>
    <p:sldId id="259" r:id="rId5"/>
    <p:sldId id="267" r:id="rId6"/>
    <p:sldId id="288" r:id="rId7"/>
    <p:sldId id="279" r:id="rId8"/>
    <p:sldId id="261" r:id="rId9"/>
    <p:sldId id="282" r:id="rId10"/>
    <p:sldId id="287" r:id="rId11"/>
    <p:sldId id="286" r:id="rId12"/>
    <p:sldId id="281" r:id="rId13"/>
    <p:sldId id="266" r:id="rId14"/>
    <p:sldId id="269" r:id="rId15"/>
    <p:sldId id="289" r:id="rId16"/>
    <p:sldId id="28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ps" id="{3AB7E163-B90B-4261-8FD4-BBA34F1108AF}">
          <p14:sldIdLst/>
        </p14:section>
        <p14:section name="Sample slides" id="{8B9A1C20-FAB3-4EAE-8D71-13AB6302B136}">
          <p14:sldIdLst>
            <p14:sldId id="259"/>
            <p14:sldId id="267"/>
            <p14:sldId id="288"/>
            <p14:sldId id="279"/>
            <p14:sldId id="261"/>
            <p14:sldId id="282"/>
            <p14:sldId id="287"/>
            <p14:sldId id="286"/>
            <p14:sldId id="281"/>
            <p14:sldId id="266"/>
            <p14:sldId id="269"/>
            <p14:sldId id="289"/>
            <p14:sldId id="280"/>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F"/>
    <a:srgbClr val="FFCB00"/>
    <a:srgbClr val="F0F0F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54054" autoAdjust="0"/>
  </p:normalViewPr>
  <p:slideViewPr>
    <p:cSldViewPr snapToGrid="0">
      <p:cViewPr varScale="1">
        <p:scale>
          <a:sx n="61" d="100"/>
          <a:sy n="61" d="100"/>
        </p:scale>
        <p:origin x="17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9BDD8-EDA6-924D-A804-3363E9BDB08C}"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320CD-7F90-3C43-B13D-A0F6DE088F72}" type="slidenum">
              <a:rPr lang="en-US" smtClean="0"/>
              <a:t>‹#›</a:t>
            </a:fld>
            <a:endParaRPr lang="en-US"/>
          </a:p>
        </p:txBody>
      </p:sp>
    </p:spTree>
    <p:extLst>
      <p:ext uri="{BB962C8B-B14F-4D97-AF65-F5344CB8AC3E}">
        <p14:creationId xmlns:p14="http://schemas.microsoft.com/office/powerpoint/2010/main" val="206044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talking about the Creative Industries and finding out what careers you might follow post school or university.</a:t>
            </a:r>
          </a:p>
        </p:txBody>
      </p:sp>
      <p:sp>
        <p:nvSpPr>
          <p:cNvPr id="4" name="Slide Number Placeholder 3"/>
          <p:cNvSpPr>
            <a:spLocks noGrp="1"/>
          </p:cNvSpPr>
          <p:nvPr>
            <p:ph type="sldNum" sz="quarter" idx="5"/>
          </p:nvPr>
        </p:nvSpPr>
        <p:spPr/>
        <p:txBody>
          <a:bodyPr/>
          <a:lstStyle/>
          <a:p>
            <a:fld id="{E65320CD-7F90-3C43-B13D-A0F6DE088F72}" type="slidenum">
              <a:rPr lang="en-US" smtClean="0"/>
              <a:t>1</a:t>
            </a:fld>
            <a:endParaRPr lang="en-US"/>
          </a:p>
        </p:txBody>
      </p:sp>
    </p:spTree>
    <p:extLst>
      <p:ext uri="{BB962C8B-B14F-4D97-AF65-F5344CB8AC3E}">
        <p14:creationId xmlns:p14="http://schemas.microsoft.com/office/powerpoint/2010/main" val="168040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can be any size that works for teacher.</a:t>
            </a:r>
          </a:p>
          <a:p>
            <a:r>
              <a:rPr lang="en-US" dirty="0"/>
              <a:t>One person will present for the group, answering the three questions in one minute</a:t>
            </a:r>
          </a:p>
        </p:txBody>
      </p:sp>
      <p:sp>
        <p:nvSpPr>
          <p:cNvPr id="4" name="Slide Number Placeholder 3"/>
          <p:cNvSpPr>
            <a:spLocks noGrp="1"/>
          </p:cNvSpPr>
          <p:nvPr>
            <p:ph type="sldNum" sz="quarter" idx="5"/>
          </p:nvPr>
        </p:nvSpPr>
        <p:spPr/>
        <p:txBody>
          <a:bodyPr/>
          <a:lstStyle/>
          <a:p>
            <a:fld id="{E65320CD-7F90-3C43-B13D-A0F6DE088F72}" type="slidenum">
              <a:rPr lang="en-US" smtClean="0"/>
              <a:t>10</a:t>
            </a:fld>
            <a:endParaRPr lang="en-US"/>
          </a:p>
        </p:txBody>
      </p:sp>
    </p:spTree>
    <p:extLst>
      <p:ext uri="{BB962C8B-B14F-4D97-AF65-F5344CB8AC3E}">
        <p14:creationId xmlns:p14="http://schemas.microsoft.com/office/powerpoint/2010/main" val="295767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feeds back generally on e.g. most coherent, golden thread answer to the three questions</a:t>
            </a:r>
          </a:p>
          <a:p>
            <a:endParaRPr lang="en-US" dirty="0"/>
          </a:p>
          <a:p>
            <a:r>
              <a:rPr lang="en-US" dirty="0"/>
              <a:t>Peer review as to route most successful.</a:t>
            </a:r>
          </a:p>
          <a:p>
            <a:endParaRPr lang="en-US" dirty="0"/>
          </a:p>
          <a:p>
            <a:r>
              <a:rPr lang="en-US" dirty="0"/>
              <a:t>Teacher connects this to the curriculum</a:t>
            </a:r>
          </a:p>
        </p:txBody>
      </p:sp>
      <p:sp>
        <p:nvSpPr>
          <p:cNvPr id="4" name="Slide Number Placeholder 3"/>
          <p:cNvSpPr>
            <a:spLocks noGrp="1"/>
          </p:cNvSpPr>
          <p:nvPr>
            <p:ph type="sldNum" sz="quarter" idx="5"/>
          </p:nvPr>
        </p:nvSpPr>
        <p:spPr/>
        <p:txBody>
          <a:bodyPr/>
          <a:lstStyle/>
          <a:p>
            <a:fld id="{E65320CD-7F90-3C43-B13D-A0F6DE088F72}" type="slidenum">
              <a:rPr lang="en-US" smtClean="0"/>
              <a:t>11</a:t>
            </a:fld>
            <a:endParaRPr lang="en-US"/>
          </a:p>
        </p:txBody>
      </p:sp>
    </p:spTree>
    <p:extLst>
      <p:ext uri="{BB962C8B-B14F-4D97-AF65-F5344CB8AC3E}">
        <p14:creationId xmlns:p14="http://schemas.microsoft.com/office/powerpoint/2010/main" val="250703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5320CD-7F90-3C43-B13D-A0F6DE088F72}" type="slidenum">
              <a:rPr lang="en-US" smtClean="0"/>
              <a:t>12</a:t>
            </a:fld>
            <a:endParaRPr lang="en-US"/>
          </a:p>
        </p:txBody>
      </p:sp>
    </p:spTree>
    <p:extLst>
      <p:ext uri="{BB962C8B-B14F-4D97-AF65-F5344CB8AC3E}">
        <p14:creationId xmlns:p14="http://schemas.microsoft.com/office/powerpoint/2010/main" val="370351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20CD-7F90-3C43-B13D-A0F6DE088F72}" type="slidenum">
              <a:rPr lang="en-US" smtClean="0"/>
              <a:t>13</a:t>
            </a:fld>
            <a:endParaRPr lang="en-US"/>
          </a:p>
        </p:txBody>
      </p:sp>
    </p:spTree>
    <p:extLst>
      <p:ext uri="{BB962C8B-B14F-4D97-AF65-F5344CB8AC3E}">
        <p14:creationId xmlns:p14="http://schemas.microsoft.com/office/powerpoint/2010/main" val="258911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270">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1270">
              <a:lnSpc>
                <a:spcPct val="107000"/>
              </a:lnSpc>
              <a:spcAft>
                <a:spcPts val="8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Plenary: Ask members of the class to define a brand, what is advertising, and offer one of the entry-level roles and starting salary. By a show of hands, who thinks they would be good at a job in the advertising sector?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Hands up if you think now that you could have a career in advertising.</a:t>
            </a:r>
          </a:p>
        </p:txBody>
      </p:sp>
      <p:sp>
        <p:nvSpPr>
          <p:cNvPr id="4" name="Slide Number Placeholder 3"/>
          <p:cNvSpPr>
            <a:spLocks noGrp="1"/>
          </p:cNvSpPr>
          <p:nvPr>
            <p:ph type="sldNum" sz="quarter" idx="5"/>
          </p:nvPr>
        </p:nvSpPr>
        <p:spPr/>
        <p:txBody>
          <a:bodyPr/>
          <a:lstStyle/>
          <a:p>
            <a:fld id="{E65320CD-7F90-3C43-B13D-A0F6DE088F72}" type="slidenum">
              <a:rPr lang="en-US" smtClean="0"/>
              <a:t>14</a:t>
            </a:fld>
            <a:endParaRPr lang="en-US"/>
          </a:p>
        </p:txBody>
      </p:sp>
    </p:spTree>
    <p:extLst>
      <p:ext uri="{BB962C8B-B14F-4D97-AF65-F5344CB8AC3E}">
        <p14:creationId xmlns:p14="http://schemas.microsoft.com/office/powerpoint/2010/main" val="207164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means that the Government's ambition is to grow the creative industries by £50bn and create another one million jobs by 2030!</a:t>
            </a:r>
          </a:p>
          <a:p>
            <a:endParaRPr lang="en-US" dirty="0"/>
          </a:p>
          <a:p>
            <a:r>
              <a:rPr lang="en-US" dirty="0"/>
              <a:t>Sources: IPA Foundation Certificate, The Advertising Association, DCMS Creative Industries Sector Vision, Nesta Innovations Foundation</a:t>
            </a:r>
          </a:p>
        </p:txBody>
      </p:sp>
      <p:sp>
        <p:nvSpPr>
          <p:cNvPr id="4" name="Slide Number Placeholder 3"/>
          <p:cNvSpPr>
            <a:spLocks noGrp="1"/>
          </p:cNvSpPr>
          <p:nvPr>
            <p:ph type="sldNum" sz="quarter" idx="5"/>
          </p:nvPr>
        </p:nvSpPr>
        <p:spPr/>
        <p:txBody>
          <a:bodyPr/>
          <a:lstStyle/>
          <a:p>
            <a:fld id="{E65320CD-7F90-3C43-B13D-A0F6DE088F72}" type="slidenum">
              <a:rPr lang="en-US" smtClean="0"/>
              <a:t>2</a:t>
            </a:fld>
            <a:endParaRPr lang="en-US"/>
          </a:p>
        </p:txBody>
      </p:sp>
    </p:spTree>
    <p:extLst>
      <p:ext uri="{BB962C8B-B14F-4D97-AF65-F5344CB8AC3E}">
        <p14:creationId xmlns:p14="http://schemas.microsoft.com/office/powerpoint/2010/main" val="23759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EXERCISE 1 (STARTER TASK): </a:t>
            </a:r>
          </a:p>
          <a:p>
            <a:endParaRPr lang="en-GB" dirty="0"/>
          </a:p>
          <a:p>
            <a:r>
              <a:rPr lang="en-GB" b="1" dirty="0"/>
              <a:t>Handout</a:t>
            </a:r>
            <a:r>
              <a:rPr lang="en-GB" dirty="0"/>
              <a:t>: Key vocabulary - please note there are basic definitions for younger students but also some stretch quotations for older students to discuss, as required.</a:t>
            </a:r>
          </a:p>
          <a:p>
            <a:endParaRPr lang="en-GB" dirty="0"/>
          </a:p>
          <a:p>
            <a:r>
              <a:rPr lang="en-GB" b="1" dirty="0"/>
              <a:t>Slide</a:t>
            </a:r>
            <a:r>
              <a:rPr lang="en-GB" dirty="0"/>
              <a:t>: Whole class asked to say what brand this is for even though only partial logo and b/w. </a:t>
            </a:r>
            <a:r>
              <a:rPr lang="en-GB" i="1" dirty="0"/>
              <a:t>A: YouTube, Audi, Apple, Starbucks</a:t>
            </a:r>
          </a:p>
          <a:p>
            <a:endParaRPr lang="en-GB" dirty="0"/>
          </a:p>
          <a:p>
            <a:r>
              <a:rPr lang="en-GB" dirty="0"/>
              <a:t>How do you know them? Where have you seen them</a:t>
            </a:r>
            <a:r>
              <a:rPr lang="en-GB" i="1" dirty="0"/>
              <a:t>? Discuss stores, social media, TV, cinema etc.</a:t>
            </a:r>
          </a:p>
          <a:p>
            <a:endParaRPr lang="en-GB" dirty="0"/>
          </a:p>
          <a:p>
            <a:r>
              <a:rPr lang="en-GB" i="1" dirty="0"/>
              <a:t>You know them because they have been advertised for years by people working in the advertising industry, one of the most successful of the creative industries, in order to build brands.  Brands are remembered, people have feelings about brands.</a:t>
            </a:r>
          </a:p>
          <a:p>
            <a:endParaRPr lang="en-GB" dirty="0"/>
          </a:p>
          <a:p>
            <a:r>
              <a:rPr lang="en-GB" dirty="0"/>
              <a:t>If you don’t recognise them, why might that be? Explain the idea of a Target Audience, aiming at a particular age group or other demographic.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makes them stand out? What do you like/dislike about them? Who do you think they are aimed at/target audience?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5320CD-7F90-3C43-B13D-A0F6DE088F72}" type="slidenum">
              <a:rPr lang="en-US" smtClean="0"/>
              <a:t>3</a:t>
            </a:fld>
            <a:endParaRPr lang="en-US"/>
          </a:p>
        </p:txBody>
      </p:sp>
    </p:spTree>
    <p:extLst>
      <p:ext uri="{BB962C8B-B14F-4D97-AF65-F5344CB8AC3E}">
        <p14:creationId xmlns:p14="http://schemas.microsoft.com/office/powerpoint/2010/main" val="188961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What is Advertising?</a:t>
            </a:r>
          </a:p>
          <a:p>
            <a:endParaRPr lang="en-US" dirty="0">
              <a:latin typeface="+mn-lt"/>
            </a:endParaRPr>
          </a:p>
          <a:p>
            <a:r>
              <a:rPr lang="en-US" dirty="0">
                <a:latin typeface="+mn-lt"/>
              </a:rPr>
              <a:t>So within the creative industries we find today’s sector – the ad industry.  Sources: The Advertising Association, Deloitte, WARC, PEC. </a:t>
            </a:r>
          </a:p>
          <a:p>
            <a:endParaRPr lang="en-US" dirty="0">
              <a:latin typeface="+mn-lt"/>
            </a:endParaRPr>
          </a:p>
          <a:p>
            <a:r>
              <a:rPr lang="en-US" dirty="0">
                <a:latin typeface="+mn-lt"/>
              </a:rPr>
              <a:t>The ad industry is composed of many different types of agency, but the main ones are ad or media agencies.  How many advertising agencies do you think exist in the UK? A: </a:t>
            </a:r>
            <a:r>
              <a:rPr lang="en-GB" b="0" i="0" dirty="0">
                <a:solidFill>
                  <a:srgbClr val="344054"/>
                </a:solidFill>
                <a:effectLst/>
                <a:latin typeface="+mn-lt"/>
              </a:rPr>
              <a:t>There are 17,015 Advertising Agencies businesses in the UK as of 2023, an increase of 0.6% from 2022.</a:t>
            </a:r>
            <a:r>
              <a:rPr lang="en-US" b="0" i="0" dirty="0">
                <a:solidFill>
                  <a:srgbClr val="344054"/>
                </a:solidFill>
                <a:effectLst/>
                <a:latin typeface="+mn-lt"/>
              </a:rPr>
              <a:t> Source: IBIS World.</a:t>
            </a:r>
            <a:endParaRPr lang="en-US" dirty="0">
              <a:latin typeface="+mn-lt"/>
            </a:endParaRPr>
          </a:p>
        </p:txBody>
      </p:sp>
      <p:sp>
        <p:nvSpPr>
          <p:cNvPr id="4" name="Slide Number Placeholder 3"/>
          <p:cNvSpPr>
            <a:spLocks noGrp="1"/>
          </p:cNvSpPr>
          <p:nvPr>
            <p:ph type="sldNum" sz="quarter" idx="5"/>
          </p:nvPr>
        </p:nvSpPr>
        <p:spPr/>
        <p:txBody>
          <a:bodyPr/>
          <a:lstStyle/>
          <a:p>
            <a:fld id="{E65320CD-7F90-3C43-B13D-A0F6DE088F72}" type="slidenum">
              <a:rPr lang="en-US" smtClean="0"/>
              <a:t>4</a:t>
            </a:fld>
            <a:endParaRPr lang="en-US"/>
          </a:p>
        </p:txBody>
      </p:sp>
    </p:spTree>
    <p:extLst>
      <p:ext uri="{BB962C8B-B14F-4D97-AF65-F5344CB8AC3E}">
        <p14:creationId xmlns:p14="http://schemas.microsoft.com/office/powerpoint/2010/main" val="376898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working in an agency like? Play the embedded VCCP film and note that there will be another later in the lesson.</a:t>
            </a:r>
          </a:p>
        </p:txBody>
      </p:sp>
      <p:sp>
        <p:nvSpPr>
          <p:cNvPr id="4" name="Slide Number Placeholder 3"/>
          <p:cNvSpPr>
            <a:spLocks noGrp="1"/>
          </p:cNvSpPr>
          <p:nvPr>
            <p:ph type="sldNum" sz="quarter" idx="5"/>
          </p:nvPr>
        </p:nvSpPr>
        <p:spPr/>
        <p:txBody>
          <a:bodyPr/>
          <a:lstStyle/>
          <a:p>
            <a:fld id="{E65320CD-7F90-3C43-B13D-A0F6DE088F72}" type="slidenum">
              <a:rPr lang="en-US" smtClean="0"/>
              <a:t>5</a:t>
            </a:fld>
            <a:endParaRPr lang="en-US"/>
          </a:p>
        </p:txBody>
      </p:sp>
    </p:spTree>
    <p:extLst>
      <p:ext uri="{BB962C8B-B14F-4D97-AF65-F5344CB8AC3E}">
        <p14:creationId xmlns:p14="http://schemas.microsoft.com/office/powerpoint/2010/main" val="163982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up if you think any of those roles would suit you. </a:t>
            </a:r>
          </a:p>
          <a:p>
            <a:endParaRPr lang="en-US" dirty="0"/>
          </a:p>
          <a:p>
            <a:r>
              <a:rPr lang="en-US" dirty="0"/>
              <a:t>But please note there are many entry level roles available, </a:t>
            </a:r>
            <a:r>
              <a:rPr lang="en-US" b="1" dirty="0"/>
              <a:t>which can be done by those who are 18 or post university</a:t>
            </a:r>
            <a:r>
              <a:rPr lang="en-US" dirty="0"/>
              <a:t>, for example:</a:t>
            </a:r>
          </a:p>
          <a:p>
            <a:endParaRPr lang="en-US" dirty="0"/>
          </a:p>
          <a:p>
            <a:pPr algn="l"/>
            <a:r>
              <a:rPr lang="en-GB" sz="1200" b="1" i="0" u="none" strike="noStrike" dirty="0">
                <a:solidFill>
                  <a:srgbClr val="002060"/>
                </a:solidFill>
                <a:effectLst/>
                <a:latin typeface="+mn-lt"/>
              </a:rPr>
              <a:t>Creative Agencies</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Client Service/Account Executive/Account Handler</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Junior Advertising Creative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Junior Account Planner/Strategist</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Social Media Manager</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UX (User Experience) Executive</a:t>
            </a:r>
          </a:p>
          <a:p>
            <a:pPr algn="l"/>
            <a:r>
              <a:rPr lang="en-GB" sz="1200" b="0" i="0" u="none" strike="noStrike" dirty="0">
                <a:solidFill>
                  <a:srgbClr val="002060"/>
                </a:solidFill>
                <a:effectLst/>
                <a:latin typeface="+mn-lt"/>
              </a:rPr>
              <a:t>Assistant Producer</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 </a:t>
            </a:r>
            <a:endParaRPr lang="en-GB" sz="1200" b="0" i="0" u="none" strike="noStrike" dirty="0">
              <a:solidFill>
                <a:srgbClr val="000000"/>
              </a:solidFill>
              <a:effectLst/>
              <a:latin typeface="+mn-lt"/>
            </a:endParaRPr>
          </a:p>
          <a:p>
            <a:pPr algn="l"/>
            <a:r>
              <a:rPr lang="en-GB" sz="1200" b="1" i="0" u="none" strike="noStrike" dirty="0">
                <a:solidFill>
                  <a:srgbClr val="002060"/>
                </a:solidFill>
                <a:effectLst/>
                <a:latin typeface="+mn-lt"/>
              </a:rPr>
              <a:t>Media Agencies</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Media Planning/Buying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Biddable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Media Operations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Programmatic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PPC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SEO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 </a:t>
            </a:r>
            <a:endParaRPr lang="en-GB" sz="1200" b="0" i="0" u="none" strike="noStrike" dirty="0">
              <a:solidFill>
                <a:srgbClr val="000000"/>
              </a:solidFill>
              <a:effectLst/>
              <a:latin typeface="+mn-lt"/>
            </a:endParaRPr>
          </a:p>
          <a:p>
            <a:pPr algn="l"/>
            <a:r>
              <a:rPr lang="en-GB" sz="1200" b="1" i="0" u="none" strike="noStrike" dirty="0">
                <a:solidFill>
                  <a:srgbClr val="002060"/>
                </a:solidFill>
                <a:effectLst/>
                <a:latin typeface="+mn-lt"/>
              </a:rPr>
              <a:t>Both types of agencies</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Junior Web Analytics</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Insight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Marketing Executive</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New Business Executive/Assistant</a:t>
            </a:r>
            <a:endParaRPr lang="en-GB" sz="1200" b="0" i="0" u="none" strike="noStrike" dirty="0">
              <a:solidFill>
                <a:srgbClr val="000000"/>
              </a:solidFill>
              <a:effectLst/>
              <a:latin typeface="+mn-lt"/>
            </a:endParaRPr>
          </a:p>
          <a:p>
            <a:pPr algn="l"/>
            <a:r>
              <a:rPr lang="en-GB" sz="1200" b="0" i="0" u="none" strike="noStrike" dirty="0">
                <a:solidFill>
                  <a:srgbClr val="002060"/>
                </a:solidFill>
                <a:effectLst/>
                <a:latin typeface="+mn-lt"/>
              </a:rPr>
              <a:t>Financial Assistant</a:t>
            </a:r>
          </a:p>
          <a:p>
            <a:pPr algn="l"/>
            <a:endParaRPr lang="en-GB" sz="1200" b="0" i="0" u="none" strike="noStrike" dirty="0">
              <a:solidFill>
                <a:srgbClr val="002060"/>
              </a:solidFill>
              <a:effectLst/>
              <a:latin typeface="+mn-lt"/>
            </a:endParaRPr>
          </a:p>
          <a:p>
            <a:pPr algn="l"/>
            <a:r>
              <a:rPr lang="en-GB" sz="1200" b="0" i="0" u="none" strike="noStrike" dirty="0">
                <a:solidFill>
                  <a:srgbClr val="002060"/>
                </a:solidFill>
                <a:effectLst/>
                <a:latin typeface="+mn-lt"/>
              </a:rPr>
              <a:t>You can search on the IPA or Discover Creative Careers websites to learn more about all these roles – links at the end of this lesson.</a:t>
            </a:r>
            <a:endParaRPr lang="en-GB" sz="1200" b="0" i="0" u="none" strike="noStrike"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E65320CD-7F90-3C43-B13D-A0F6DE088F72}" type="slidenum">
              <a:rPr lang="en-US" smtClean="0"/>
              <a:t>6</a:t>
            </a:fld>
            <a:endParaRPr lang="en-US"/>
          </a:p>
        </p:txBody>
      </p:sp>
    </p:spTree>
    <p:extLst>
      <p:ext uri="{BB962C8B-B14F-4D97-AF65-F5344CB8AC3E}">
        <p14:creationId xmlns:p14="http://schemas.microsoft.com/office/powerpoint/2010/main" val="350481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 The average entry level salary is £23,000, but what do you think is the range?  A: A range of £17,000 to £29,000 depending </a:t>
            </a:r>
            <a:r>
              <a:rPr lang="en-US"/>
              <a:t>on location </a:t>
            </a:r>
            <a:r>
              <a:rPr lang="en-US" dirty="0"/>
              <a:t>and role.</a:t>
            </a:r>
          </a:p>
          <a:p>
            <a:r>
              <a:rPr lang="en-US" dirty="0"/>
              <a:t>Source: IPA Salary Survey 2022</a:t>
            </a:r>
          </a:p>
          <a:p>
            <a:endParaRPr lang="en-US" dirty="0"/>
          </a:p>
        </p:txBody>
      </p:sp>
      <p:sp>
        <p:nvSpPr>
          <p:cNvPr id="4" name="Slide Number Placeholder 3"/>
          <p:cNvSpPr>
            <a:spLocks noGrp="1"/>
          </p:cNvSpPr>
          <p:nvPr>
            <p:ph type="sldNum" sz="quarter" idx="5"/>
          </p:nvPr>
        </p:nvSpPr>
        <p:spPr/>
        <p:txBody>
          <a:bodyPr/>
          <a:lstStyle/>
          <a:p>
            <a:fld id="{E65320CD-7F90-3C43-B13D-A0F6DE088F72}" type="slidenum">
              <a:rPr lang="en-US" smtClean="0"/>
              <a:t>7</a:t>
            </a:fld>
            <a:endParaRPr lang="en-US"/>
          </a:p>
        </p:txBody>
      </p:sp>
    </p:spTree>
    <p:extLst>
      <p:ext uri="{BB962C8B-B14F-4D97-AF65-F5344CB8AC3E}">
        <p14:creationId xmlns:p14="http://schemas.microsoft.com/office/powerpoint/2010/main" val="287654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working in an agency like? Play Havas film.</a:t>
            </a:r>
          </a:p>
          <a:p>
            <a:endParaRPr lang="en-US" dirty="0"/>
          </a:p>
          <a:p>
            <a:pPr marL="0" marR="0" lvl="0" indent="-1270" algn="l" defTabSz="914400" rtl="0" eaLnBrk="1" fontAlgn="auto" latinLnBrk="0" hangingPunct="1">
              <a:lnSpc>
                <a:spcPct val="107000"/>
              </a:lnSpc>
              <a:spcBef>
                <a:spcPts val="0"/>
              </a:spcBef>
              <a:spcAft>
                <a:spcPts val="800"/>
              </a:spcAft>
              <a:buClrTx/>
              <a:buSzTx/>
              <a:buFontTx/>
              <a:buNone/>
              <a:tabLst/>
              <a:defRPr/>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 after this slide EXERCISE For children under 13. (They do not do the Nike EXERCISE on slides 9-11)</a:t>
            </a:r>
          </a:p>
          <a:p>
            <a:pPr marL="0" marR="0" lvl="0" indent="-1270" algn="l" defTabSz="914400" rtl="0" eaLnBrk="1" fontAlgn="auto" latinLnBrk="0" hangingPunct="1">
              <a:lnSpc>
                <a:spcPct val="107000"/>
              </a:lnSpc>
              <a:spcBef>
                <a:spcPts val="0"/>
              </a:spcBef>
              <a:spcAft>
                <a:spcPts val="80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indent="-1270">
              <a:lnSpc>
                <a:spcPct val="107000"/>
              </a:lnSpc>
              <a:spcAft>
                <a:spcPts val="800"/>
              </a:spcAft>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Redesign popular brands using different colours using print outs of blank logos and colouring pens [HANDOUTS]</a:t>
            </a:r>
          </a:p>
          <a:p>
            <a:pPr indent="-1270">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indent="-1270">
              <a:lnSpc>
                <a:spcPct val="107000"/>
              </a:lnSpc>
              <a:spcAft>
                <a:spcPts val="800"/>
              </a:spcAft>
            </a:pPr>
            <a:r>
              <a:rPr lang="en-GB" sz="1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Class discussion: How does colour affect the mood of the logos? Do you think this has impacted the target audience? Why do you think the original logos were chosen by the companies? Can also be an EXTENSION EXERCISE for older children who have completed the Nike Exercise</a:t>
            </a:r>
            <a:endParaRPr lang="en-US" b="0" dirty="0"/>
          </a:p>
        </p:txBody>
      </p:sp>
      <p:sp>
        <p:nvSpPr>
          <p:cNvPr id="4" name="Slide Number Placeholder 3"/>
          <p:cNvSpPr>
            <a:spLocks noGrp="1"/>
          </p:cNvSpPr>
          <p:nvPr>
            <p:ph type="sldNum" sz="quarter" idx="5"/>
          </p:nvPr>
        </p:nvSpPr>
        <p:spPr/>
        <p:txBody>
          <a:bodyPr/>
          <a:lstStyle/>
          <a:p>
            <a:fld id="{E65320CD-7F90-3C43-B13D-A0F6DE088F72}" type="slidenum">
              <a:rPr lang="en-US" smtClean="0"/>
              <a:t>8</a:t>
            </a:fld>
            <a:endParaRPr lang="en-US"/>
          </a:p>
        </p:txBody>
      </p:sp>
    </p:spTree>
    <p:extLst>
      <p:ext uri="{BB962C8B-B14F-4D97-AF65-F5344CB8AC3E}">
        <p14:creationId xmlns:p14="http://schemas.microsoft.com/office/powerpoint/2010/main" val="402991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again to GLOSSARY HANDOUT</a:t>
            </a:r>
          </a:p>
        </p:txBody>
      </p:sp>
      <p:sp>
        <p:nvSpPr>
          <p:cNvPr id="4" name="Slide Number Placeholder 3"/>
          <p:cNvSpPr>
            <a:spLocks noGrp="1"/>
          </p:cNvSpPr>
          <p:nvPr>
            <p:ph type="sldNum" sz="quarter" idx="5"/>
          </p:nvPr>
        </p:nvSpPr>
        <p:spPr/>
        <p:txBody>
          <a:bodyPr/>
          <a:lstStyle/>
          <a:p>
            <a:fld id="{E65320CD-7F90-3C43-B13D-A0F6DE088F72}" type="slidenum">
              <a:rPr lang="en-US" smtClean="0"/>
              <a:t>9</a:t>
            </a:fld>
            <a:endParaRPr lang="en-US"/>
          </a:p>
        </p:txBody>
      </p:sp>
    </p:spTree>
    <p:extLst>
      <p:ext uri="{BB962C8B-B14F-4D97-AF65-F5344CB8AC3E}">
        <p14:creationId xmlns:p14="http://schemas.microsoft.com/office/powerpoint/2010/main" val="2959709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bg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49558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405275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128301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0118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20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276927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9948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2074494" y="3830786"/>
            <a:ext cx="8043012" cy="1346425"/>
          </a:xfrm>
          <a:prstGeom prst="rect">
            <a:avLst/>
          </a:prstGeom>
        </p:spPr>
        <p:txBody>
          <a:bodyPr anchor="ctr"/>
          <a:lstStyle>
            <a:lvl1pPr marL="0" indent="0" algn="ctr">
              <a:buSzPct val="90000"/>
              <a:buFont typeface="Arial" panose="020B0604020202020204" pitchFamily="34" charset="0"/>
              <a:buNone/>
              <a:defRPr sz="22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5636030" y="2457740"/>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Tree>
    <p:extLst>
      <p:ext uri="{BB962C8B-B14F-4D97-AF65-F5344CB8AC3E}">
        <p14:creationId xmlns:p14="http://schemas.microsoft.com/office/powerpoint/2010/main" val="4224154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1333715" y="3149762"/>
            <a:ext cx="4870315" cy="2645171"/>
          </a:xfrm>
          <a:prstGeom prst="rect">
            <a:avLst/>
          </a:prstGeom>
        </p:spPr>
        <p:txBody>
          <a:bodyPr anchor="t"/>
          <a:lstStyle>
            <a:lvl1pPr marL="0" indent="0" algn="l">
              <a:buSzPct val="90000"/>
              <a:buFont typeface="Arial" panose="020B0604020202020204" pitchFamily="34" charset="0"/>
              <a:buNone/>
              <a:defRPr sz="2200" b="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1381750" y="1952572"/>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7040880" y="1453293"/>
            <a:ext cx="4459252" cy="4749285"/>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Tree>
    <p:extLst>
      <p:ext uri="{BB962C8B-B14F-4D97-AF65-F5344CB8AC3E}">
        <p14:creationId xmlns:p14="http://schemas.microsoft.com/office/powerpoint/2010/main" val="195907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C0341-B842-5CF8-18BA-4522C4D09F54}"/>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1188720"/>
            <a:ext cx="4265641" cy="1879600"/>
          </a:xfrm>
          <a:prstGeom prst="rect">
            <a:avLst/>
          </a:prstGeom>
        </p:spPr>
        <p:txBody>
          <a:bodyPr anchor="b">
            <a:noAutofit/>
          </a:bodyPr>
          <a:lstStyle>
            <a:lvl1pPr>
              <a:defRPr sz="3800">
                <a:solidFill>
                  <a:schemeClr val="tx2"/>
                </a:solidFill>
              </a:defRPr>
            </a:lvl1pPr>
          </a:lstStyle>
          <a:p>
            <a:r>
              <a:rPr lang="en-US" dirty="0"/>
              <a:t>Insert title</a:t>
            </a:r>
            <a:endParaRPr lang="en-GB" dirty="0"/>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6654878" y="711613"/>
            <a:ext cx="5541626" cy="5505117"/>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 name="connsiteX0" fmla="*/ 0 w 7225163"/>
              <a:gd name="connsiteY0" fmla="*/ 440488 h 6239569"/>
              <a:gd name="connsiteX1" fmla="*/ 7218957 w 7225163"/>
              <a:gd name="connsiteY1" fmla="*/ 0 h 6239569"/>
              <a:gd name="connsiteX2" fmla="*/ 7225163 w 7225163"/>
              <a:gd name="connsiteY2" fmla="*/ 6238139 h 6239569"/>
              <a:gd name="connsiteX3" fmla="*/ 2629252 w 7225163"/>
              <a:gd name="connsiteY3" fmla="*/ 6239569 h 6239569"/>
              <a:gd name="connsiteX4" fmla="*/ 0 w 7225163"/>
              <a:gd name="connsiteY4" fmla="*/ 440488 h 6239569"/>
              <a:gd name="connsiteX0" fmla="*/ 0 w 7225163"/>
              <a:gd name="connsiteY0" fmla="*/ 440488 h 6252917"/>
              <a:gd name="connsiteX1" fmla="*/ 7218957 w 7225163"/>
              <a:gd name="connsiteY1" fmla="*/ 0 h 6252917"/>
              <a:gd name="connsiteX2" fmla="*/ 7225163 w 7225163"/>
              <a:gd name="connsiteY2" fmla="*/ 6238139 h 6252917"/>
              <a:gd name="connsiteX3" fmla="*/ 1300860 w 7225163"/>
              <a:gd name="connsiteY3" fmla="*/ 6252917 h 6252917"/>
              <a:gd name="connsiteX4" fmla="*/ 0 w 7225163"/>
              <a:gd name="connsiteY4" fmla="*/ 440488 h 6252917"/>
              <a:gd name="connsiteX0" fmla="*/ 0 w 7245526"/>
              <a:gd name="connsiteY0" fmla="*/ 1401553 h 7213982"/>
              <a:gd name="connsiteX1" fmla="*/ 7245526 w 7245526"/>
              <a:gd name="connsiteY1" fmla="*/ 0 h 7213982"/>
              <a:gd name="connsiteX2" fmla="*/ 7225163 w 7245526"/>
              <a:gd name="connsiteY2" fmla="*/ 7199204 h 7213982"/>
              <a:gd name="connsiteX3" fmla="*/ 1300860 w 7245526"/>
              <a:gd name="connsiteY3" fmla="*/ 7213982 h 7213982"/>
              <a:gd name="connsiteX4" fmla="*/ 0 w 7245526"/>
              <a:gd name="connsiteY4" fmla="*/ 1401553 h 7213982"/>
              <a:gd name="connsiteX0" fmla="*/ 0 w 7245526"/>
              <a:gd name="connsiteY0" fmla="*/ 1401553 h 7232575"/>
              <a:gd name="connsiteX1" fmla="*/ 7245526 w 7245526"/>
              <a:gd name="connsiteY1" fmla="*/ 0 h 7232575"/>
              <a:gd name="connsiteX2" fmla="*/ 7238447 w 7245526"/>
              <a:gd name="connsiteY2" fmla="*/ 7232575 h 7232575"/>
              <a:gd name="connsiteX3" fmla="*/ 1300860 w 7245526"/>
              <a:gd name="connsiteY3" fmla="*/ 7213982 h 7232575"/>
              <a:gd name="connsiteX4" fmla="*/ 0 w 7245526"/>
              <a:gd name="connsiteY4" fmla="*/ 1401553 h 7232575"/>
              <a:gd name="connsiteX0" fmla="*/ 0 w 7245526"/>
              <a:gd name="connsiteY0" fmla="*/ 1401553 h 7232575"/>
              <a:gd name="connsiteX1" fmla="*/ 7245526 w 7245526"/>
              <a:gd name="connsiteY1" fmla="*/ 0 h 7232575"/>
              <a:gd name="connsiteX2" fmla="*/ 7238447 w 7245526"/>
              <a:gd name="connsiteY2" fmla="*/ 7232575 h 7232575"/>
              <a:gd name="connsiteX3" fmla="*/ 1307502 w 7245526"/>
              <a:gd name="connsiteY3" fmla="*/ 7220656 h 7232575"/>
              <a:gd name="connsiteX4" fmla="*/ 0 w 7245526"/>
              <a:gd name="connsiteY4" fmla="*/ 1401553 h 7232575"/>
              <a:gd name="connsiteX0" fmla="*/ 0 w 7245526"/>
              <a:gd name="connsiteY0" fmla="*/ 1401553 h 7232575"/>
              <a:gd name="connsiteX1" fmla="*/ 7245526 w 7245526"/>
              <a:gd name="connsiteY1" fmla="*/ 0 h 7232575"/>
              <a:gd name="connsiteX2" fmla="*/ 7238447 w 7245526"/>
              <a:gd name="connsiteY2" fmla="*/ 7232575 h 7232575"/>
              <a:gd name="connsiteX3" fmla="*/ 1320786 w 7245526"/>
              <a:gd name="connsiteY3" fmla="*/ 7230667 h 7232575"/>
              <a:gd name="connsiteX4" fmla="*/ 0 w 7245526"/>
              <a:gd name="connsiteY4" fmla="*/ 1401553 h 723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526" h="7232575">
                <a:moveTo>
                  <a:pt x="0" y="1401553"/>
                </a:moveTo>
                <a:lnTo>
                  <a:pt x="7245526" y="0"/>
                </a:lnTo>
                <a:cubicBezTo>
                  <a:pt x="7238753" y="2283883"/>
                  <a:pt x="7237884" y="4123697"/>
                  <a:pt x="7238447" y="7232575"/>
                </a:cubicBezTo>
                <a:lnTo>
                  <a:pt x="1320786" y="7230667"/>
                </a:lnTo>
                <a:lnTo>
                  <a:pt x="0" y="1401553"/>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
        <p:nvSpPr>
          <p:cNvPr id="11" name="Text Placeholder 2">
            <a:extLst>
              <a:ext uri="{FF2B5EF4-FFF2-40B4-BE49-F238E27FC236}">
                <a16:creationId xmlns:a16="http://schemas.microsoft.com/office/drawing/2014/main" id="{6A3C08CE-0805-EC6A-439A-2F4CFE50E2C9}"/>
              </a:ext>
            </a:extLst>
          </p:cNvPr>
          <p:cNvSpPr>
            <a:spLocks noGrp="1"/>
          </p:cNvSpPr>
          <p:nvPr>
            <p:ph type="body" idx="1" hasCustomPrompt="1"/>
          </p:nvPr>
        </p:nvSpPr>
        <p:spPr>
          <a:xfrm>
            <a:off x="623571" y="3328190"/>
            <a:ext cx="1347469" cy="461491"/>
          </a:xfrm>
          <a:prstGeom prst="rect">
            <a:avLst/>
          </a:prstGeom>
        </p:spPr>
        <p:txBody>
          <a:bodyPr anchor="t">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 mins)</a:t>
            </a:r>
          </a:p>
        </p:txBody>
      </p:sp>
      <p:sp>
        <p:nvSpPr>
          <p:cNvPr id="13" name="Text Placeholder 11">
            <a:extLst>
              <a:ext uri="{FF2B5EF4-FFF2-40B4-BE49-F238E27FC236}">
                <a16:creationId xmlns:a16="http://schemas.microsoft.com/office/drawing/2014/main" id="{C1A0828F-1F2C-3202-2434-BEED7ABD2D45}"/>
              </a:ext>
            </a:extLst>
          </p:cNvPr>
          <p:cNvSpPr>
            <a:spLocks noGrp="1"/>
          </p:cNvSpPr>
          <p:nvPr>
            <p:ph type="body" sz="quarter" idx="10" hasCustomPrompt="1"/>
          </p:nvPr>
        </p:nvSpPr>
        <p:spPr>
          <a:xfrm>
            <a:off x="713054" y="4497525"/>
            <a:ext cx="2172386" cy="551996"/>
          </a:xfrm>
          <a:prstGeom prst="rect">
            <a:avLst/>
          </a:prstGeom>
          <a:solidFill>
            <a:schemeClr val="accent2"/>
          </a:solidFill>
        </p:spPr>
        <p:txBody>
          <a:bodyPr bIns="0" anchor="ctr"/>
          <a:lstStyle>
            <a:lvl1pPr marL="0" indent="0" algn="ctr">
              <a:buSzPct val="90000"/>
              <a:buFont typeface="Arial" panose="020B0604020202020204" pitchFamily="34" charset="0"/>
              <a:buNone/>
              <a:defRPr sz="2000">
                <a:solidFill>
                  <a:schemeClr val="tx2"/>
                </a:solidFill>
                <a:latin typeface="+mj-lt"/>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Button</a:t>
            </a:r>
            <a:endParaRPr lang="en-GB" dirty="0"/>
          </a:p>
        </p:txBody>
      </p:sp>
      <p:grpSp>
        <p:nvGrpSpPr>
          <p:cNvPr id="14" name="Group 13">
            <a:extLst>
              <a:ext uri="{FF2B5EF4-FFF2-40B4-BE49-F238E27FC236}">
                <a16:creationId xmlns:a16="http://schemas.microsoft.com/office/drawing/2014/main" id="{EBBEE954-3EC5-898A-CFB7-3BD4BB90E56F}"/>
              </a:ext>
            </a:extLst>
          </p:cNvPr>
          <p:cNvGrpSpPr/>
          <p:nvPr userDrawn="1"/>
        </p:nvGrpSpPr>
        <p:grpSpPr>
          <a:xfrm rot="16200000">
            <a:off x="10886373" y="-444080"/>
            <a:ext cx="437074" cy="2219325"/>
            <a:chOff x="7141845" y="4638675"/>
            <a:chExt cx="437074" cy="2219325"/>
          </a:xfrm>
        </p:grpSpPr>
        <p:cxnSp>
          <p:nvCxnSpPr>
            <p:cNvPr id="15" name="Straight Connector 14">
              <a:extLst>
                <a:ext uri="{FF2B5EF4-FFF2-40B4-BE49-F238E27FC236}">
                  <a16:creationId xmlns:a16="http://schemas.microsoft.com/office/drawing/2014/main" id="{62B76DAE-39AB-38C9-0BE2-C3EBC2FB8CF9}"/>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385CEA-722F-5B7D-B79A-D027EE457717}"/>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6359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F57C3CE-AE0D-357E-82FB-9681EFBB98D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39291" y="1629281"/>
            <a:ext cx="3518704" cy="3489069"/>
          </a:xfrm>
          <a:prstGeom prst="rect">
            <a:avLst/>
          </a:prstGeom>
        </p:spPr>
      </p:pic>
      <p:sp>
        <p:nvSpPr>
          <p:cNvPr id="9" name="Rectangle 8">
            <a:extLst>
              <a:ext uri="{FF2B5EF4-FFF2-40B4-BE49-F238E27FC236}">
                <a16:creationId xmlns:a16="http://schemas.microsoft.com/office/drawing/2014/main" id="{84889748-30FE-C5A6-1383-9234A3817EEE}"/>
              </a:ext>
            </a:extLst>
          </p:cNvPr>
          <p:cNvSpPr/>
          <p:nvPr userDrawn="1"/>
        </p:nvSpPr>
        <p:spPr>
          <a:xfrm>
            <a:off x="8544943" y="3301192"/>
            <a:ext cx="1550424" cy="707886"/>
          </a:xfrm>
          <a:prstGeom prst="rect">
            <a:avLst/>
          </a:prstGeom>
        </p:spPr>
        <p:txBody>
          <a:bodyPr wrap="none">
            <a:spAutoFit/>
          </a:bodyPr>
          <a:lstStyle/>
          <a:p>
            <a:pPr algn="ctr"/>
            <a:r>
              <a:rPr lang="en-US" sz="4000" b="0" i="0" dirty="0">
                <a:solidFill>
                  <a:schemeClr val="bg2"/>
                </a:solidFill>
                <a:latin typeface="+mj-lt"/>
                <a:ea typeface="Proxima Nova Black" charset="0"/>
                <a:cs typeface="Proxima Nova Black" charset="0"/>
              </a:rPr>
              <a:t>2023</a:t>
            </a:r>
          </a:p>
        </p:txBody>
      </p:sp>
      <p:sp>
        <p:nvSpPr>
          <p:cNvPr id="15" name="Text Placeholder 2">
            <a:extLst>
              <a:ext uri="{FF2B5EF4-FFF2-40B4-BE49-F238E27FC236}">
                <a16:creationId xmlns:a16="http://schemas.microsoft.com/office/drawing/2014/main" id="{E8122BF6-350C-60B2-4C43-BFD60AE90ACC}"/>
              </a:ext>
            </a:extLst>
          </p:cNvPr>
          <p:cNvSpPr>
            <a:spLocks noGrp="1"/>
          </p:cNvSpPr>
          <p:nvPr>
            <p:ph type="body" idx="1" hasCustomPrompt="1"/>
          </p:nvPr>
        </p:nvSpPr>
        <p:spPr>
          <a:xfrm>
            <a:off x="8544943" y="2981774"/>
            <a:ext cx="1550424" cy="461491"/>
          </a:xfrm>
          <a:prstGeom prst="rect">
            <a:avLst/>
          </a:prstGeom>
        </p:spPr>
        <p:txBody>
          <a:bodyPr anchor="t">
            <a:normAutofit/>
          </a:bodyPr>
          <a:lstStyle>
            <a:lvl1pPr marL="0" indent="0" algn="ctr">
              <a:buNone/>
              <a:defRPr sz="2200" b="1"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xx-xx Nov</a:t>
            </a:r>
          </a:p>
        </p:txBody>
      </p:sp>
      <p:sp>
        <p:nvSpPr>
          <p:cNvPr id="16" name="Title 1">
            <a:extLst>
              <a:ext uri="{FF2B5EF4-FFF2-40B4-BE49-F238E27FC236}">
                <a16:creationId xmlns:a16="http://schemas.microsoft.com/office/drawing/2014/main" id="{96FB46ED-623D-54C7-34B3-03862EFF0A1A}"/>
              </a:ext>
            </a:extLst>
          </p:cNvPr>
          <p:cNvSpPr>
            <a:spLocks noGrp="1"/>
          </p:cNvSpPr>
          <p:nvPr>
            <p:ph type="title"/>
          </p:nvPr>
        </p:nvSpPr>
        <p:spPr>
          <a:xfrm>
            <a:off x="730250" y="2291267"/>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17" name="Text Placeholder 2">
            <a:extLst>
              <a:ext uri="{FF2B5EF4-FFF2-40B4-BE49-F238E27FC236}">
                <a16:creationId xmlns:a16="http://schemas.microsoft.com/office/drawing/2014/main" id="{A4899585-1989-8562-C76A-4EED89C0FE51}"/>
              </a:ext>
            </a:extLst>
          </p:cNvPr>
          <p:cNvSpPr>
            <a:spLocks noGrp="1"/>
          </p:cNvSpPr>
          <p:nvPr>
            <p:ph type="body" idx="10" hasCustomPrompt="1"/>
          </p:nvPr>
        </p:nvSpPr>
        <p:spPr>
          <a:xfrm>
            <a:off x="730250" y="4020648"/>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27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25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6" grpId="0"/>
      <p:bldP spid="17" grpId="0" build="p">
        <p:tmplLst>
          <p:tmpl lvl="1">
            <p:tnLst>
              <p:par>
                <p:cTn presetID="42" presetClass="entr" presetSubtype="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tx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57484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F57C3CE-AE0D-357E-82FB-9681EFBB98D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5406" y="551827"/>
            <a:ext cx="1752276" cy="1737518"/>
          </a:xfrm>
          <a:prstGeom prst="rect">
            <a:avLst/>
          </a:prstGeom>
        </p:spPr>
      </p:pic>
      <p:sp>
        <p:nvSpPr>
          <p:cNvPr id="9" name="Rectangle 8">
            <a:extLst>
              <a:ext uri="{FF2B5EF4-FFF2-40B4-BE49-F238E27FC236}">
                <a16:creationId xmlns:a16="http://schemas.microsoft.com/office/drawing/2014/main" id="{84889748-30FE-C5A6-1383-9234A3817EEE}"/>
              </a:ext>
            </a:extLst>
          </p:cNvPr>
          <p:cNvSpPr/>
          <p:nvPr userDrawn="1"/>
        </p:nvSpPr>
        <p:spPr>
          <a:xfrm>
            <a:off x="1182584" y="1360280"/>
            <a:ext cx="870751" cy="400110"/>
          </a:xfrm>
          <a:prstGeom prst="rect">
            <a:avLst/>
          </a:prstGeom>
        </p:spPr>
        <p:txBody>
          <a:bodyPr wrap="none">
            <a:spAutoFit/>
          </a:bodyPr>
          <a:lstStyle/>
          <a:p>
            <a:pPr algn="ctr"/>
            <a:r>
              <a:rPr lang="en-US" sz="2000" b="0" i="0" dirty="0">
                <a:solidFill>
                  <a:schemeClr val="bg2"/>
                </a:solidFill>
                <a:latin typeface="+mj-lt"/>
                <a:ea typeface="Proxima Nova Black" charset="0"/>
                <a:cs typeface="Proxima Nova Black" charset="0"/>
              </a:rPr>
              <a:t>2023</a:t>
            </a:r>
          </a:p>
        </p:txBody>
      </p:sp>
      <p:sp>
        <p:nvSpPr>
          <p:cNvPr id="15" name="Text Placeholder 2">
            <a:extLst>
              <a:ext uri="{FF2B5EF4-FFF2-40B4-BE49-F238E27FC236}">
                <a16:creationId xmlns:a16="http://schemas.microsoft.com/office/drawing/2014/main" id="{E8122BF6-350C-60B2-4C43-BFD60AE90ACC}"/>
              </a:ext>
            </a:extLst>
          </p:cNvPr>
          <p:cNvSpPr>
            <a:spLocks noGrp="1"/>
          </p:cNvSpPr>
          <p:nvPr>
            <p:ph type="body" idx="1" hasCustomPrompt="1"/>
          </p:nvPr>
        </p:nvSpPr>
        <p:spPr>
          <a:xfrm>
            <a:off x="1159719" y="1198685"/>
            <a:ext cx="940622" cy="207375"/>
          </a:xfrm>
          <a:prstGeom prst="rect">
            <a:avLst/>
          </a:prstGeom>
        </p:spPr>
        <p:txBody>
          <a:bodyPr anchor="t">
            <a:normAutofit/>
          </a:bodyPr>
          <a:lstStyle>
            <a:lvl1pPr marL="0" indent="0" algn="ctr">
              <a:buNone/>
              <a:defRPr sz="1200" b="1"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xx-xx Nov</a:t>
            </a:r>
          </a:p>
        </p:txBody>
      </p:sp>
      <p:sp>
        <p:nvSpPr>
          <p:cNvPr id="16" name="Title 1">
            <a:extLst>
              <a:ext uri="{FF2B5EF4-FFF2-40B4-BE49-F238E27FC236}">
                <a16:creationId xmlns:a16="http://schemas.microsoft.com/office/drawing/2014/main" id="{96FB46ED-623D-54C7-34B3-03862EFF0A1A}"/>
              </a:ext>
            </a:extLst>
          </p:cNvPr>
          <p:cNvSpPr>
            <a:spLocks noGrp="1"/>
          </p:cNvSpPr>
          <p:nvPr>
            <p:ph type="title"/>
          </p:nvPr>
        </p:nvSpPr>
        <p:spPr>
          <a:xfrm>
            <a:off x="730250" y="324375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17" name="Text Placeholder 2">
            <a:extLst>
              <a:ext uri="{FF2B5EF4-FFF2-40B4-BE49-F238E27FC236}">
                <a16:creationId xmlns:a16="http://schemas.microsoft.com/office/drawing/2014/main" id="{A4899585-1989-8562-C76A-4EED89C0FE51}"/>
              </a:ext>
            </a:extLst>
          </p:cNvPr>
          <p:cNvSpPr>
            <a:spLocks noGrp="1"/>
          </p:cNvSpPr>
          <p:nvPr>
            <p:ph type="body" idx="10" hasCustomPrompt="1"/>
          </p:nvPr>
        </p:nvSpPr>
        <p:spPr>
          <a:xfrm>
            <a:off x="730250" y="4973132"/>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5" name="Picture Placeholder 5">
            <a:extLst>
              <a:ext uri="{FF2B5EF4-FFF2-40B4-BE49-F238E27FC236}">
                <a16:creationId xmlns:a16="http://schemas.microsoft.com/office/drawing/2014/main" id="{09362A88-9D94-1706-824D-9CB2D09A4EB7}"/>
              </a:ext>
            </a:extLst>
          </p:cNvPr>
          <p:cNvSpPr>
            <a:spLocks noGrp="1"/>
          </p:cNvSpPr>
          <p:nvPr>
            <p:ph type="pic" sz="quarter" idx="11" hasCustomPrompt="1"/>
          </p:nvPr>
        </p:nvSpPr>
        <p:spPr>
          <a:xfrm>
            <a:off x="6376108" y="0"/>
            <a:ext cx="5824145" cy="6878441"/>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 name="connsiteX0" fmla="*/ 0 w 5824145"/>
              <a:gd name="connsiteY0" fmla="*/ 0 h 6881181"/>
              <a:gd name="connsiteX1" fmla="*/ 5824145 w 5824145"/>
              <a:gd name="connsiteY1" fmla="*/ 0 h 6881181"/>
              <a:gd name="connsiteX2" fmla="*/ 5811498 w 5824145"/>
              <a:gd name="connsiteY2" fmla="*/ 6881181 h 6881181"/>
              <a:gd name="connsiteX3" fmla="*/ 1234440 w 5824145"/>
              <a:gd name="connsiteY3" fmla="*/ 6239569 h 6881181"/>
              <a:gd name="connsiteX4" fmla="*/ 0 w 5824145"/>
              <a:gd name="connsiteY4" fmla="*/ 0 h 6881181"/>
              <a:gd name="connsiteX0" fmla="*/ 0 w 5824145"/>
              <a:gd name="connsiteY0" fmla="*/ 0 h 6882609"/>
              <a:gd name="connsiteX1" fmla="*/ 5824145 w 5824145"/>
              <a:gd name="connsiteY1" fmla="*/ 0 h 6882609"/>
              <a:gd name="connsiteX2" fmla="*/ 5811498 w 5824145"/>
              <a:gd name="connsiteY2" fmla="*/ 6881181 h 6882609"/>
              <a:gd name="connsiteX3" fmla="*/ 1366416 w 5824145"/>
              <a:gd name="connsiteY3" fmla="*/ 6882609 h 6882609"/>
              <a:gd name="connsiteX4" fmla="*/ 0 w 5824145"/>
              <a:gd name="connsiteY4" fmla="*/ 0 h 6882609"/>
              <a:gd name="connsiteX0" fmla="*/ 0 w 5824145"/>
              <a:gd name="connsiteY0" fmla="*/ 0 h 6900095"/>
              <a:gd name="connsiteX1" fmla="*/ 5824145 w 5824145"/>
              <a:gd name="connsiteY1" fmla="*/ 0 h 6900095"/>
              <a:gd name="connsiteX2" fmla="*/ 5811498 w 5824145"/>
              <a:gd name="connsiteY2" fmla="*/ 6900095 h 6900095"/>
              <a:gd name="connsiteX3" fmla="*/ 1366416 w 5824145"/>
              <a:gd name="connsiteY3" fmla="*/ 6882609 h 6900095"/>
              <a:gd name="connsiteX4" fmla="*/ 0 w 5824145"/>
              <a:gd name="connsiteY4" fmla="*/ 0 h 690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145" h="6900095">
                <a:moveTo>
                  <a:pt x="0" y="0"/>
                </a:moveTo>
                <a:lnTo>
                  <a:pt x="5824145" y="0"/>
                </a:lnTo>
                <a:cubicBezTo>
                  <a:pt x="5817372" y="2283883"/>
                  <a:pt x="5810935" y="3791217"/>
                  <a:pt x="5811498" y="6900095"/>
                </a:cubicBezTo>
                <a:lnTo>
                  <a:pt x="1366416" y="6882609"/>
                </a:lnTo>
                <a:lnTo>
                  <a:pt x="0" y="0"/>
                </a:lnTo>
                <a:close/>
              </a:path>
            </a:pathLst>
          </a:custGeom>
          <a:solidFill>
            <a:srgbClr val="F5F5FF">
              <a:alpha val="58000"/>
            </a:srgb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(add overlay)</a:t>
            </a:r>
            <a:br>
              <a:rPr lang="en-GB" dirty="0"/>
            </a:br>
            <a:endParaRPr lang="en-GB" dirty="0"/>
          </a:p>
        </p:txBody>
      </p:sp>
      <p:grpSp>
        <p:nvGrpSpPr>
          <p:cNvPr id="6" name="Group 5">
            <a:extLst>
              <a:ext uri="{FF2B5EF4-FFF2-40B4-BE49-F238E27FC236}">
                <a16:creationId xmlns:a16="http://schemas.microsoft.com/office/drawing/2014/main" id="{98BAE1E1-1A2B-7EE1-A765-082D10ADE064}"/>
              </a:ext>
            </a:extLst>
          </p:cNvPr>
          <p:cNvGrpSpPr/>
          <p:nvPr userDrawn="1"/>
        </p:nvGrpSpPr>
        <p:grpSpPr>
          <a:xfrm>
            <a:off x="6956478" y="4661825"/>
            <a:ext cx="437074" cy="2219325"/>
            <a:chOff x="7141845" y="4638675"/>
            <a:chExt cx="437074" cy="2219325"/>
          </a:xfrm>
        </p:grpSpPr>
        <p:cxnSp>
          <p:nvCxnSpPr>
            <p:cNvPr id="8" name="Straight Connector 7">
              <a:extLst>
                <a:ext uri="{FF2B5EF4-FFF2-40B4-BE49-F238E27FC236}">
                  <a16:creationId xmlns:a16="http://schemas.microsoft.com/office/drawing/2014/main" id="{0B9AD65B-E962-9E94-7042-4E1ED4401B85}"/>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15BE6E-CBD5-30D5-35B7-88165F179A03}"/>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51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47" presetClass="entr" presetSubtype="0" fill="hold" grpId="0" nodeType="with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anim calcmode="lin" valueType="num">
                                      <p:cBhvr>
                                        <p:cTn id="17" dur="750" fill="hold"/>
                                        <p:tgtEl>
                                          <p:spTgt spid="16"/>
                                        </p:tgtEl>
                                        <p:attrNameLst>
                                          <p:attrName>ppt_x</p:attrName>
                                        </p:attrNameLst>
                                      </p:cBhvr>
                                      <p:tavLst>
                                        <p:tav tm="0">
                                          <p:val>
                                            <p:strVal val="#ppt_x"/>
                                          </p:val>
                                        </p:tav>
                                        <p:tav tm="100000">
                                          <p:val>
                                            <p:strVal val="#ppt_x"/>
                                          </p:val>
                                        </p:tav>
                                      </p:tavLst>
                                    </p:anim>
                                    <p:anim calcmode="lin" valueType="num">
                                      <p:cBhvr>
                                        <p:cTn id="18" dur="75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750"/>
                                        <p:tgtEl>
                                          <p:spTgt spid="17">
                                            <p:txEl>
                                              <p:pRg st="0" end="0"/>
                                            </p:txEl>
                                          </p:spTgt>
                                        </p:tgtEl>
                                      </p:cBhvr>
                                    </p:animEffect>
                                    <p:anim calcmode="lin" valueType="num">
                                      <p:cBhvr>
                                        <p:cTn id="22"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17">
                                            <p:txEl>
                                              <p:pRg st="0" end="0"/>
                                            </p:txEl>
                                          </p:spTgt>
                                        </p:tgtEl>
                                        <p:attrNameLst>
                                          <p:attrName>ppt_y</p:attrName>
                                        </p:attrNameLst>
                                      </p:cBhvr>
                                      <p:tavLst>
                                        <p:tav tm="0">
                                          <p:val>
                                            <p:strVal val="#ppt_y+.1"/>
                                          </p:val>
                                        </p:tav>
                                        <p:tav tm="100000">
                                          <p:val>
                                            <p:strVal val="#ppt_y"/>
                                          </p:val>
                                        </p:tav>
                                      </p:tavLst>
                                    </p:anim>
                                  </p:childTnLst>
                                </p:cTn>
                              </p:par>
                              <p:par>
                                <p:cTn id="24" presetID="2" presetClass="entr" presetSubtype="2" accel="20000" decel="4000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1+#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ppt_x</p:attrName>
                        </p:attrNameLst>
                      </p:cBhvr>
                      <p:tavLst>
                        <p:tav tm="0">
                          <p:val>
                            <p:strVal val="#ppt_x"/>
                          </p:val>
                        </p:tav>
                        <p:tav tm="100000">
                          <p:val>
                            <p:strVal val="#ppt_x"/>
                          </p:val>
                        </p:tav>
                      </p:tavLst>
                    </p:anim>
                    <p:anim calcmode="lin" valueType="num">
                      <p:cBhvr>
                        <p:cTn dur="750" fill="hold"/>
                        <p:tgtEl>
                          <p:spTgt spid="17"/>
                        </p:tgtEl>
                        <p:attrNameLst>
                          <p:attrName>ppt_y</p:attrName>
                        </p:attrNameLst>
                      </p:cBhvr>
                      <p:tavLst>
                        <p:tav tm="0">
                          <p:val>
                            <p:strVal val="#ppt_y+.1"/>
                          </p:val>
                        </p:tav>
                        <p:tav tm="100000">
                          <p:val>
                            <p:strVal val="#ppt_y"/>
                          </p:val>
                        </p:tav>
                      </p:tavLst>
                    </p:anim>
                  </p:childTnLst>
                </p:cTn>
              </p:par>
            </p:tnLst>
          </p:tmpl>
        </p:tmplLst>
      </p:bldP>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63993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ier-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4365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or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3022601"/>
            <a:ext cx="5899150" cy="1488440"/>
          </a:xfrm>
          <a:prstGeom prst="rect">
            <a:avLst/>
          </a:prstGeom>
        </p:spPr>
        <p:txBody>
          <a:bodyPr anchor="ctr">
            <a:noAutofit/>
          </a:bodyPr>
          <a:lstStyle>
            <a:lvl1pPr>
              <a:defRPr sz="5200">
                <a:solidFill>
                  <a:schemeClr val="accent1"/>
                </a:solidFill>
              </a:defRPr>
            </a:lvl1pPr>
          </a:lstStyle>
          <a:p>
            <a:endParaRPr lang="en-GB" dirty="0"/>
          </a:p>
        </p:txBody>
      </p:sp>
      <p:sp>
        <p:nvSpPr>
          <p:cNvPr id="4" name="Picture Placeholder 14">
            <a:extLst>
              <a:ext uri="{FF2B5EF4-FFF2-40B4-BE49-F238E27FC236}">
                <a16:creationId xmlns:a16="http://schemas.microsoft.com/office/drawing/2014/main" id="{CCC2DB44-0D44-30F2-22E8-E2A153C70770}"/>
              </a:ext>
            </a:extLst>
          </p:cNvPr>
          <p:cNvSpPr>
            <a:spLocks noGrp="1"/>
          </p:cNvSpPr>
          <p:nvPr>
            <p:ph type="pic" sz="quarter" idx="11" hasCustomPrompt="1"/>
          </p:nvPr>
        </p:nvSpPr>
        <p:spPr>
          <a:xfrm>
            <a:off x="8545465" y="831950"/>
            <a:ext cx="2584588" cy="260614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2)</a:t>
            </a:r>
          </a:p>
        </p:txBody>
      </p:sp>
      <p:sp>
        <p:nvSpPr>
          <p:cNvPr id="6" name="Isosceles Triangle 5">
            <a:extLst>
              <a:ext uri="{FF2B5EF4-FFF2-40B4-BE49-F238E27FC236}">
                <a16:creationId xmlns:a16="http://schemas.microsoft.com/office/drawing/2014/main" id="{8F3AE371-683C-BD29-2EC2-6BF88254F107}"/>
              </a:ext>
            </a:extLst>
          </p:cNvPr>
          <p:cNvSpPr/>
          <p:nvPr userDrawn="1"/>
        </p:nvSpPr>
        <p:spPr>
          <a:xfrm>
            <a:off x="11158102" y="411480"/>
            <a:ext cx="383586" cy="3306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7548A811-8FCA-993B-D7E2-82BE4F3E478A}"/>
              </a:ext>
            </a:extLst>
          </p:cNvPr>
          <p:cNvSpPr/>
          <p:nvPr userDrawn="1"/>
        </p:nvSpPr>
        <p:spPr>
          <a:xfrm rot="2256487">
            <a:off x="10892776" y="3715191"/>
            <a:ext cx="444075" cy="382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0813E0C-E98D-0CC9-7198-73562190C1A7}"/>
              </a:ext>
            </a:extLst>
          </p:cNvPr>
          <p:cNvSpPr/>
          <p:nvPr userDrawn="1"/>
        </p:nvSpPr>
        <p:spPr>
          <a:xfrm>
            <a:off x="11882486" y="1932346"/>
            <a:ext cx="386499" cy="386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9A3228-5DE8-E199-3C4E-FDC1667C5FDB}"/>
              </a:ext>
            </a:extLst>
          </p:cNvPr>
          <p:cNvSpPr/>
          <p:nvPr userDrawn="1"/>
        </p:nvSpPr>
        <p:spPr>
          <a:xfrm rot="3114077">
            <a:off x="8045852" y="26863"/>
            <a:ext cx="316621" cy="316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70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nodePh="1">
                                  <p:stCondLst>
                                    <p:cond delay="25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31"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90"/>
                                          </p:val>
                                        </p:tav>
                                        <p:tav tm="100000">
                                          <p:val>
                                            <p:fltVal val="0"/>
                                          </p:val>
                                        </p:tav>
                                      </p:tavLst>
                                    </p:anim>
                                    <p:animEffect transition="in" filter="fade">
                                      <p:cBhvr>
                                        <p:cTn id="23" dur="500"/>
                                        <p:tgtEl>
                                          <p:spTgt spid="12"/>
                                        </p:tgtEl>
                                      </p:cBhvr>
                                    </p:animEffect>
                                  </p:childTnLst>
                                </p:cTn>
                              </p:par>
                              <p:par>
                                <p:cTn id="24" presetID="31"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90"/>
                                          </p:val>
                                        </p:tav>
                                        <p:tav tm="100000">
                                          <p:val>
                                            <p:fltVal val="0"/>
                                          </p:val>
                                        </p:tav>
                                      </p:tavLst>
                                    </p:anim>
                                    <p:animEffect transition="in" filter="fade">
                                      <p:cBhvr>
                                        <p:cTn id="29" dur="500"/>
                                        <p:tgtEl>
                                          <p:spTgt spid="6"/>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par>
                                <p:cTn id="36" presetID="31" presetClass="entr" presetSubtype="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90"/>
                                          </p:val>
                                        </p:tav>
                                        <p:tav tm="100000">
                                          <p:val>
                                            <p:fltVal val="0"/>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animBg="1"/>
      <p:bldP spid="7" grpId="0" animBg="1"/>
      <p:bldP spid="8"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F14FCD9-B421-E55E-A27F-852F53456A8E}"/>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bg2"/>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bg2"/>
                </a:solidFill>
              </a:rPr>
              <a:t>www.discovercreative.careers</a:t>
            </a:r>
            <a:br>
              <a:rPr lang="en-US" sz="2600" b="1" u="none" dirty="0">
                <a:solidFill>
                  <a:schemeClr val="bg2"/>
                </a:solidFill>
              </a:rPr>
            </a:br>
            <a:r>
              <a:rPr lang="en-GB" sz="2600" b="1" u="none" kern="1200" dirty="0">
                <a:solidFill>
                  <a:schemeClr val="bg2"/>
                </a:solidFill>
                <a:latin typeface="+mn-lt"/>
                <a:ea typeface="+mn-ea"/>
                <a:cs typeface="+mn-cs"/>
              </a:rPr>
              <a:t>#DiscoverCreativeCareers</a:t>
            </a:r>
            <a:endParaRPr lang="en-US" sz="2600" b="1" u="none" kern="1200" dirty="0">
              <a:solidFill>
                <a:schemeClr val="bg2"/>
              </a:solidFill>
              <a:latin typeface="+mn-lt"/>
              <a:ea typeface="+mn-ea"/>
              <a:cs typeface="+mn-cs"/>
            </a:endParaRPr>
          </a:p>
        </p:txBody>
      </p:sp>
    </p:spTree>
    <p:extLst>
      <p:ext uri="{BB962C8B-B14F-4D97-AF65-F5344CB8AC3E}">
        <p14:creationId xmlns:p14="http://schemas.microsoft.com/office/powerpoint/2010/main" val="23027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lil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5658FC0C-899B-20CB-55F9-B571F7A256F3}"/>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accent1"/>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tx2"/>
                </a:solidFill>
              </a:rPr>
              <a:t>www.discovercreative.careers</a:t>
            </a:r>
            <a:br>
              <a:rPr lang="en-US" sz="2600" b="1" u="none" dirty="0">
                <a:solidFill>
                  <a:schemeClr val="tx2"/>
                </a:solidFill>
              </a:rPr>
            </a:br>
            <a:r>
              <a:rPr lang="en-GB" sz="2600" b="1" u="none" kern="1200" dirty="0">
                <a:solidFill>
                  <a:schemeClr val="tx2"/>
                </a:solidFill>
                <a:latin typeface="+mn-lt"/>
                <a:ea typeface="+mn-ea"/>
                <a:cs typeface="+mn-cs"/>
              </a:rPr>
              <a:t>#DiscoverCreativeCareers</a:t>
            </a:r>
            <a:endParaRPr lang="en-US" sz="2600" b="1" u="none" kern="1200" dirty="0">
              <a:solidFill>
                <a:schemeClr val="tx2"/>
              </a:solidFill>
              <a:latin typeface="+mn-lt"/>
              <a:ea typeface="+mn-ea"/>
              <a:cs typeface="+mn-cs"/>
            </a:endParaRPr>
          </a:p>
        </p:txBody>
      </p:sp>
    </p:spTree>
    <p:extLst>
      <p:ext uri="{BB962C8B-B14F-4D97-AF65-F5344CB8AC3E}">
        <p14:creationId xmlns:p14="http://schemas.microsoft.com/office/powerpoint/2010/main" val="24776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190035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591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077251"/>
      </p:ext>
    </p:extLst>
  </p:cSld>
  <p:clrMap bg1="lt1" tx1="dk1" bg2="lt2" tx2="dk2" accent1="accent1" accent2="accent2" accent3="accent3" accent4="accent4" accent5="accent5" accent6="accent6" hlink="hlink" folHlink="folHlink"/>
  <p:sldLayoutIdLst>
    <p:sldLayoutId id="2147483648" r:id="rId1"/>
    <p:sldLayoutId id="2147483711" r:id="rId2"/>
    <p:sldLayoutId id="2147483714" r:id="rId3"/>
    <p:sldLayoutId id="2147483715" r:id="rId4"/>
    <p:sldLayoutId id="2147483716" r:id="rId5"/>
    <p:sldLayoutId id="2147483712" r:id="rId6"/>
    <p:sldLayoutId id="214748371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037105"/>
      </p:ext>
    </p:extLst>
  </p:cSld>
  <p:clrMap bg1="lt1" tx1="dk1" bg2="lt2" tx2="dk2" accent1="accent1" accent2="accent2" accent3="accent3" accent4="accent4" accent5="accent5" accent6="accent6" hlink="hlink" folHlink="folHlink"/>
  <p:sldLayoutIdLst>
    <p:sldLayoutId id="2147483696" r:id="rId1"/>
    <p:sldLayoutId id="2147483681" r:id="rId2"/>
    <p:sldLayoutId id="2147483695" r:id="rId3"/>
    <p:sldLayoutId id="2147483698" r:id="rId4"/>
    <p:sldLayoutId id="2147483699" r:id="rId5"/>
    <p:sldLayoutId id="2147483708" r:id="rId6"/>
    <p:sldLayoutId id="2147483709" r:id="rId7"/>
    <p:sldLayoutId id="214748372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94492"/>
      </p:ext>
    </p:extLst>
  </p:cSld>
  <p:clrMap bg1="lt1" tx1="dk1" bg2="lt2" tx2="dk2" accent1="accent1" accent2="accent2" accent3="accent3" accent4="accent4" accent5="accent5" accent6="accent6" hlink="hlink" folHlink="folHlink"/>
  <p:sldLayoutIdLst>
    <p:sldLayoutId id="2147483701"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26721"/>
      </p:ext>
    </p:extLst>
  </p:cSld>
  <p:clrMap bg1="lt1" tx1="dk1" bg2="lt2" tx2="dk2" accent1="accent1" accent2="accent2" accent3="accent3" accent4="accent4" accent5="accent5" accent6="accent6" hlink="hlink" folHlink="folHlink"/>
  <p:sldLayoutIdLst>
    <p:sldLayoutId id="2147483718" r:id="rId1"/>
    <p:sldLayoutId id="21474837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hyperlink" Target="http://www.dicovercreative.career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ipa.co.uk/talent-diversity/careers-in-advertis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player.vimeo.com/video/872930398?app_id=122963" TargetMode="Externa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player.vimeo.com/video/872919861?app_id=122963" TargetMode="Externa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ED6F-21DC-828D-B9B5-840417533718}"/>
              </a:ext>
            </a:extLst>
          </p:cNvPr>
          <p:cNvSpPr>
            <a:spLocks noGrp="1"/>
          </p:cNvSpPr>
          <p:nvPr>
            <p:ph type="title"/>
          </p:nvPr>
        </p:nvSpPr>
        <p:spPr/>
        <p:txBody>
          <a:bodyPr/>
          <a:lstStyle/>
          <a:p>
            <a:r>
              <a:rPr lang="en-GB" dirty="0"/>
              <a:t>Focus on advertising and marketing</a:t>
            </a:r>
          </a:p>
        </p:txBody>
      </p:sp>
      <p:pic>
        <p:nvPicPr>
          <p:cNvPr id="10" name="Picture Placeholder 9" descr="A group of people walking in an office&#10;&#10;Description automatically generated">
            <a:extLst>
              <a:ext uri="{FF2B5EF4-FFF2-40B4-BE49-F238E27FC236}">
                <a16:creationId xmlns:a16="http://schemas.microsoft.com/office/drawing/2014/main" id="{28434A5E-1585-E5BB-BF58-1EA756D72E4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4" name="Text Placeholder 3">
            <a:extLst>
              <a:ext uri="{FF2B5EF4-FFF2-40B4-BE49-F238E27FC236}">
                <a16:creationId xmlns:a16="http://schemas.microsoft.com/office/drawing/2014/main" id="{8C6F6D4A-7A33-1D30-99CE-A0F2ED5EC460}"/>
              </a:ext>
            </a:extLst>
          </p:cNvPr>
          <p:cNvSpPr>
            <a:spLocks noGrp="1"/>
          </p:cNvSpPr>
          <p:nvPr>
            <p:ph type="body" idx="1"/>
          </p:nvPr>
        </p:nvSpPr>
        <p:spPr/>
        <p:txBody>
          <a:bodyPr/>
          <a:lstStyle/>
          <a:p>
            <a:r>
              <a:rPr lang="en-GB" dirty="0"/>
              <a:t>Is there a career for you?</a:t>
            </a:r>
          </a:p>
        </p:txBody>
      </p:sp>
    </p:spTree>
    <p:extLst>
      <p:ext uri="{BB962C8B-B14F-4D97-AF65-F5344CB8AC3E}">
        <p14:creationId xmlns:p14="http://schemas.microsoft.com/office/powerpoint/2010/main" val="198472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4FA2-B6FC-AF3B-9E6A-FC328ABCD0BD}"/>
              </a:ext>
            </a:extLst>
          </p:cNvPr>
          <p:cNvSpPr>
            <a:spLocks noGrp="1"/>
          </p:cNvSpPr>
          <p:nvPr>
            <p:ph type="title"/>
          </p:nvPr>
        </p:nvSpPr>
        <p:spPr/>
        <p:txBody>
          <a:bodyPr/>
          <a:lstStyle/>
          <a:p>
            <a:r>
              <a:rPr lang="en-GB" dirty="0"/>
              <a:t>Group Work and Presentation</a:t>
            </a:r>
          </a:p>
        </p:txBody>
      </p:sp>
      <p:sp>
        <p:nvSpPr>
          <p:cNvPr id="3" name="Text Placeholder 2">
            <a:extLst>
              <a:ext uri="{FF2B5EF4-FFF2-40B4-BE49-F238E27FC236}">
                <a16:creationId xmlns:a16="http://schemas.microsoft.com/office/drawing/2014/main" id="{956E3EED-2F02-ED0F-4B31-EC3C7B9A50C2}"/>
              </a:ext>
            </a:extLst>
          </p:cNvPr>
          <p:cNvSpPr>
            <a:spLocks noGrp="1"/>
          </p:cNvSpPr>
          <p:nvPr>
            <p:ph type="body" sz="quarter" idx="10"/>
          </p:nvPr>
        </p:nvSpPr>
        <p:spPr/>
        <p:txBody>
          <a:bodyPr/>
          <a:lstStyle/>
          <a:p>
            <a:r>
              <a:rPr lang="en-GB" dirty="0"/>
              <a:t>Which is the target audience that will make the most money? 15-34 men who are interested in sport? Teenagers? Collectors? Who?</a:t>
            </a:r>
          </a:p>
          <a:p>
            <a:r>
              <a:rPr lang="en-GB" dirty="0"/>
              <a:t>What are the two best media ‘channels’ to reach this audience? Sky Sports? TikTok? The Daily Mail? You can pick any channel.</a:t>
            </a:r>
          </a:p>
          <a:p>
            <a:r>
              <a:rPr lang="en-GB" dirty="0"/>
              <a:t> Think up a tagline/slogan which will appeal to your target audience across all media.</a:t>
            </a:r>
          </a:p>
          <a:p>
            <a:pPr marL="0" indent="0">
              <a:buNone/>
            </a:pPr>
            <a:endParaRPr lang="en-GB" dirty="0"/>
          </a:p>
        </p:txBody>
      </p:sp>
      <p:pic>
        <p:nvPicPr>
          <p:cNvPr id="5" name="Picture Placeholder 4" descr="A person standing in front of a group of people&#10;&#10;Description automatically generated">
            <a:extLst>
              <a:ext uri="{FF2B5EF4-FFF2-40B4-BE49-F238E27FC236}">
                <a16:creationId xmlns:a16="http://schemas.microsoft.com/office/drawing/2014/main" id="{4AC1F902-B33A-02D6-BE2A-6AA0AF04A30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25764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5752-FAFF-CF8F-6290-AF7E9C07B8FF}"/>
              </a:ext>
            </a:extLst>
          </p:cNvPr>
          <p:cNvSpPr>
            <a:spLocks noGrp="1"/>
          </p:cNvSpPr>
          <p:nvPr>
            <p:ph type="title"/>
          </p:nvPr>
        </p:nvSpPr>
        <p:spPr/>
        <p:txBody>
          <a:bodyPr/>
          <a:lstStyle/>
          <a:p>
            <a:r>
              <a:rPr lang="en-GB" dirty="0"/>
              <a:t>Feedback </a:t>
            </a:r>
          </a:p>
        </p:txBody>
      </p:sp>
      <p:sp>
        <p:nvSpPr>
          <p:cNvPr id="3" name="Text Placeholder 2">
            <a:extLst>
              <a:ext uri="{FF2B5EF4-FFF2-40B4-BE49-F238E27FC236}">
                <a16:creationId xmlns:a16="http://schemas.microsoft.com/office/drawing/2014/main" id="{B814425F-1BB3-3B5E-0845-CB9FD3900DD8}"/>
              </a:ext>
            </a:extLst>
          </p:cNvPr>
          <p:cNvSpPr>
            <a:spLocks noGrp="1"/>
          </p:cNvSpPr>
          <p:nvPr>
            <p:ph type="body" sz="quarter" idx="10"/>
          </p:nvPr>
        </p:nvSpPr>
        <p:spPr/>
        <p:txBody>
          <a:bodyPr/>
          <a:lstStyle/>
          <a:p>
            <a:endParaRPr lang="en-GB" dirty="0"/>
          </a:p>
        </p:txBody>
      </p:sp>
      <p:pic>
        <p:nvPicPr>
          <p:cNvPr id="9" name="Picture Placeholder 8" descr="Icon&#10;&#10;Description automatically generated">
            <a:extLst>
              <a:ext uri="{FF2B5EF4-FFF2-40B4-BE49-F238E27FC236}">
                <a16:creationId xmlns:a16="http://schemas.microsoft.com/office/drawing/2014/main" id="{4F2986E2-58F6-893A-E418-9564EA5E22A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t="-4568" b="-4568"/>
          <a:stretch/>
        </p:blipFill>
        <p:spPr/>
      </p:pic>
      <p:pic>
        <p:nvPicPr>
          <p:cNvPr id="6" name="Picture Placeholder 5" descr="A graph with stars on it&#10;&#10;Description automatically generated">
            <a:extLst>
              <a:ext uri="{FF2B5EF4-FFF2-40B4-BE49-F238E27FC236}">
                <a16:creationId xmlns:a16="http://schemas.microsoft.com/office/drawing/2014/main" id="{A92D1C51-47F8-7BE2-8DC0-656205751BD6}"/>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3134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974EA1-6C25-C8EB-7B86-B90EEA669D44}"/>
              </a:ext>
            </a:extLst>
          </p:cNvPr>
          <p:cNvSpPr>
            <a:spLocks noGrp="1"/>
          </p:cNvSpPr>
          <p:nvPr>
            <p:ph type="title"/>
          </p:nvPr>
        </p:nvSpPr>
        <p:spPr/>
        <p:txBody>
          <a:bodyPr/>
          <a:lstStyle/>
          <a:p>
            <a:r>
              <a:rPr lang="en-GB" dirty="0"/>
              <a:t>Task B</a:t>
            </a:r>
          </a:p>
        </p:txBody>
      </p:sp>
      <p:sp>
        <p:nvSpPr>
          <p:cNvPr id="7" name="Text Placeholder 2">
            <a:extLst>
              <a:ext uri="{FF2B5EF4-FFF2-40B4-BE49-F238E27FC236}">
                <a16:creationId xmlns:a16="http://schemas.microsoft.com/office/drawing/2014/main" id="{D88A8F2D-FB2E-70D5-7567-4537D4FA2A8E}"/>
              </a:ext>
            </a:extLst>
          </p:cNvPr>
          <p:cNvSpPr>
            <a:spLocks noGrp="1"/>
          </p:cNvSpPr>
          <p:nvPr>
            <p:ph type="body" sz="quarter" idx="10"/>
          </p:nvPr>
        </p:nvSpPr>
        <p:spPr>
          <a:xfrm>
            <a:off x="605073" y="1403132"/>
            <a:ext cx="5490927" cy="4268464"/>
          </a:xfrm>
        </p:spPr>
        <p:txBody>
          <a:bodyPr/>
          <a:lstStyle/>
          <a:p>
            <a:pPr marL="0" indent="0">
              <a:lnSpc>
                <a:spcPct val="107000"/>
              </a:lnSpc>
              <a:spcAft>
                <a:spcPts val="800"/>
              </a:spcAft>
              <a:buNone/>
            </a:pP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8000" indent="-288000">
              <a:spcAft>
                <a:spcPts val="800"/>
              </a:spcAft>
              <a:buBlip>
                <a:blip r:embed="rId3"/>
              </a:buBlip>
            </a:pPr>
            <a:r>
              <a:rPr lang="en-GB" sz="2000" dirty="0"/>
              <a:t>Redesign popular brands using different colours using print outs of blank logos and colouring pens</a:t>
            </a:r>
          </a:p>
          <a:p>
            <a:pPr marL="288000" indent="-288000">
              <a:spcAft>
                <a:spcPts val="800"/>
              </a:spcAft>
              <a:buBlip>
                <a:blip r:embed="rId3"/>
              </a:buBlip>
            </a:pPr>
            <a:endParaRPr lang="en-GB" sz="2000" dirty="0"/>
          </a:p>
          <a:p>
            <a:pPr marL="288000" indent="-288000">
              <a:spcAft>
                <a:spcPts val="800"/>
              </a:spcAft>
              <a:buBlip>
                <a:blip r:embed="rId3"/>
              </a:buBlip>
            </a:pPr>
            <a:r>
              <a:rPr lang="en-GB" sz="2000" dirty="0"/>
              <a:t>Class discussion: How does colour affect the mood of the logos? Do you think this has impacted the target audience? Why do you think the original logos were chosen by the companies?</a:t>
            </a:r>
          </a:p>
          <a:p>
            <a:pPr marL="0" indent="0">
              <a:buNone/>
            </a:pPr>
            <a:endParaRPr lang="en-GB" dirty="0"/>
          </a:p>
        </p:txBody>
      </p:sp>
      <p:pic>
        <p:nvPicPr>
          <p:cNvPr id="12" name="Picture Placeholder 11" descr="A row of colored pencils&#10;&#10;Description automatically generated">
            <a:extLst>
              <a:ext uri="{FF2B5EF4-FFF2-40B4-BE49-F238E27FC236}">
                <a16:creationId xmlns:a16="http://schemas.microsoft.com/office/drawing/2014/main" id="{AC28CCA9-03CF-55C1-538C-22109BB5BDFD}"/>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4645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1BC0-0AB3-660A-5C95-E5F87D57421B}"/>
              </a:ext>
            </a:extLst>
          </p:cNvPr>
          <p:cNvSpPr>
            <a:spLocks noGrp="1"/>
          </p:cNvSpPr>
          <p:nvPr>
            <p:ph type="title"/>
          </p:nvPr>
        </p:nvSpPr>
        <p:spPr/>
        <p:txBody>
          <a:bodyPr/>
          <a:lstStyle/>
          <a:p>
            <a:r>
              <a:rPr lang="en-GB" dirty="0"/>
              <a:t>Where can I find out more about working in Advertising?</a:t>
            </a:r>
            <a:br>
              <a:rPr lang="en-GB" dirty="0"/>
            </a:br>
            <a:br>
              <a:rPr lang="en-GB" dirty="0"/>
            </a:br>
            <a:br>
              <a:rPr lang="en-GB" dirty="0"/>
            </a:br>
            <a:endParaRPr lang="en-GB" dirty="0"/>
          </a:p>
        </p:txBody>
      </p:sp>
      <p:sp>
        <p:nvSpPr>
          <p:cNvPr id="3" name="Text Placeholder 2">
            <a:extLst>
              <a:ext uri="{FF2B5EF4-FFF2-40B4-BE49-F238E27FC236}">
                <a16:creationId xmlns:a16="http://schemas.microsoft.com/office/drawing/2014/main" id="{1F4C412D-395E-4CE2-F0B4-4DA5D9CE7352}"/>
              </a:ext>
            </a:extLst>
          </p:cNvPr>
          <p:cNvSpPr>
            <a:spLocks noGrp="1"/>
          </p:cNvSpPr>
          <p:nvPr>
            <p:ph type="body" sz="quarter" idx="10"/>
          </p:nvPr>
        </p:nvSpPr>
        <p:spPr/>
        <p:txBody>
          <a:bodyPr/>
          <a:lstStyle/>
          <a:p>
            <a:endParaRPr lang="en-GB" dirty="0">
              <a:hlinkClick r:id="rId3"/>
            </a:endParaRPr>
          </a:p>
          <a:p>
            <a:endParaRPr lang="en-GB" dirty="0">
              <a:hlinkClick r:id="rId3"/>
            </a:endParaRPr>
          </a:p>
          <a:p>
            <a:r>
              <a:rPr lang="en-GB" dirty="0">
                <a:hlinkClick r:id="rId3"/>
              </a:rPr>
              <a:t>www.dicovercreative.careers</a:t>
            </a:r>
            <a:endParaRPr lang="en-GB" dirty="0"/>
          </a:p>
          <a:p>
            <a:pPr marL="0" indent="0">
              <a:buNone/>
            </a:pPr>
            <a:endParaRPr lang="en-GB" dirty="0"/>
          </a:p>
          <a:p>
            <a:r>
              <a:rPr lang="en-GB" dirty="0">
                <a:hlinkClick r:id="rId4"/>
              </a:rPr>
              <a:t>https://ipa.co.uk/talent-diversity/careers-in-advertising/</a:t>
            </a:r>
            <a:r>
              <a:rPr lang="en-GB" dirty="0"/>
              <a:t> </a:t>
            </a:r>
          </a:p>
        </p:txBody>
      </p:sp>
    </p:spTree>
    <p:extLst>
      <p:ext uri="{BB962C8B-B14F-4D97-AF65-F5344CB8AC3E}">
        <p14:creationId xmlns:p14="http://schemas.microsoft.com/office/powerpoint/2010/main" val="426886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1901-2E2B-82BA-5F5F-A4C73CB5E968}"/>
              </a:ext>
            </a:extLst>
          </p:cNvPr>
          <p:cNvSpPr>
            <a:spLocks noGrp="1"/>
          </p:cNvSpPr>
          <p:nvPr>
            <p:ph type="title"/>
          </p:nvPr>
        </p:nvSpPr>
        <p:spPr>
          <a:xfrm>
            <a:off x="654050" y="763270"/>
            <a:ext cx="8073261" cy="2987675"/>
          </a:xfrm>
        </p:spPr>
        <p:txBody>
          <a:bodyPr/>
          <a:lstStyle/>
          <a:p>
            <a:r>
              <a:rPr lang="en-GB" dirty="0"/>
              <a:t>There’s a career for you in the creative industries</a:t>
            </a:r>
          </a:p>
        </p:txBody>
      </p:sp>
    </p:spTree>
    <p:extLst>
      <p:ext uri="{BB962C8B-B14F-4D97-AF65-F5344CB8AC3E}">
        <p14:creationId xmlns:p14="http://schemas.microsoft.com/office/powerpoint/2010/main" val="152299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46DF-957C-93ED-E45F-43FE4981AC23}"/>
              </a:ext>
            </a:extLst>
          </p:cNvPr>
          <p:cNvSpPr>
            <a:spLocks noGrp="1"/>
          </p:cNvSpPr>
          <p:nvPr>
            <p:ph type="title"/>
          </p:nvPr>
        </p:nvSpPr>
        <p:spPr/>
        <p:txBody>
          <a:bodyPr/>
          <a:lstStyle/>
          <a:p>
            <a:r>
              <a:rPr lang="en-GB" dirty="0"/>
              <a:t>The Creative </a:t>
            </a:r>
            <a:br>
              <a:rPr lang="en-GB" dirty="0"/>
            </a:br>
            <a:r>
              <a:rPr lang="en-GB" dirty="0"/>
              <a:t>Industries Opportunity</a:t>
            </a:r>
            <a:r>
              <a:rPr lang="en-GB" dirty="0">
                <a:solidFill>
                  <a:srgbClr val="FF0000"/>
                </a:solidFill>
              </a:rPr>
              <a:t> </a:t>
            </a:r>
            <a:endParaRPr lang="en-GB" dirty="0"/>
          </a:p>
        </p:txBody>
      </p:sp>
      <p:sp>
        <p:nvSpPr>
          <p:cNvPr id="4" name="Text Placeholder 3">
            <a:extLst>
              <a:ext uri="{FF2B5EF4-FFF2-40B4-BE49-F238E27FC236}">
                <a16:creationId xmlns:a16="http://schemas.microsoft.com/office/drawing/2014/main" id="{FC98E2FA-26CF-9339-69AE-EC52B315FDEE}"/>
              </a:ext>
            </a:extLst>
          </p:cNvPr>
          <p:cNvSpPr>
            <a:spLocks noGrp="1"/>
          </p:cNvSpPr>
          <p:nvPr>
            <p:ph type="body" sz="quarter" idx="10"/>
          </p:nvPr>
        </p:nvSpPr>
        <p:spPr>
          <a:xfrm>
            <a:off x="1041345" y="3670690"/>
            <a:ext cx="2578528" cy="1871466"/>
          </a:xfrm>
        </p:spPr>
        <p:txBody>
          <a:bodyPr/>
          <a:lstStyle/>
          <a:p>
            <a:r>
              <a:rPr lang="en-GB" dirty="0"/>
              <a:t>In 2020:</a:t>
            </a:r>
          </a:p>
          <a:p>
            <a:r>
              <a:rPr lang="en-GB" dirty="0"/>
              <a:t>GVA </a:t>
            </a:r>
            <a:r>
              <a:rPr lang="en-GB" b="1" dirty="0"/>
              <a:t>£95bn</a:t>
            </a:r>
          </a:p>
          <a:p>
            <a:r>
              <a:rPr lang="en-GB" dirty="0"/>
              <a:t>In 2023 estimated</a:t>
            </a:r>
          </a:p>
          <a:p>
            <a:r>
              <a:rPr lang="en-GB" b="1" dirty="0"/>
              <a:t>£108bn</a:t>
            </a:r>
          </a:p>
          <a:p>
            <a:r>
              <a:rPr lang="en-GB" dirty="0"/>
              <a:t>Growing 1.5 X rate of economy</a:t>
            </a:r>
            <a:br>
              <a:rPr lang="en-GB" dirty="0"/>
            </a:br>
            <a:endParaRPr lang="en-GB" dirty="0"/>
          </a:p>
        </p:txBody>
      </p:sp>
      <p:sp>
        <p:nvSpPr>
          <p:cNvPr id="5" name="Text Placeholder 4">
            <a:extLst>
              <a:ext uri="{FF2B5EF4-FFF2-40B4-BE49-F238E27FC236}">
                <a16:creationId xmlns:a16="http://schemas.microsoft.com/office/drawing/2014/main" id="{CB41B5B4-1A39-7358-6062-EFAC76F3A637}"/>
              </a:ext>
            </a:extLst>
          </p:cNvPr>
          <p:cNvSpPr>
            <a:spLocks noGrp="1"/>
          </p:cNvSpPr>
          <p:nvPr>
            <p:ph type="body" sz="quarter" idx="17"/>
          </p:nvPr>
        </p:nvSpPr>
        <p:spPr/>
        <p:txBody>
          <a:bodyPr/>
          <a:lstStyle/>
          <a:p>
            <a:r>
              <a:rPr lang="en-GB" dirty="0">
                <a:latin typeface="+mj-lt"/>
              </a:rPr>
              <a:t>2.3M+ people </a:t>
            </a:r>
            <a:r>
              <a:rPr lang="en-GB" dirty="0"/>
              <a:t>work in creative industries – 6.9% of </a:t>
            </a:r>
            <a:r>
              <a:rPr lang="en-GB" dirty="0">
                <a:latin typeface="+mj-lt"/>
              </a:rPr>
              <a:t>jobs </a:t>
            </a:r>
            <a:r>
              <a:rPr lang="en-GB" dirty="0"/>
              <a:t>across the UK</a:t>
            </a:r>
          </a:p>
          <a:p>
            <a:r>
              <a:rPr lang="en-GB" dirty="0"/>
              <a:t>Growing 5X UK total</a:t>
            </a:r>
          </a:p>
        </p:txBody>
      </p:sp>
      <p:sp>
        <p:nvSpPr>
          <p:cNvPr id="6" name="Text Placeholder 5">
            <a:extLst>
              <a:ext uri="{FF2B5EF4-FFF2-40B4-BE49-F238E27FC236}">
                <a16:creationId xmlns:a16="http://schemas.microsoft.com/office/drawing/2014/main" id="{7FBE9FDE-9291-F96D-EDE9-F14FB86E93BD}"/>
              </a:ext>
            </a:extLst>
          </p:cNvPr>
          <p:cNvSpPr>
            <a:spLocks noGrp="1"/>
          </p:cNvSpPr>
          <p:nvPr>
            <p:ph type="body" sz="quarter" idx="19"/>
          </p:nvPr>
        </p:nvSpPr>
        <p:spPr/>
        <p:txBody>
          <a:bodyPr/>
          <a:lstStyle/>
          <a:p>
            <a:r>
              <a:rPr lang="en-GB" dirty="0">
                <a:latin typeface="+mj-lt"/>
              </a:rPr>
              <a:t>87% </a:t>
            </a:r>
            <a:r>
              <a:rPr lang="en-GB" dirty="0"/>
              <a:t>of creative jobs are at low or no risk of automation</a:t>
            </a:r>
          </a:p>
        </p:txBody>
      </p:sp>
      <p:pic>
        <p:nvPicPr>
          <p:cNvPr id="12" name="Picture Placeholder 11" descr="A group of people looking at a phone&#10;&#10;Description automatically generated with medium confidence">
            <a:extLst>
              <a:ext uri="{FF2B5EF4-FFF2-40B4-BE49-F238E27FC236}">
                <a16:creationId xmlns:a16="http://schemas.microsoft.com/office/drawing/2014/main" id="{1CA71513-3CE0-0F48-E64B-DDDEF306E5E2}"/>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val="0"/>
              </a:ext>
            </a:extLst>
          </a:blip>
          <a:srcRect/>
          <a:stretch>
            <a:fillRect/>
          </a:stretch>
        </p:blipFill>
        <p:spPr/>
      </p:pic>
      <p:pic>
        <p:nvPicPr>
          <p:cNvPr id="14" name="Picture Placeholder 13" descr="A picture containing person&#10;&#10;Description automatically generated">
            <a:extLst>
              <a:ext uri="{FF2B5EF4-FFF2-40B4-BE49-F238E27FC236}">
                <a16:creationId xmlns:a16="http://schemas.microsoft.com/office/drawing/2014/main" id="{458372D8-28B5-3D3C-3EF2-4155D5559AB0}"/>
              </a:ext>
            </a:extLst>
          </p:cNvPr>
          <p:cNvPicPr>
            <a:picLocks noGrp="1" noChangeAspect="1"/>
          </p:cNvPicPr>
          <p:nvPr>
            <p:ph type="pic" sz="quarter" idx="21"/>
          </p:nvPr>
        </p:nvPicPr>
        <p:blipFill>
          <a:blip r:embed="rId4" cstate="screen">
            <a:extLst>
              <a:ext uri="{28A0092B-C50C-407E-A947-70E740481C1C}">
                <a14:useLocalDpi xmlns:a14="http://schemas.microsoft.com/office/drawing/2010/main" val="0"/>
              </a:ext>
            </a:extLst>
          </a:blip>
          <a:srcRect/>
          <a:stretch>
            <a:fillRect/>
          </a:stretch>
        </p:blipFill>
        <p:spPr/>
      </p:pic>
      <p:pic>
        <p:nvPicPr>
          <p:cNvPr id="8" name="Picture Placeholder 7" descr="A graph on a computer screen&#10;&#10;Description automatically generated">
            <a:extLst>
              <a:ext uri="{FF2B5EF4-FFF2-40B4-BE49-F238E27FC236}">
                <a16:creationId xmlns:a16="http://schemas.microsoft.com/office/drawing/2014/main" id="{F3E475BA-C840-0B3B-3A28-EA63F35064E6}"/>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8275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FD79-5115-4AB5-483C-2728E2807621}"/>
              </a:ext>
            </a:extLst>
          </p:cNvPr>
          <p:cNvSpPr>
            <a:spLocks noGrp="1"/>
          </p:cNvSpPr>
          <p:nvPr>
            <p:ph type="title"/>
          </p:nvPr>
        </p:nvSpPr>
        <p:spPr/>
        <p:txBody>
          <a:bodyPr/>
          <a:lstStyle/>
          <a:p>
            <a:r>
              <a:rPr lang="en-US" dirty="0"/>
              <a:t>What are these brands?</a:t>
            </a:r>
            <a:endParaRPr lang="en-GB" dirty="0"/>
          </a:p>
        </p:txBody>
      </p:sp>
      <p:pic>
        <p:nvPicPr>
          <p:cNvPr id="9" name="Picture 8">
            <a:extLst>
              <a:ext uri="{FF2B5EF4-FFF2-40B4-BE49-F238E27FC236}">
                <a16:creationId xmlns:a16="http://schemas.microsoft.com/office/drawing/2014/main" id="{5DD0FCEB-18C2-791F-8114-680A90E33194}"/>
              </a:ext>
            </a:extLst>
          </p:cNvPr>
          <p:cNvPicPr>
            <a:picLocks noChangeAspect="1"/>
          </p:cNvPicPr>
          <p:nvPr/>
        </p:nvPicPr>
        <p:blipFill rotWithShape="1">
          <a:blip r:embed="rId3"/>
          <a:srcRect t="10170" r="-2917" b="22538"/>
          <a:stretch/>
        </p:blipFill>
        <p:spPr>
          <a:xfrm>
            <a:off x="3196573" y="4160634"/>
            <a:ext cx="1898935" cy="1583074"/>
          </a:xfrm>
          <a:prstGeom prst="rect">
            <a:avLst/>
          </a:prstGeom>
        </p:spPr>
      </p:pic>
      <p:pic>
        <p:nvPicPr>
          <p:cNvPr id="10" name="Picture 9">
            <a:extLst>
              <a:ext uri="{FF2B5EF4-FFF2-40B4-BE49-F238E27FC236}">
                <a16:creationId xmlns:a16="http://schemas.microsoft.com/office/drawing/2014/main" id="{818D504E-3D31-E611-E240-FC4C391C9B37}"/>
              </a:ext>
            </a:extLst>
          </p:cNvPr>
          <p:cNvPicPr>
            <a:picLocks noChangeAspect="1"/>
          </p:cNvPicPr>
          <p:nvPr/>
        </p:nvPicPr>
        <p:blipFill rotWithShape="1">
          <a:blip r:embed="rId4"/>
          <a:srcRect l="9400" t="-17650" r="7083" b="37555"/>
          <a:stretch/>
        </p:blipFill>
        <p:spPr>
          <a:xfrm>
            <a:off x="2779329" y="1042599"/>
            <a:ext cx="2984439" cy="2091576"/>
          </a:xfrm>
          <a:prstGeom prst="rect">
            <a:avLst/>
          </a:prstGeom>
        </p:spPr>
      </p:pic>
      <p:pic>
        <p:nvPicPr>
          <p:cNvPr id="11" name="Picture 10">
            <a:extLst>
              <a:ext uri="{FF2B5EF4-FFF2-40B4-BE49-F238E27FC236}">
                <a16:creationId xmlns:a16="http://schemas.microsoft.com/office/drawing/2014/main" id="{9A3F7013-C78C-7BD7-DB02-F20671328E8F}"/>
              </a:ext>
            </a:extLst>
          </p:cNvPr>
          <p:cNvPicPr>
            <a:picLocks noChangeAspect="1"/>
          </p:cNvPicPr>
          <p:nvPr/>
        </p:nvPicPr>
        <p:blipFill rotWithShape="1">
          <a:blip r:embed="rId5"/>
          <a:srcRect r="36530"/>
          <a:stretch/>
        </p:blipFill>
        <p:spPr>
          <a:xfrm>
            <a:off x="7121736" y="1747520"/>
            <a:ext cx="2346742" cy="1797174"/>
          </a:xfrm>
          <a:prstGeom prst="rect">
            <a:avLst/>
          </a:prstGeom>
        </p:spPr>
      </p:pic>
      <p:pic>
        <p:nvPicPr>
          <p:cNvPr id="12" name="Picture 11">
            <a:extLst>
              <a:ext uri="{FF2B5EF4-FFF2-40B4-BE49-F238E27FC236}">
                <a16:creationId xmlns:a16="http://schemas.microsoft.com/office/drawing/2014/main" id="{02E81425-E685-1D4B-A96E-EADAFD8EBEBA}"/>
              </a:ext>
            </a:extLst>
          </p:cNvPr>
          <p:cNvPicPr>
            <a:picLocks noChangeAspect="1"/>
          </p:cNvPicPr>
          <p:nvPr/>
        </p:nvPicPr>
        <p:blipFill rotWithShape="1">
          <a:blip r:embed="rId6"/>
          <a:srcRect l="37385" b="2788"/>
          <a:stretch/>
        </p:blipFill>
        <p:spPr>
          <a:xfrm>
            <a:off x="7766008" y="3896295"/>
            <a:ext cx="1519788" cy="2111752"/>
          </a:xfrm>
          <a:prstGeom prst="rect">
            <a:avLst/>
          </a:prstGeom>
        </p:spPr>
      </p:pic>
    </p:spTree>
    <p:extLst>
      <p:ext uri="{BB962C8B-B14F-4D97-AF65-F5344CB8AC3E}">
        <p14:creationId xmlns:p14="http://schemas.microsoft.com/office/powerpoint/2010/main" val="313866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46DF-957C-93ED-E45F-43FE4981AC23}"/>
              </a:ext>
            </a:extLst>
          </p:cNvPr>
          <p:cNvSpPr>
            <a:spLocks noGrp="1"/>
          </p:cNvSpPr>
          <p:nvPr>
            <p:ph type="title"/>
          </p:nvPr>
        </p:nvSpPr>
        <p:spPr/>
        <p:txBody>
          <a:bodyPr/>
          <a:lstStyle/>
          <a:p>
            <a:r>
              <a:rPr lang="en-GB" dirty="0"/>
              <a:t>The UK Advertising </a:t>
            </a:r>
            <a:br>
              <a:rPr lang="en-GB" dirty="0"/>
            </a:br>
            <a:r>
              <a:rPr lang="en-GB" dirty="0"/>
              <a:t>Industry Opportunity</a:t>
            </a:r>
            <a:r>
              <a:rPr lang="en-GB" dirty="0">
                <a:solidFill>
                  <a:srgbClr val="FF0000"/>
                </a:solidFill>
              </a:rPr>
              <a:t> </a:t>
            </a:r>
            <a:endParaRPr lang="en-GB" dirty="0"/>
          </a:p>
        </p:txBody>
      </p:sp>
      <p:sp>
        <p:nvSpPr>
          <p:cNvPr id="4" name="Text Placeholder 3">
            <a:extLst>
              <a:ext uri="{FF2B5EF4-FFF2-40B4-BE49-F238E27FC236}">
                <a16:creationId xmlns:a16="http://schemas.microsoft.com/office/drawing/2014/main" id="{FC98E2FA-26CF-9339-69AE-EC52B315FDEE}"/>
              </a:ext>
            </a:extLst>
          </p:cNvPr>
          <p:cNvSpPr>
            <a:spLocks noGrp="1"/>
          </p:cNvSpPr>
          <p:nvPr>
            <p:ph type="body" sz="quarter" idx="10"/>
          </p:nvPr>
        </p:nvSpPr>
        <p:spPr/>
        <p:txBody>
          <a:bodyPr/>
          <a:lstStyle/>
          <a:p>
            <a:r>
              <a:rPr lang="en-GB" dirty="0"/>
              <a:t>In 2021:</a:t>
            </a:r>
            <a:br>
              <a:rPr lang="en-GB" dirty="0"/>
            </a:br>
            <a:r>
              <a:rPr lang="en-GB" dirty="0"/>
              <a:t>UK Ad Market was worth </a:t>
            </a:r>
            <a:r>
              <a:rPr lang="en-GB" b="1" dirty="0"/>
              <a:t>£31.9bn</a:t>
            </a:r>
          </a:p>
        </p:txBody>
      </p:sp>
      <p:sp>
        <p:nvSpPr>
          <p:cNvPr id="5" name="Text Placeholder 4">
            <a:extLst>
              <a:ext uri="{FF2B5EF4-FFF2-40B4-BE49-F238E27FC236}">
                <a16:creationId xmlns:a16="http://schemas.microsoft.com/office/drawing/2014/main" id="{CB41B5B4-1A39-7358-6062-EFAC76F3A637}"/>
              </a:ext>
            </a:extLst>
          </p:cNvPr>
          <p:cNvSpPr>
            <a:spLocks noGrp="1"/>
          </p:cNvSpPr>
          <p:nvPr>
            <p:ph type="body" sz="quarter" idx="17"/>
          </p:nvPr>
        </p:nvSpPr>
        <p:spPr/>
        <p:txBody>
          <a:bodyPr/>
          <a:lstStyle/>
          <a:p>
            <a:r>
              <a:rPr lang="en-GB" dirty="0"/>
              <a:t>Largest advertising market in Europe and </a:t>
            </a:r>
            <a:r>
              <a:rPr lang="en-GB" b="1" dirty="0"/>
              <a:t>3</a:t>
            </a:r>
            <a:r>
              <a:rPr lang="en-GB" b="1" baseline="30000" dirty="0"/>
              <a:t>rd</a:t>
            </a:r>
            <a:r>
              <a:rPr lang="en-GB" b="1" dirty="0"/>
              <a:t> in the World</a:t>
            </a:r>
          </a:p>
        </p:txBody>
      </p:sp>
      <p:sp>
        <p:nvSpPr>
          <p:cNvPr id="6" name="Text Placeholder 5">
            <a:extLst>
              <a:ext uri="{FF2B5EF4-FFF2-40B4-BE49-F238E27FC236}">
                <a16:creationId xmlns:a16="http://schemas.microsoft.com/office/drawing/2014/main" id="{7FBE9FDE-9291-F96D-EDE9-F14FB86E93BD}"/>
              </a:ext>
            </a:extLst>
          </p:cNvPr>
          <p:cNvSpPr>
            <a:spLocks noGrp="1"/>
          </p:cNvSpPr>
          <p:nvPr>
            <p:ph type="body" sz="quarter" idx="19"/>
          </p:nvPr>
        </p:nvSpPr>
        <p:spPr/>
        <p:txBody>
          <a:bodyPr/>
          <a:lstStyle/>
          <a:p>
            <a:r>
              <a:rPr lang="en-GB" b="1" dirty="0"/>
              <a:t>1 million jobs </a:t>
            </a:r>
            <a:r>
              <a:rPr lang="en-GB" dirty="0"/>
              <a:t>are supported by the ad industry</a:t>
            </a:r>
          </a:p>
        </p:txBody>
      </p:sp>
      <p:pic>
        <p:nvPicPr>
          <p:cNvPr id="8" name="Picture Placeholder 7" descr="A large billboards with advertisements on the side of a building&#10;&#10;Description automatically generated">
            <a:extLst>
              <a:ext uri="{FF2B5EF4-FFF2-40B4-BE49-F238E27FC236}">
                <a16:creationId xmlns:a16="http://schemas.microsoft.com/office/drawing/2014/main" id="{6009670C-AA18-6F67-AD80-1AAE331D705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p:pic>
      <p:pic>
        <p:nvPicPr>
          <p:cNvPr id="11" name="Picture Placeholder 10" descr="A map of the world&#10;&#10;Description automatically generated">
            <a:extLst>
              <a:ext uri="{FF2B5EF4-FFF2-40B4-BE49-F238E27FC236}">
                <a16:creationId xmlns:a16="http://schemas.microsoft.com/office/drawing/2014/main" id="{A7E6238E-13F0-5EE9-EC97-F1EE324EE60A}"/>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val="0"/>
              </a:ext>
            </a:extLst>
          </a:blip>
          <a:srcRect/>
          <a:stretch>
            <a:fillRect/>
          </a:stretch>
        </p:blipFill>
        <p:spPr/>
      </p:pic>
      <p:pic>
        <p:nvPicPr>
          <p:cNvPr id="14" name="Picture Placeholder 13" descr="A group of women looking at a tablet&#10;&#10;Description automatically generated">
            <a:extLst>
              <a:ext uri="{FF2B5EF4-FFF2-40B4-BE49-F238E27FC236}">
                <a16:creationId xmlns:a16="http://schemas.microsoft.com/office/drawing/2014/main" id="{21A5E47C-5BC6-BFB6-07AB-E9920A0A091F}"/>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111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307D723-674D-B26A-7E74-7E4021667471}"/>
              </a:ext>
            </a:extLst>
          </p:cNvPr>
          <p:cNvSpPr>
            <a:spLocks noGrp="1"/>
          </p:cNvSpPr>
          <p:nvPr>
            <p:ph type="title"/>
          </p:nvPr>
        </p:nvSpPr>
        <p:spPr>
          <a:xfrm>
            <a:off x="575074" y="479666"/>
            <a:ext cx="7519670" cy="1141730"/>
          </a:xfrm>
        </p:spPr>
        <p:txBody>
          <a:bodyPr/>
          <a:lstStyle/>
          <a:p>
            <a:r>
              <a:rPr lang="en-GB" dirty="0"/>
              <a:t>VCCP film:</a:t>
            </a:r>
          </a:p>
        </p:txBody>
      </p:sp>
      <p:pic>
        <p:nvPicPr>
          <p:cNvPr id="2" name="Online Media 2" title="VCCP">
            <a:hlinkClick r:id="" action="ppaction://media"/>
            <a:extLst>
              <a:ext uri="{FF2B5EF4-FFF2-40B4-BE49-F238E27FC236}">
                <a16:creationId xmlns:a16="http://schemas.microsoft.com/office/drawing/2014/main" id="{5F84718A-F16E-103B-640F-111441E55251}"/>
              </a:ext>
            </a:extLst>
          </p:cNvPr>
          <p:cNvPicPr>
            <a:picLocks noRot="1" noChangeAspect="1"/>
          </p:cNvPicPr>
          <p:nvPr>
            <a:videoFile r:link="rId1"/>
          </p:nvPr>
        </p:nvPicPr>
        <p:blipFill>
          <a:blip r:embed="rId4"/>
          <a:stretch>
            <a:fillRect/>
          </a:stretch>
        </p:blipFill>
        <p:spPr>
          <a:xfrm>
            <a:off x="1803001" y="1176655"/>
            <a:ext cx="8585997" cy="4837181"/>
          </a:xfrm>
          <a:prstGeom prst="rect">
            <a:avLst/>
          </a:prstGeom>
        </p:spPr>
      </p:pic>
    </p:spTree>
    <p:extLst>
      <p:ext uri="{BB962C8B-B14F-4D97-AF65-F5344CB8AC3E}">
        <p14:creationId xmlns:p14="http://schemas.microsoft.com/office/powerpoint/2010/main" val="32813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D36B-687E-3DF9-ED6A-BBC54C37E838}"/>
              </a:ext>
            </a:extLst>
          </p:cNvPr>
          <p:cNvSpPr>
            <a:spLocks noGrp="1"/>
          </p:cNvSpPr>
          <p:nvPr>
            <p:ph type="title"/>
          </p:nvPr>
        </p:nvSpPr>
        <p:spPr/>
        <p:txBody>
          <a:bodyPr/>
          <a:lstStyle/>
          <a:p>
            <a:r>
              <a:rPr lang="en-GB" dirty="0"/>
              <a:t>Examples of entry level roles in advertising</a:t>
            </a:r>
          </a:p>
        </p:txBody>
      </p:sp>
      <p:sp>
        <p:nvSpPr>
          <p:cNvPr id="6" name="Text Placeholder 5">
            <a:extLst>
              <a:ext uri="{FF2B5EF4-FFF2-40B4-BE49-F238E27FC236}">
                <a16:creationId xmlns:a16="http://schemas.microsoft.com/office/drawing/2014/main" id="{1E371DCC-07D8-BB12-92EB-65EA04D57046}"/>
              </a:ext>
            </a:extLst>
          </p:cNvPr>
          <p:cNvSpPr>
            <a:spLocks noGrp="1"/>
          </p:cNvSpPr>
          <p:nvPr>
            <p:ph type="body" sz="quarter" idx="10"/>
          </p:nvPr>
        </p:nvSpPr>
        <p:spPr/>
        <p:txBody>
          <a:bodyPr/>
          <a:lstStyle/>
          <a:p>
            <a:r>
              <a:rPr lang="en-GB" dirty="0"/>
              <a:t>Client Service</a:t>
            </a:r>
          </a:p>
        </p:txBody>
      </p:sp>
      <p:sp>
        <p:nvSpPr>
          <p:cNvPr id="7" name="Text Placeholder 6">
            <a:extLst>
              <a:ext uri="{FF2B5EF4-FFF2-40B4-BE49-F238E27FC236}">
                <a16:creationId xmlns:a16="http://schemas.microsoft.com/office/drawing/2014/main" id="{4FD4A75F-E706-D7A3-C18F-597C6890CD11}"/>
              </a:ext>
            </a:extLst>
          </p:cNvPr>
          <p:cNvSpPr>
            <a:spLocks noGrp="1"/>
          </p:cNvSpPr>
          <p:nvPr>
            <p:ph type="body" sz="quarter" idx="16"/>
          </p:nvPr>
        </p:nvSpPr>
        <p:spPr>
          <a:xfrm>
            <a:off x="1041345" y="4131561"/>
            <a:ext cx="2578528" cy="1286257"/>
          </a:xfrm>
        </p:spPr>
        <p:txBody>
          <a:bodyPr/>
          <a:lstStyle/>
          <a:p>
            <a:pPr algn="l"/>
            <a:r>
              <a:rPr lang="en-GB" dirty="0"/>
              <a:t>Organised, great communicator, persuasive, in the centre of everything, resilient, empathetic</a:t>
            </a:r>
          </a:p>
          <a:p>
            <a:pPr algn="l"/>
            <a:endParaRPr lang="en-GB" dirty="0"/>
          </a:p>
        </p:txBody>
      </p:sp>
      <p:sp>
        <p:nvSpPr>
          <p:cNvPr id="8" name="Text Placeholder 7">
            <a:extLst>
              <a:ext uri="{FF2B5EF4-FFF2-40B4-BE49-F238E27FC236}">
                <a16:creationId xmlns:a16="http://schemas.microsoft.com/office/drawing/2014/main" id="{61D7316E-0010-6276-2D68-2CBB54BA741F}"/>
              </a:ext>
            </a:extLst>
          </p:cNvPr>
          <p:cNvSpPr>
            <a:spLocks noGrp="1"/>
          </p:cNvSpPr>
          <p:nvPr>
            <p:ph type="body" sz="quarter" idx="17"/>
          </p:nvPr>
        </p:nvSpPr>
        <p:spPr/>
        <p:txBody>
          <a:bodyPr/>
          <a:lstStyle/>
          <a:p>
            <a:r>
              <a:rPr lang="en-GB" dirty="0"/>
              <a:t>Media Planner</a:t>
            </a:r>
          </a:p>
        </p:txBody>
      </p:sp>
      <p:sp>
        <p:nvSpPr>
          <p:cNvPr id="9" name="Text Placeholder 8">
            <a:extLst>
              <a:ext uri="{FF2B5EF4-FFF2-40B4-BE49-F238E27FC236}">
                <a16:creationId xmlns:a16="http://schemas.microsoft.com/office/drawing/2014/main" id="{0A539628-DCCE-2C20-0D2B-6A3E0F15E1A7}"/>
              </a:ext>
            </a:extLst>
          </p:cNvPr>
          <p:cNvSpPr>
            <a:spLocks noGrp="1"/>
          </p:cNvSpPr>
          <p:nvPr>
            <p:ph type="body" sz="quarter" idx="18"/>
          </p:nvPr>
        </p:nvSpPr>
        <p:spPr>
          <a:xfrm>
            <a:off x="4763129" y="4131561"/>
            <a:ext cx="2578528" cy="1286257"/>
          </a:xfrm>
        </p:spPr>
        <p:txBody>
          <a:bodyPr/>
          <a:lstStyle/>
          <a:p>
            <a:r>
              <a:rPr lang="en-GB" dirty="0"/>
              <a:t>Numerate, good with data, fascinated by how to reach people at the right time/place/price </a:t>
            </a:r>
          </a:p>
        </p:txBody>
      </p:sp>
      <p:sp>
        <p:nvSpPr>
          <p:cNvPr id="10" name="Text Placeholder 9">
            <a:extLst>
              <a:ext uri="{FF2B5EF4-FFF2-40B4-BE49-F238E27FC236}">
                <a16:creationId xmlns:a16="http://schemas.microsoft.com/office/drawing/2014/main" id="{E84D38F3-6AB3-1FCA-0149-397626D93E21}"/>
              </a:ext>
            </a:extLst>
          </p:cNvPr>
          <p:cNvSpPr>
            <a:spLocks noGrp="1"/>
          </p:cNvSpPr>
          <p:nvPr>
            <p:ph type="body" sz="quarter" idx="19"/>
          </p:nvPr>
        </p:nvSpPr>
        <p:spPr/>
        <p:txBody>
          <a:bodyPr/>
          <a:lstStyle/>
          <a:p>
            <a:r>
              <a:rPr lang="en-GB" dirty="0"/>
              <a:t>Creative</a:t>
            </a:r>
          </a:p>
        </p:txBody>
      </p:sp>
      <p:sp>
        <p:nvSpPr>
          <p:cNvPr id="11" name="Text Placeholder 10">
            <a:extLst>
              <a:ext uri="{FF2B5EF4-FFF2-40B4-BE49-F238E27FC236}">
                <a16:creationId xmlns:a16="http://schemas.microsoft.com/office/drawing/2014/main" id="{64E53893-8289-6CF7-6D19-7D488BD7C746}"/>
              </a:ext>
            </a:extLst>
          </p:cNvPr>
          <p:cNvSpPr>
            <a:spLocks noGrp="1"/>
          </p:cNvSpPr>
          <p:nvPr>
            <p:ph type="body" sz="quarter" idx="20"/>
          </p:nvPr>
        </p:nvSpPr>
        <p:spPr>
          <a:xfrm>
            <a:off x="8469367" y="4131561"/>
            <a:ext cx="2578528" cy="1286257"/>
          </a:xfrm>
        </p:spPr>
        <p:txBody>
          <a:bodyPr/>
          <a:lstStyle/>
          <a:p>
            <a:r>
              <a:rPr lang="en-GB" dirty="0"/>
              <a:t>Loves ideas and how to execute them, lateral thinker</a:t>
            </a:r>
          </a:p>
        </p:txBody>
      </p:sp>
      <p:pic>
        <p:nvPicPr>
          <p:cNvPr id="20" name="Picture Placeholder 19" descr="A person writing on a notebook&#10;&#10;Description automatically generated">
            <a:extLst>
              <a:ext uri="{FF2B5EF4-FFF2-40B4-BE49-F238E27FC236}">
                <a16:creationId xmlns:a16="http://schemas.microsoft.com/office/drawing/2014/main" id="{2E84386A-1FA4-B0D6-1319-2B9792AFEB7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a:xfrm>
            <a:off x="5544375" y="2074711"/>
            <a:ext cx="1015556" cy="931719"/>
          </a:xfrm>
        </p:spPr>
      </p:pic>
      <p:pic>
        <p:nvPicPr>
          <p:cNvPr id="22" name="Picture Placeholder 21" descr="A person holding a camera&#10;&#10;Description automatically generated">
            <a:extLst>
              <a:ext uri="{FF2B5EF4-FFF2-40B4-BE49-F238E27FC236}">
                <a16:creationId xmlns:a16="http://schemas.microsoft.com/office/drawing/2014/main" id="{8F40E52B-FC1E-5E1C-D975-A41342B32CAE}"/>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a:stretch>
            <a:fillRect/>
          </a:stretch>
        </p:blipFill>
        <p:spPr/>
      </p:pic>
      <p:pic>
        <p:nvPicPr>
          <p:cNvPr id="18" name="Picture Placeholder 17" descr="A person touching a touch screen&#10;&#10;Description automatically generated">
            <a:extLst>
              <a:ext uri="{FF2B5EF4-FFF2-40B4-BE49-F238E27FC236}">
                <a16:creationId xmlns:a16="http://schemas.microsoft.com/office/drawing/2014/main" id="{200F213C-BC93-A903-E195-D0131F10995B}"/>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val="0"/>
              </a:ext>
            </a:extLst>
          </a:blip>
          <a:srcRect/>
          <a:stretch>
            <a:fillRect/>
          </a:stretch>
        </p:blipFill>
        <p:spPr>
          <a:xfrm>
            <a:off x="1782704" y="2074711"/>
            <a:ext cx="1015556" cy="931719"/>
          </a:xfrm>
        </p:spPr>
      </p:pic>
    </p:spTree>
    <p:extLst>
      <p:ext uri="{BB962C8B-B14F-4D97-AF65-F5344CB8AC3E}">
        <p14:creationId xmlns:p14="http://schemas.microsoft.com/office/powerpoint/2010/main" val="403788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AD4E-4A96-8A1F-BC4D-7C1BB86ADFEA}"/>
              </a:ext>
            </a:extLst>
          </p:cNvPr>
          <p:cNvSpPr>
            <a:spLocks noGrp="1"/>
          </p:cNvSpPr>
          <p:nvPr>
            <p:ph type="title"/>
          </p:nvPr>
        </p:nvSpPr>
        <p:spPr>
          <a:xfrm>
            <a:off x="678952" y="574259"/>
            <a:ext cx="7519670" cy="1141730"/>
          </a:xfrm>
        </p:spPr>
        <p:txBody>
          <a:bodyPr/>
          <a:lstStyle/>
          <a:p>
            <a:r>
              <a:rPr lang="en-US" dirty="0"/>
              <a:t>Salaries</a:t>
            </a:r>
          </a:p>
        </p:txBody>
      </p:sp>
      <p:sp>
        <p:nvSpPr>
          <p:cNvPr id="6" name="Text Placeholder 5">
            <a:extLst>
              <a:ext uri="{FF2B5EF4-FFF2-40B4-BE49-F238E27FC236}">
                <a16:creationId xmlns:a16="http://schemas.microsoft.com/office/drawing/2014/main" id="{A814A5D6-0146-3639-851D-A53FF28306E0}"/>
              </a:ext>
            </a:extLst>
          </p:cNvPr>
          <p:cNvSpPr>
            <a:spLocks noGrp="1"/>
          </p:cNvSpPr>
          <p:nvPr>
            <p:ph type="body" sz="quarter" idx="10"/>
          </p:nvPr>
        </p:nvSpPr>
        <p:spPr/>
        <p:txBody>
          <a:bodyPr/>
          <a:lstStyle/>
          <a:p>
            <a:r>
              <a:rPr lang="en-US" dirty="0"/>
              <a:t>Average salary:</a:t>
            </a:r>
          </a:p>
        </p:txBody>
      </p:sp>
      <p:sp>
        <p:nvSpPr>
          <p:cNvPr id="7" name="Text Placeholder 6">
            <a:extLst>
              <a:ext uri="{FF2B5EF4-FFF2-40B4-BE49-F238E27FC236}">
                <a16:creationId xmlns:a16="http://schemas.microsoft.com/office/drawing/2014/main" id="{0ADF9E7B-B8BB-6DF7-31E5-DB9164C24F84}"/>
              </a:ext>
            </a:extLst>
          </p:cNvPr>
          <p:cNvSpPr>
            <a:spLocks noGrp="1"/>
          </p:cNvSpPr>
          <p:nvPr>
            <p:ph type="body" sz="quarter" idx="16"/>
          </p:nvPr>
        </p:nvSpPr>
        <p:spPr/>
        <p:txBody>
          <a:bodyPr/>
          <a:lstStyle/>
          <a:p>
            <a:r>
              <a:rPr lang="en-US" dirty="0"/>
              <a:t>£52,000</a:t>
            </a:r>
          </a:p>
        </p:txBody>
      </p:sp>
      <p:sp>
        <p:nvSpPr>
          <p:cNvPr id="8" name="Text Placeholder 7">
            <a:extLst>
              <a:ext uri="{FF2B5EF4-FFF2-40B4-BE49-F238E27FC236}">
                <a16:creationId xmlns:a16="http://schemas.microsoft.com/office/drawing/2014/main" id="{E92BF3C8-E5C4-437D-10AA-8A3F743DE597}"/>
              </a:ext>
            </a:extLst>
          </p:cNvPr>
          <p:cNvSpPr>
            <a:spLocks noGrp="1"/>
          </p:cNvSpPr>
          <p:nvPr>
            <p:ph type="body" sz="quarter" idx="17"/>
          </p:nvPr>
        </p:nvSpPr>
        <p:spPr/>
        <p:txBody>
          <a:bodyPr/>
          <a:lstStyle/>
          <a:p>
            <a:r>
              <a:rPr lang="en-US" dirty="0"/>
              <a:t>Average entry level salary:</a:t>
            </a:r>
          </a:p>
        </p:txBody>
      </p:sp>
      <p:sp>
        <p:nvSpPr>
          <p:cNvPr id="9" name="Text Placeholder 8">
            <a:extLst>
              <a:ext uri="{FF2B5EF4-FFF2-40B4-BE49-F238E27FC236}">
                <a16:creationId xmlns:a16="http://schemas.microsoft.com/office/drawing/2014/main" id="{FB608B24-F02F-1630-D2D8-987A9114115F}"/>
              </a:ext>
            </a:extLst>
          </p:cNvPr>
          <p:cNvSpPr>
            <a:spLocks noGrp="1"/>
          </p:cNvSpPr>
          <p:nvPr>
            <p:ph type="body" sz="quarter" idx="18"/>
          </p:nvPr>
        </p:nvSpPr>
        <p:spPr/>
        <p:txBody>
          <a:bodyPr/>
          <a:lstStyle/>
          <a:p>
            <a:r>
              <a:rPr lang="en-US" dirty="0"/>
              <a:t>£23,000</a:t>
            </a:r>
          </a:p>
        </p:txBody>
      </p:sp>
      <p:sp>
        <p:nvSpPr>
          <p:cNvPr id="10" name="Text Placeholder 9">
            <a:extLst>
              <a:ext uri="{FF2B5EF4-FFF2-40B4-BE49-F238E27FC236}">
                <a16:creationId xmlns:a16="http://schemas.microsoft.com/office/drawing/2014/main" id="{A6BA0D90-8B44-60E3-84A7-41DC2661C169}"/>
              </a:ext>
            </a:extLst>
          </p:cNvPr>
          <p:cNvSpPr>
            <a:spLocks noGrp="1"/>
          </p:cNvSpPr>
          <p:nvPr>
            <p:ph type="body" sz="quarter" idx="19"/>
          </p:nvPr>
        </p:nvSpPr>
        <p:spPr/>
        <p:txBody>
          <a:bodyPr/>
          <a:lstStyle/>
          <a:p>
            <a:r>
              <a:rPr lang="en-US" dirty="0"/>
              <a:t>Top salary up to:</a:t>
            </a:r>
          </a:p>
        </p:txBody>
      </p:sp>
      <p:sp>
        <p:nvSpPr>
          <p:cNvPr id="11" name="Text Placeholder 10">
            <a:extLst>
              <a:ext uri="{FF2B5EF4-FFF2-40B4-BE49-F238E27FC236}">
                <a16:creationId xmlns:a16="http://schemas.microsoft.com/office/drawing/2014/main" id="{4ACFDE0B-810E-A317-C6D2-8EAC11A66449}"/>
              </a:ext>
            </a:extLst>
          </p:cNvPr>
          <p:cNvSpPr>
            <a:spLocks noGrp="1"/>
          </p:cNvSpPr>
          <p:nvPr>
            <p:ph type="body" sz="quarter" idx="20"/>
          </p:nvPr>
        </p:nvSpPr>
        <p:spPr/>
        <p:txBody>
          <a:bodyPr/>
          <a:lstStyle/>
          <a:p>
            <a:r>
              <a:rPr lang="en-US" dirty="0"/>
              <a:t>£250,000</a:t>
            </a:r>
          </a:p>
        </p:txBody>
      </p:sp>
      <p:pic>
        <p:nvPicPr>
          <p:cNvPr id="4" name="Picture 3" descr="A blue and black symbol&#10;&#10;Description automatically generated with medium confidence">
            <a:extLst>
              <a:ext uri="{FF2B5EF4-FFF2-40B4-BE49-F238E27FC236}">
                <a16:creationId xmlns:a16="http://schemas.microsoft.com/office/drawing/2014/main" id="{D444FA22-E717-32E3-9FAF-66232FE8BB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3327" y="1936587"/>
            <a:ext cx="854119" cy="892221"/>
          </a:xfrm>
          <a:prstGeom prst="rect">
            <a:avLst/>
          </a:prstGeom>
        </p:spPr>
      </p:pic>
      <p:pic>
        <p:nvPicPr>
          <p:cNvPr id="5" name="Picture 4" descr="A blue and black symbol&#10;&#10;Description automatically generated with medium confidence">
            <a:extLst>
              <a:ext uri="{FF2B5EF4-FFF2-40B4-BE49-F238E27FC236}">
                <a16:creationId xmlns:a16="http://schemas.microsoft.com/office/drawing/2014/main" id="{AA0F14C8-679E-B1A5-0496-9C63BFCD71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17932" y="1927601"/>
            <a:ext cx="854119" cy="892221"/>
          </a:xfrm>
          <a:prstGeom prst="rect">
            <a:avLst/>
          </a:prstGeom>
        </p:spPr>
      </p:pic>
      <p:pic>
        <p:nvPicPr>
          <p:cNvPr id="12" name="Picture 11" descr="A blue and black symbol&#10;&#10;Description automatically generated with medium confidence">
            <a:extLst>
              <a:ext uri="{FF2B5EF4-FFF2-40B4-BE49-F238E27FC236}">
                <a16:creationId xmlns:a16="http://schemas.microsoft.com/office/drawing/2014/main" id="{DAF71676-9A84-2DD9-A0C2-23349F59E74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174141" y="1927602"/>
            <a:ext cx="854119" cy="892221"/>
          </a:xfrm>
          <a:prstGeom prst="rect">
            <a:avLst/>
          </a:prstGeom>
        </p:spPr>
      </p:pic>
    </p:spTree>
    <p:extLst>
      <p:ext uri="{BB962C8B-B14F-4D97-AF65-F5344CB8AC3E}">
        <p14:creationId xmlns:p14="http://schemas.microsoft.com/office/powerpoint/2010/main" val="190973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307D723-674D-B26A-7E74-7E4021667471}"/>
              </a:ext>
            </a:extLst>
          </p:cNvPr>
          <p:cNvSpPr>
            <a:spLocks noGrp="1"/>
          </p:cNvSpPr>
          <p:nvPr>
            <p:ph type="title"/>
          </p:nvPr>
        </p:nvSpPr>
        <p:spPr>
          <a:xfrm>
            <a:off x="606605" y="448134"/>
            <a:ext cx="7519670" cy="1141730"/>
          </a:xfrm>
        </p:spPr>
        <p:txBody>
          <a:bodyPr/>
          <a:lstStyle/>
          <a:p>
            <a:r>
              <a:rPr lang="en-GB" dirty="0"/>
              <a:t>Havas London film:</a:t>
            </a:r>
          </a:p>
        </p:txBody>
      </p:sp>
      <p:pic>
        <p:nvPicPr>
          <p:cNvPr id="5" name="Online Media 4" title="Havas">
            <a:hlinkClick r:id="" action="ppaction://media"/>
            <a:extLst>
              <a:ext uri="{FF2B5EF4-FFF2-40B4-BE49-F238E27FC236}">
                <a16:creationId xmlns:a16="http://schemas.microsoft.com/office/drawing/2014/main" id="{F9503AE6-629E-1758-C6E0-50709AB9B2C1}"/>
              </a:ext>
            </a:extLst>
          </p:cNvPr>
          <p:cNvPicPr>
            <a:picLocks noRot="1" noChangeAspect="1"/>
          </p:cNvPicPr>
          <p:nvPr>
            <a:videoFile r:link="rId1"/>
          </p:nvPr>
        </p:nvPicPr>
        <p:blipFill>
          <a:blip r:embed="rId4"/>
          <a:stretch>
            <a:fillRect/>
          </a:stretch>
        </p:blipFill>
        <p:spPr>
          <a:xfrm>
            <a:off x="1769022" y="1219087"/>
            <a:ext cx="8653956" cy="4875468"/>
          </a:xfrm>
          <a:prstGeom prst="rect">
            <a:avLst/>
          </a:prstGeom>
        </p:spPr>
      </p:pic>
    </p:spTree>
    <p:extLst>
      <p:ext uri="{BB962C8B-B14F-4D97-AF65-F5344CB8AC3E}">
        <p14:creationId xmlns:p14="http://schemas.microsoft.com/office/powerpoint/2010/main" val="28289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9F29-C622-DAB8-E657-4833F9DC24EB}"/>
              </a:ext>
            </a:extLst>
          </p:cNvPr>
          <p:cNvSpPr>
            <a:spLocks noGrp="1"/>
          </p:cNvSpPr>
          <p:nvPr>
            <p:ph type="title"/>
          </p:nvPr>
        </p:nvSpPr>
        <p:spPr>
          <a:xfrm>
            <a:off x="590840" y="605790"/>
            <a:ext cx="5773693" cy="597978"/>
          </a:xfrm>
        </p:spPr>
        <p:txBody>
          <a:bodyPr/>
          <a:lstStyle/>
          <a:p>
            <a:r>
              <a:rPr lang="en-GB" dirty="0"/>
              <a:t>Task A: Group Work</a:t>
            </a:r>
          </a:p>
        </p:txBody>
      </p:sp>
      <p:sp>
        <p:nvSpPr>
          <p:cNvPr id="3" name="Text Placeholder 2">
            <a:extLst>
              <a:ext uri="{FF2B5EF4-FFF2-40B4-BE49-F238E27FC236}">
                <a16:creationId xmlns:a16="http://schemas.microsoft.com/office/drawing/2014/main" id="{956BF982-B91D-32F2-4928-D47DCFCD5C6D}"/>
              </a:ext>
            </a:extLst>
          </p:cNvPr>
          <p:cNvSpPr>
            <a:spLocks noGrp="1"/>
          </p:cNvSpPr>
          <p:nvPr>
            <p:ph type="body" sz="quarter" idx="10"/>
          </p:nvPr>
        </p:nvSpPr>
        <p:spPr>
          <a:xfrm>
            <a:off x="590841" y="1423686"/>
            <a:ext cx="5505160" cy="4828526"/>
          </a:xfrm>
        </p:spPr>
        <p:txBody>
          <a:bodyPr/>
          <a:lstStyle/>
          <a:p>
            <a:pPr marL="0" indent="0">
              <a:buNone/>
            </a:pPr>
            <a:r>
              <a:rPr lang="en-GB" dirty="0"/>
              <a:t>You are an agency team which has been asked to mastermind the launch of a new line of Nike trainers. These trainers are limited edition and </a:t>
            </a:r>
            <a:r>
              <a:rPr lang="en-GB" b="1" dirty="0">
                <a:solidFill>
                  <a:schemeClr val="accent3"/>
                </a:solidFill>
              </a:rPr>
              <a:t>bright orange.</a:t>
            </a:r>
          </a:p>
          <a:p>
            <a:pPr marL="0" indent="0">
              <a:buNone/>
            </a:pPr>
            <a:endParaRPr lang="en-GB" dirty="0"/>
          </a:p>
          <a:p>
            <a:r>
              <a:rPr lang="en-GB" dirty="0"/>
              <a:t>Which is the target audience that will make the most money? 15-34 men who are interested in sport? Teenagers? Collectors? Who?</a:t>
            </a:r>
          </a:p>
          <a:p>
            <a:r>
              <a:rPr lang="en-GB" dirty="0"/>
              <a:t>What are the two best media ‘channels’ to reach this audience? Sky Sports? TikTok? The Daily Mail? You can pick any channel.</a:t>
            </a:r>
          </a:p>
          <a:p>
            <a:r>
              <a:rPr lang="en-GB" dirty="0"/>
              <a:t> Think up a tagline/slogan which will appeal to your target audience across all media.</a:t>
            </a:r>
          </a:p>
        </p:txBody>
      </p:sp>
      <p:pic>
        <p:nvPicPr>
          <p:cNvPr id="9" name="Picture Placeholder 8">
            <a:extLst>
              <a:ext uri="{FF2B5EF4-FFF2-40B4-BE49-F238E27FC236}">
                <a16:creationId xmlns:a16="http://schemas.microsoft.com/office/drawing/2014/main" id="{FF5AD9EC-3EC7-9A34-8698-ECB5CF4CBF93}"/>
              </a:ext>
            </a:extLst>
          </p:cNvPr>
          <p:cNvPicPr>
            <a:picLocks noGrp="1" noChangeAspect="1"/>
          </p:cNvPicPr>
          <p:nvPr>
            <p:ph type="pic" sz="quarter" idx="11"/>
          </p:nvPr>
        </p:nvPicPr>
        <p:blipFill>
          <a:blip r:embed="rId3"/>
          <a:srcRect l="18957" r="18957"/>
          <a:stretch>
            <a:fillRect/>
          </a:stretch>
        </p:blipFill>
        <p:spPr>
          <a:prstGeom prst="rect">
            <a:avLst/>
          </a:prstGeom>
        </p:spPr>
      </p:pic>
    </p:spTree>
    <p:extLst>
      <p:ext uri="{BB962C8B-B14F-4D97-AF65-F5344CB8AC3E}">
        <p14:creationId xmlns:p14="http://schemas.microsoft.com/office/powerpoint/2010/main" val="4125927812"/>
      </p:ext>
    </p:extLst>
  </p:cSld>
  <p:clrMapOvr>
    <a:masterClrMapping/>
  </p:clrMapOvr>
</p:sld>
</file>

<file path=ppt/theme/theme1.xml><?xml version="1.0" encoding="utf-8"?>
<a:theme xmlns:a="http://schemas.openxmlformats.org/drawingml/2006/main" name="TItles">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dience activity">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eative Carreers Week">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20449</TotalTime>
  <Words>1265</Words>
  <Application>Microsoft Office PowerPoint</Application>
  <PresentationFormat>Widescreen</PresentationFormat>
  <Paragraphs>143</Paragraphs>
  <Slides>14</Slides>
  <Notes>14</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Arial Black</vt:lpstr>
      <vt:lpstr>Calibri</vt:lpstr>
      <vt:lpstr>Times New Roman</vt:lpstr>
      <vt:lpstr>TItles</vt:lpstr>
      <vt:lpstr>Content</vt:lpstr>
      <vt:lpstr>Audience activity</vt:lpstr>
      <vt:lpstr>Creative Carreers Week</vt:lpstr>
      <vt:lpstr>Focus on advertising and marketing</vt:lpstr>
      <vt:lpstr>The Creative  Industries Opportunity </vt:lpstr>
      <vt:lpstr>What are these brands?</vt:lpstr>
      <vt:lpstr>The UK Advertising  Industry Opportunity </vt:lpstr>
      <vt:lpstr>VCCP film:</vt:lpstr>
      <vt:lpstr>Examples of entry level roles in advertising</vt:lpstr>
      <vt:lpstr>Salaries</vt:lpstr>
      <vt:lpstr>Havas London film:</vt:lpstr>
      <vt:lpstr>Task A: Group Work</vt:lpstr>
      <vt:lpstr>Group Work and Presentation</vt:lpstr>
      <vt:lpstr>Feedback </vt:lpstr>
      <vt:lpstr>Task B</vt:lpstr>
      <vt:lpstr>Where can I find out more about working in Advertising?   </vt:lpstr>
      <vt:lpstr>There’s a career for you in the creative industries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Tharme</dc:creator>
  <cp:lastModifiedBy>Laura Booth</cp:lastModifiedBy>
  <cp:revision>69</cp:revision>
  <cp:lastPrinted>2023-09-08T10:17:47Z</cp:lastPrinted>
  <dcterms:created xsi:type="dcterms:W3CDTF">2023-04-06T13:15:19Z</dcterms:created>
  <dcterms:modified xsi:type="dcterms:W3CDTF">2023-10-11T13:09:45Z</dcterms:modified>
</cp:coreProperties>
</file>