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4"/>
    <p:sldMasterId id="2147483671" r:id="rId5"/>
    <p:sldMasterId id="2147483679" r:id="rId6"/>
  </p:sldMasterIdLst>
  <p:notesMasterIdLst>
    <p:notesMasterId r:id="rId22"/>
  </p:notesMasterIdLst>
  <p:sldIdLst>
    <p:sldId id="272" r:id="rId7"/>
    <p:sldId id="500" r:id="rId8"/>
    <p:sldId id="257" r:id="rId9"/>
    <p:sldId id="258" r:id="rId10"/>
    <p:sldId id="454" r:id="rId11"/>
    <p:sldId id="275" r:id="rId12"/>
    <p:sldId id="456" r:id="rId13"/>
    <p:sldId id="459" r:id="rId14"/>
    <p:sldId id="461" r:id="rId15"/>
    <p:sldId id="458" r:id="rId16"/>
    <p:sldId id="457" r:id="rId17"/>
    <p:sldId id="462" r:id="rId18"/>
    <p:sldId id="502" r:id="rId19"/>
    <p:sldId id="463" r:id="rId20"/>
    <p:sldId id="274" r:id="rId21"/>
  </p:sldIdLst>
  <p:sldSz cx="12192000" cy="6858000"/>
  <p:notesSz cx="6797675" cy="9926638"/>
  <p:embeddedFontLs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xTrpPBKJchQ+W9WY1GLtKAvwUV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34727F-766B-9CDA-61AC-93D94FAC4DBE}" name="Laura Booth" initials="LB" userId="S::laura.booth@screenskills.com::b3304e8a-733f-4453-ba13-025b49fdb3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135E"/>
    <a:srgbClr val="AEA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837" autoAdjust="0"/>
  </p:normalViewPr>
  <p:slideViewPr>
    <p:cSldViewPr snapToGrid="0" showGuides="1">
      <p:cViewPr varScale="1">
        <p:scale>
          <a:sx n="48" d="100"/>
          <a:sy n="48" d="100"/>
        </p:scale>
        <p:origin x="1324" y="2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4014" y="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41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83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04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6743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60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90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3435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34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243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49b809cdd2_0_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73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 dirty="0">
              <a:solidFill>
                <a:srgbClr val="333333"/>
              </a:solidFill>
            </a:endParaRPr>
          </a:p>
        </p:txBody>
      </p:sp>
      <p:sp>
        <p:nvSpPr>
          <p:cNvPr id="80" name="Google Shape;80;g249b809cdd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368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355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999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03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71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44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23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x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3379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345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3129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9367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D77A8F28-31BF-BAAA-7B33-98164862022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74843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563C30-2EC0-9AE5-5B47-B11B63E97C1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95241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89997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815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92D3B-CFA4-8E26-65F4-38A0F44BADB9}"/>
              </a:ext>
            </a:extLst>
          </p:cNvPr>
          <p:cNvSpPr/>
          <p:nvPr userDrawn="1"/>
        </p:nvSpPr>
        <p:spPr>
          <a:xfrm rot="579093">
            <a:off x="8785404" y="-116052"/>
            <a:ext cx="1227330" cy="1110528"/>
          </a:xfrm>
          <a:custGeom>
            <a:avLst/>
            <a:gdLst>
              <a:gd name="connsiteX0" fmla="*/ 0 w 1223256"/>
              <a:gd name="connsiteY0" fmla="*/ 0 h 1223256"/>
              <a:gd name="connsiteX1" fmla="*/ 1223256 w 1223256"/>
              <a:gd name="connsiteY1" fmla="*/ 0 h 1223256"/>
              <a:gd name="connsiteX2" fmla="*/ 1223256 w 1223256"/>
              <a:gd name="connsiteY2" fmla="*/ 1223256 h 1223256"/>
              <a:gd name="connsiteX3" fmla="*/ 0 w 1223256"/>
              <a:gd name="connsiteY3" fmla="*/ 1223256 h 1223256"/>
              <a:gd name="connsiteX4" fmla="*/ 0 w 1223256"/>
              <a:gd name="connsiteY4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18950 w 1227330"/>
              <a:gd name="connsiteY2" fmla="*/ 112728 h 1223256"/>
              <a:gd name="connsiteX3" fmla="*/ 1227330 w 1227330"/>
              <a:gd name="connsiteY3" fmla="*/ 1223256 h 1223256"/>
              <a:gd name="connsiteX4" fmla="*/ 4074 w 1227330"/>
              <a:gd name="connsiteY4" fmla="*/ 1223256 h 1223256"/>
              <a:gd name="connsiteX5" fmla="*/ 0 w 1227330"/>
              <a:gd name="connsiteY5" fmla="*/ 326209 h 1223256"/>
              <a:gd name="connsiteX6" fmla="*/ 4074 w 1227330"/>
              <a:gd name="connsiteY6" fmla="*/ 0 h 1223256"/>
              <a:gd name="connsiteX0" fmla="*/ 1227330 w 1318770"/>
              <a:gd name="connsiteY0" fmla="*/ 0 h 1223256"/>
              <a:gd name="connsiteX1" fmla="*/ 1218950 w 1318770"/>
              <a:gd name="connsiteY1" fmla="*/ 112728 h 1223256"/>
              <a:gd name="connsiteX2" fmla="*/ 1227330 w 1318770"/>
              <a:gd name="connsiteY2" fmla="*/ 1223256 h 1223256"/>
              <a:gd name="connsiteX3" fmla="*/ 4074 w 1318770"/>
              <a:gd name="connsiteY3" fmla="*/ 1223256 h 1223256"/>
              <a:gd name="connsiteX4" fmla="*/ 0 w 1318770"/>
              <a:gd name="connsiteY4" fmla="*/ 326209 h 1223256"/>
              <a:gd name="connsiteX5" fmla="*/ 4074 w 1318770"/>
              <a:gd name="connsiteY5" fmla="*/ 0 h 1223256"/>
              <a:gd name="connsiteX6" fmla="*/ 1318770 w 1318770"/>
              <a:gd name="connsiteY6" fmla="*/ 91440 h 1223256"/>
              <a:gd name="connsiteX0" fmla="*/ 1227330 w 1227330"/>
              <a:gd name="connsiteY0" fmla="*/ 0 h 1223256"/>
              <a:gd name="connsiteX1" fmla="*/ 1218950 w 1227330"/>
              <a:gd name="connsiteY1" fmla="*/ 112728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1218950 w 1227330"/>
              <a:gd name="connsiteY0" fmla="*/ 112728 h 1223256"/>
              <a:gd name="connsiteX1" fmla="*/ 1227330 w 1227330"/>
              <a:gd name="connsiteY1" fmla="*/ 1223256 h 1223256"/>
              <a:gd name="connsiteX2" fmla="*/ 4074 w 1227330"/>
              <a:gd name="connsiteY2" fmla="*/ 1223256 h 1223256"/>
              <a:gd name="connsiteX3" fmla="*/ 0 w 1227330"/>
              <a:gd name="connsiteY3" fmla="*/ 326209 h 1223256"/>
              <a:gd name="connsiteX4" fmla="*/ 4074 w 1227330"/>
              <a:gd name="connsiteY4" fmla="*/ 0 h 1223256"/>
              <a:gd name="connsiteX0" fmla="*/ 1218950 w 1227330"/>
              <a:gd name="connsiteY0" fmla="*/ 0 h 1110528"/>
              <a:gd name="connsiteX1" fmla="*/ 1227330 w 1227330"/>
              <a:gd name="connsiteY1" fmla="*/ 1110528 h 1110528"/>
              <a:gd name="connsiteX2" fmla="*/ 4074 w 1227330"/>
              <a:gd name="connsiteY2" fmla="*/ 1110528 h 1110528"/>
              <a:gd name="connsiteX3" fmla="*/ 0 w 1227330"/>
              <a:gd name="connsiteY3" fmla="*/ 213481 h 11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330" h="1110528">
                <a:moveTo>
                  <a:pt x="1218950" y="0"/>
                </a:moveTo>
                <a:cubicBezTo>
                  <a:pt x="1221743" y="370176"/>
                  <a:pt x="1224537" y="740352"/>
                  <a:pt x="1227330" y="1110528"/>
                </a:cubicBezTo>
                <a:lnTo>
                  <a:pt x="4074" y="1110528"/>
                </a:lnTo>
                <a:lnTo>
                  <a:pt x="0" y="213481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954B5-AB0D-5189-70B2-B8D28B97C4AF}"/>
              </a:ext>
            </a:extLst>
          </p:cNvPr>
          <p:cNvSpPr/>
          <p:nvPr userDrawn="1"/>
        </p:nvSpPr>
        <p:spPr>
          <a:xfrm rot="20594745">
            <a:off x="10799038" y="1682873"/>
            <a:ext cx="1676251" cy="1726607"/>
          </a:xfrm>
          <a:custGeom>
            <a:avLst/>
            <a:gdLst>
              <a:gd name="connsiteX0" fmla="*/ 0 w 1718718"/>
              <a:gd name="connsiteY0" fmla="*/ 0 h 1718718"/>
              <a:gd name="connsiteX1" fmla="*/ 1718718 w 1718718"/>
              <a:gd name="connsiteY1" fmla="*/ 0 h 1718718"/>
              <a:gd name="connsiteX2" fmla="*/ 1718718 w 1718718"/>
              <a:gd name="connsiteY2" fmla="*/ 1718718 h 1718718"/>
              <a:gd name="connsiteX3" fmla="*/ 0 w 1718718"/>
              <a:gd name="connsiteY3" fmla="*/ 1718718 h 1718718"/>
              <a:gd name="connsiteX4" fmla="*/ 0 w 1718718"/>
              <a:gd name="connsiteY4" fmla="*/ 0 h 1718718"/>
              <a:gd name="connsiteX0" fmla="*/ 0 w 1718718"/>
              <a:gd name="connsiteY0" fmla="*/ 276 h 1718994"/>
              <a:gd name="connsiteX1" fmla="*/ 1676251 w 1718718"/>
              <a:gd name="connsiteY1" fmla="*/ 0 h 1718994"/>
              <a:gd name="connsiteX2" fmla="*/ 1718718 w 1718718"/>
              <a:gd name="connsiteY2" fmla="*/ 276 h 1718994"/>
              <a:gd name="connsiteX3" fmla="*/ 1718718 w 1718718"/>
              <a:gd name="connsiteY3" fmla="*/ 1718994 h 1718994"/>
              <a:gd name="connsiteX4" fmla="*/ 0 w 1718718"/>
              <a:gd name="connsiteY4" fmla="*/ 1718994 h 1718994"/>
              <a:gd name="connsiteX5" fmla="*/ 0 w 1718718"/>
              <a:gd name="connsiteY5" fmla="*/ 276 h 1718994"/>
              <a:gd name="connsiteX0" fmla="*/ 1718718 w 1810158"/>
              <a:gd name="connsiteY0" fmla="*/ 276 h 1718994"/>
              <a:gd name="connsiteX1" fmla="*/ 1718718 w 1810158"/>
              <a:gd name="connsiteY1" fmla="*/ 1718994 h 1718994"/>
              <a:gd name="connsiteX2" fmla="*/ 0 w 1810158"/>
              <a:gd name="connsiteY2" fmla="*/ 1718994 h 1718994"/>
              <a:gd name="connsiteX3" fmla="*/ 0 w 1810158"/>
              <a:gd name="connsiteY3" fmla="*/ 276 h 1718994"/>
              <a:gd name="connsiteX4" fmla="*/ 1676251 w 1810158"/>
              <a:gd name="connsiteY4" fmla="*/ 0 h 1718994"/>
              <a:gd name="connsiteX5" fmla="*/ 1810158 w 1810158"/>
              <a:gd name="connsiteY5" fmla="*/ 91716 h 1718994"/>
              <a:gd name="connsiteX0" fmla="*/ 1718718 w 1718718"/>
              <a:gd name="connsiteY0" fmla="*/ 276 h 1718994"/>
              <a:gd name="connsiteX1" fmla="*/ 1718718 w 1718718"/>
              <a:gd name="connsiteY1" fmla="*/ 1718994 h 1718994"/>
              <a:gd name="connsiteX2" fmla="*/ 0 w 1718718"/>
              <a:gd name="connsiteY2" fmla="*/ 1718994 h 1718994"/>
              <a:gd name="connsiteX3" fmla="*/ 0 w 1718718"/>
              <a:gd name="connsiteY3" fmla="*/ 276 h 1718994"/>
              <a:gd name="connsiteX4" fmla="*/ 1676251 w 1718718"/>
              <a:gd name="connsiteY4" fmla="*/ 0 h 1718994"/>
              <a:gd name="connsiteX0" fmla="*/ 1718718 w 1718718"/>
              <a:gd name="connsiteY0" fmla="*/ 276 h 1726607"/>
              <a:gd name="connsiteX1" fmla="*/ 1718718 w 1718718"/>
              <a:gd name="connsiteY1" fmla="*/ 1718994 h 1726607"/>
              <a:gd name="connsiteX2" fmla="*/ 1159322 w 1718718"/>
              <a:gd name="connsiteY2" fmla="*/ 1726607 h 1726607"/>
              <a:gd name="connsiteX3" fmla="*/ 0 w 1718718"/>
              <a:gd name="connsiteY3" fmla="*/ 1718994 h 1726607"/>
              <a:gd name="connsiteX4" fmla="*/ 0 w 1718718"/>
              <a:gd name="connsiteY4" fmla="*/ 276 h 1726607"/>
              <a:gd name="connsiteX5" fmla="*/ 1676251 w 1718718"/>
              <a:gd name="connsiteY5" fmla="*/ 0 h 1726607"/>
              <a:gd name="connsiteX0" fmla="*/ 1718718 w 1718718"/>
              <a:gd name="connsiteY0" fmla="*/ 276 h 1726607"/>
              <a:gd name="connsiteX1" fmla="*/ 1159322 w 1718718"/>
              <a:gd name="connsiteY1" fmla="*/ 1726607 h 1726607"/>
              <a:gd name="connsiteX2" fmla="*/ 0 w 1718718"/>
              <a:gd name="connsiteY2" fmla="*/ 1718994 h 1726607"/>
              <a:gd name="connsiteX3" fmla="*/ 0 w 1718718"/>
              <a:gd name="connsiteY3" fmla="*/ 276 h 1726607"/>
              <a:gd name="connsiteX4" fmla="*/ 1676251 w 1718718"/>
              <a:gd name="connsiteY4" fmla="*/ 0 h 1726607"/>
              <a:gd name="connsiteX0" fmla="*/ 1159322 w 1676251"/>
              <a:gd name="connsiteY0" fmla="*/ 1726607 h 1726607"/>
              <a:gd name="connsiteX1" fmla="*/ 0 w 1676251"/>
              <a:gd name="connsiteY1" fmla="*/ 1718994 h 1726607"/>
              <a:gd name="connsiteX2" fmla="*/ 0 w 1676251"/>
              <a:gd name="connsiteY2" fmla="*/ 276 h 1726607"/>
              <a:gd name="connsiteX3" fmla="*/ 1676251 w 1676251"/>
              <a:gd name="connsiteY3" fmla="*/ 0 h 172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251" h="1726607">
                <a:moveTo>
                  <a:pt x="1159322" y="1726607"/>
                </a:moveTo>
                <a:lnTo>
                  <a:pt x="0" y="1718994"/>
                </a:lnTo>
                <a:lnTo>
                  <a:pt x="0" y="276"/>
                </a:lnTo>
                <a:lnTo>
                  <a:pt x="1676251" y="0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9E41D1C-892D-78CA-A084-A9157E8C3EFC}"/>
              </a:ext>
            </a:extLst>
          </p:cNvPr>
          <p:cNvSpPr/>
          <p:nvPr userDrawn="1"/>
        </p:nvSpPr>
        <p:spPr>
          <a:xfrm rot="9900000">
            <a:off x="11148629" y="649057"/>
            <a:ext cx="377139" cy="325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AD4487-45B5-6C53-AC3C-0A9EF69A4C59}"/>
              </a:ext>
            </a:extLst>
          </p:cNvPr>
          <p:cNvSpPr/>
          <p:nvPr userDrawn="1"/>
        </p:nvSpPr>
        <p:spPr>
          <a:xfrm>
            <a:off x="9621520" y="1656080"/>
            <a:ext cx="345440" cy="345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B7D33FF-2FC7-2C87-E5DB-6B9138706CEC}"/>
              </a:ext>
            </a:extLst>
          </p:cNvPr>
          <p:cNvSpPr/>
          <p:nvPr userDrawn="1"/>
        </p:nvSpPr>
        <p:spPr>
          <a:xfrm rot="9256416">
            <a:off x="11797733" y="4011500"/>
            <a:ext cx="346595" cy="2987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148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020B8269-0413-164A-86B8-2BC8CDD9AEA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9320" y="576821"/>
            <a:ext cx="1941839" cy="19580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1)</a:t>
            </a:r>
          </a:p>
        </p:txBody>
      </p:sp>
    </p:spTree>
    <p:extLst>
      <p:ext uri="{BB962C8B-B14F-4D97-AF65-F5344CB8AC3E}">
        <p14:creationId xmlns:p14="http://schemas.microsoft.com/office/powerpoint/2010/main" val="2706452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8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89"/>
            <a:ext cx="5080756" cy="159038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672046"/>
            <a:ext cx="5490927" cy="2999549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728A2FD-9E72-D34E-EA45-88D78D5C6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533" y="0"/>
            <a:ext cx="5830351" cy="6219988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4B65B-44CF-6AF4-7B13-9948F9954B90}"/>
              </a:ext>
            </a:extLst>
          </p:cNvPr>
          <p:cNvGrpSpPr/>
          <p:nvPr userDrawn="1"/>
        </p:nvGrpSpPr>
        <p:grpSpPr>
          <a:xfrm rot="10800000">
            <a:off x="6093663" y="-23150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18CE56-A2B3-BD67-4D90-6C553DF0A29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0DB5A3-D580-178E-EFA7-EDA18A501EB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8475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Text/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66540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173A4C54-B9B6-413B-31FC-1FDF40009E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44375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BA91F88D-312D-D81F-1AE4-25520AEF5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6046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600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A204BDD-2985-8B2B-29E1-BD3D9DC8A6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2419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273583-179C-F047-CCFA-17395EE17354}"/>
              </a:ext>
            </a:extLst>
          </p:cNvPr>
          <p:cNvCxnSpPr>
            <a:cxnSpLocks/>
          </p:cNvCxnSpPr>
          <p:nvPr userDrawn="1"/>
        </p:nvCxnSpPr>
        <p:spPr>
          <a:xfrm>
            <a:off x="2203051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2384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B4C454F-A084-9485-70E6-04FAA23913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4203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26E21F-4380-F142-BF14-A4C347C86811}"/>
              </a:ext>
            </a:extLst>
          </p:cNvPr>
          <p:cNvCxnSpPr>
            <a:cxnSpLocks/>
          </p:cNvCxnSpPr>
          <p:nvPr userDrawn="1"/>
        </p:nvCxnSpPr>
        <p:spPr>
          <a:xfrm>
            <a:off x="5924835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8622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3B87EE2-88E8-5FF9-0FC2-E934CC5A42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40441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000EEC-1984-8C6F-627E-BA974CD2142E}"/>
              </a:ext>
            </a:extLst>
          </p:cNvPr>
          <p:cNvCxnSpPr>
            <a:cxnSpLocks/>
          </p:cNvCxnSpPr>
          <p:nvPr userDrawn="1"/>
        </p:nvCxnSpPr>
        <p:spPr>
          <a:xfrm>
            <a:off x="9631073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807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3379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345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3129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9367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D77A8F28-31BF-BAAA-7B33-98164862022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74843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563C30-2EC0-9AE5-5B47-B11B63E97C1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95241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5085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4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494" y="3830786"/>
            <a:ext cx="8043012" cy="1346425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2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36030" y="2457740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583951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715" y="3149762"/>
            <a:ext cx="4870315" cy="2645171"/>
          </a:xfrm>
          <a:prstGeom prst="rect">
            <a:avLst/>
          </a:prstGeom>
        </p:spPr>
        <p:txBody>
          <a:bodyPr anchor="t"/>
          <a:lstStyle>
            <a:lvl1pPr marL="0" indent="0" algn="l">
              <a:buSzPct val="90000"/>
              <a:buFont typeface="Arial" panose="020B0604020202020204" pitchFamily="34" charset="0"/>
              <a:buNone/>
              <a:defRPr sz="2200" b="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1750" y="1952572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80" y="1453293"/>
            <a:ext cx="4459252" cy="4749285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257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5C0341-B842-5CF8-18BA-4522C4D09F54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1188720"/>
            <a:ext cx="4265641" cy="18796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4878" y="711613"/>
            <a:ext cx="5541626" cy="5505117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  <a:gd name="connsiteX0" fmla="*/ 0 w 7225163"/>
              <a:gd name="connsiteY0" fmla="*/ 440488 h 6239569"/>
              <a:gd name="connsiteX1" fmla="*/ 7218957 w 7225163"/>
              <a:gd name="connsiteY1" fmla="*/ 0 h 6239569"/>
              <a:gd name="connsiteX2" fmla="*/ 7225163 w 7225163"/>
              <a:gd name="connsiteY2" fmla="*/ 6238139 h 6239569"/>
              <a:gd name="connsiteX3" fmla="*/ 2629252 w 7225163"/>
              <a:gd name="connsiteY3" fmla="*/ 6239569 h 6239569"/>
              <a:gd name="connsiteX4" fmla="*/ 0 w 7225163"/>
              <a:gd name="connsiteY4" fmla="*/ 440488 h 6239569"/>
              <a:gd name="connsiteX0" fmla="*/ 0 w 7225163"/>
              <a:gd name="connsiteY0" fmla="*/ 440488 h 6252917"/>
              <a:gd name="connsiteX1" fmla="*/ 7218957 w 7225163"/>
              <a:gd name="connsiteY1" fmla="*/ 0 h 6252917"/>
              <a:gd name="connsiteX2" fmla="*/ 7225163 w 7225163"/>
              <a:gd name="connsiteY2" fmla="*/ 6238139 h 6252917"/>
              <a:gd name="connsiteX3" fmla="*/ 1300860 w 7225163"/>
              <a:gd name="connsiteY3" fmla="*/ 6252917 h 6252917"/>
              <a:gd name="connsiteX4" fmla="*/ 0 w 7225163"/>
              <a:gd name="connsiteY4" fmla="*/ 440488 h 6252917"/>
              <a:gd name="connsiteX0" fmla="*/ 0 w 7245526"/>
              <a:gd name="connsiteY0" fmla="*/ 1401553 h 7213982"/>
              <a:gd name="connsiteX1" fmla="*/ 7245526 w 7245526"/>
              <a:gd name="connsiteY1" fmla="*/ 0 h 7213982"/>
              <a:gd name="connsiteX2" fmla="*/ 7225163 w 7245526"/>
              <a:gd name="connsiteY2" fmla="*/ 7199204 h 7213982"/>
              <a:gd name="connsiteX3" fmla="*/ 1300860 w 7245526"/>
              <a:gd name="connsiteY3" fmla="*/ 7213982 h 7213982"/>
              <a:gd name="connsiteX4" fmla="*/ 0 w 7245526"/>
              <a:gd name="connsiteY4" fmla="*/ 1401553 h 7213982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00860 w 7245526"/>
              <a:gd name="connsiteY3" fmla="*/ 7213982 h 7232575"/>
              <a:gd name="connsiteX4" fmla="*/ 0 w 7245526"/>
              <a:gd name="connsiteY4" fmla="*/ 1401553 h 7232575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07502 w 7245526"/>
              <a:gd name="connsiteY3" fmla="*/ 7220656 h 7232575"/>
              <a:gd name="connsiteX4" fmla="*/ 0 w 7245526"/>
              <a:gd name="connsiteY4" fmla="*/ 1401553 h 7232575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20786 w 7245526"/>
              <a:gd name="connsiteY3" fmla="*/ 7230667 h 7232575"/>
              <a:gd name="connsiteX4" fmla="*/ 0 w 7245526"/>
              <a:gd name="connsiteY4" fmla="*/ 1401553 h 723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5526" h="7232575">
                <a:moveTo>
                  <a:pt x="0" y="1401553"/>
                </a:moveTo>
                <a:lnTo>
                  <a:pt x="7245526" y="0"/>
                </a:lnTo>
                <a:cubicBezTo>
                  <a:pt x="7238753" y="2283883"/>
                  <a:pt x="7237884" y="4123697"/>
                  <a:pt x="7238447" y="7232575"/>
                </a:cubicBezTo>
                <a:lnTo>
                  <a:pt x="1320786" y="7230667"/>
                </a:lnTo>
                <a:lnTo>
                  <a:pt x="0" y="1401553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A3C08CE-0805-EC6A-439A-2F4CFE50E2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571" y="3328190"/>
            <a:ext cx="1347469" cy="4614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(x mins)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A0828F-1F2C-3202-2434-BEED7ABD2D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054" y="4497525"/>
            <a:ext cx="2172386" cy="551996"/>
          </a:xfrm>
          <a:prstGeom prst="rect">
            <a:avLst/>
          </a:prstGeom>
          <a:solidFill>
            <a:schemeClr val="accent2"/>
          </a:solidFill>
        </p:spPr>
        <p:txBody>
          <a:bodyPr bIns="0"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Button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EE954-3EC5-898A-CFB7-3BD4BB90E56F}"/>
              </a:ext>
            </a:extLst>
          </p:cNvPr>
          <p:cNvGrpSpPr/>
          <p:nvPr userDrawn="1"/>
        </p:nvGrpSpPr>
        <p:grpSpPr>
          <a:xfrm rot="16200000">
            <a:off x="10886373" y="-444080"/>
            <a:ext cx="437074" cy="2219325"/>
            <a:chOff x="7141845" y="4638675"/>
            <a:chExt cx="437074" cy="22193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B76DAE-39AB-38C9-0BE2-C3EBC2FB8CF9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385CEA-722F-5B7D-B79A-D027EE45771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211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9031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er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5897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3022601"/>
            <a:ext cx="5899150" cy="14884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CCC2DB44-0D44-30F2-22E8-E2A153C707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45465" y="831950"/>
            <a:ext cx="2584588" cy="26061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2)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F3AE371-683C-BD29-2EC2-6BF88254F107}"/>
              </a:ext>
            </a:extLst>
          </p:cNvPr>
          <p:cNvSpPr/>
          <p:nvPr userDrawn="1"/>
        </p:nvSpPr>
        <p:spPr>
          <a:xfrm>
            <a:off x="11158102" y="411480"/>
            <a:ext cx="383586" cy="3306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548A811-8FCA-993B-D7E2-82BE4F3E478A}"/>
              </a:ext>
            </a:extLst>
          </p:cNvPr>
          <p:cNvSpPr/>
          <p:nvPr userDrawn="1"/>
        </p:nvSpPr>
        <p:spPr>
          <a:xfrm rot="2256487">
            <a:off x="10892776" y="3715191"/>
            <a:ext cx="444075" cy="3828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813E0C-E98D-0CC9-7198-73562190C1A7}"/>
              </a:ext>
            </a:extLst>
          </p:cNvPr>
          <p:cNvSpPr/>
          <p:nvPr userDrawn="1"/>
        </p:nvSpPr>
        <p:spPr>
          <a:xfrm>
            <a:off x="11882486" y="1932346"/>
            <a:ext cx="386499" cy="3864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A3228-5DE8-E199-3C4E-FDC1667C5FDB}"/>
              </a:ext>
            </a:extLst>
          </p:cNvPr>
          <p:cNvSpPr/>
          <p:nvPr userDrawn="1"/>
        </p:nvSpPr>
        <p:spPr>
          <a:xfrm rot="3114077">
            <a:off x="8045852" y="26863"/>
            <a:ext cx="316621" cy="31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00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14FCD9-B421-E55E-A27F-852F53456A8E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bg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bg2"/>
                </a:solidFill>
              </a:rPr>
            </a:br>
            <a:r>
              <a:rPr lang="en-GB" sz="2600" b="1" u="none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lil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8FC0C-899B-20CB-55F9-B571F7A256F3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tx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tx2"/>
                </a:solidFill>
              </a:rPr>
            </a:br>
            <a:r>
              <a:rPr lang="en-GB" sz="26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68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89"/>
            <a:ext cx="5080756" cy="159038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672046"/>
            <a:ext cx="5490927" cy="2999549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728A2FD-9E72-D34E-EA45-88D78D5C6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533" y="0"/>
            <a:ext cx="5830351" cy="6219988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4B65B-44CF-6AF4-7B13-9948F9954B90}"/>
              </a:ext>
            </a:extLst>
          </p:cNvPr>
          <p:cNvGrpSpPr/>
          <p:nvPr userDrawn="1"/>
        </p:nvGrpSpPr>
        <p:grpSpPr>
          <a:xfrm rot="10800000">
            <a:off x="6093663" y="-23150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18CE56-A2B3-BD67-4D90-6C553DF0A29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0DB5A3-D580-178E-EFA7-EDA18A501EB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70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715" y="3149762"/>
            <a:ext cx="4870315" cy="2645171"/>
          </a:xfrm>
          <a:prstGeom prst="rect">
            <a:avLst/>
          </a:prstGeom>
        </p:spPr>
        <p:txBody>
          <a:bodyPr anchor="t"/>
          <a:lstStyle>
            <a:lvl1pPr marL="0" indent="0" algn="l">
              <a:buSzPct val="90000"/>
              <a:buFont typeface="Arial" panose="020B0604020202020204" pitchFamily="34" charset="0"/>
              <a:buNone/>
              <a:defRPr sz="2200" b="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1750" y="1952572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80" y="1453293"/>
            <a:ext cx="4459252" cy="4749285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27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17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1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53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openxmlformats.org/officeDocument/2006/relationships/hyperlink" Target="https://discovercreative.careers/#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ED6F-21DC-828D-B9B5-84041753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70" y="2237741"/>
            <a:ext cx="7225030" cy="1488440"/>
          </a:xfrm>
        </p:spPr>
        <p:txBody>
          <a:bodyPr/>
          <a:lstStyle/>
          <a:p>
            <a:r>
              <a:rPr lang="en-GB" dirty="0"/>
              <a:t>Finding a role for you in the creative industries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FAA0F44-3980-1F42-3E4E-4351E9A355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4470" b="4470"/>
          <a:stretch/>
        </p:blipFill>
        <p:spPr>
          <a:xfrm>
            <a:off x="7072269" y="1829397"/>
            <a:ext cx="4486436" cy="5028603"/>
          </a:xfrm>
        </p:spPr>
      </p:pic>
    </p:spTree>
    <p:extLst>
      <p:ext uri="{BB962C8B-B14F-4D97-AF65-F5344CB8AC3E}">
        <p14:creationId xmlns:p14="http://schemas.microsoft.com/office/powerpoint/2010/main" val="1984727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skills</a:t>
            </a:r>
            <a:r>
              <a:rPr lang="en-GB" dirty="0"/>
              <a:t>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4425F-1BB3-3B5E-0845-CB9FD3900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In pairs and using the worksheet provided – discuss what skills you enjoy using from the list provided.</a:t>
            </a:r>
          </a:p>
          <a:p>
            <a:br>
              <a:rPr lang="en-GB" dirty="0"/>
            </a:br>
            <a:r>
              <a:rPr lang="en-GB" dirty="0"/>
              <a:t>Are you good at those things?</a:t>
            </a:r>
          </a:p>
          <a:p>
            <a:r>
              <a:rPr lang="en-GB" dirty="0"/>
              <a:t>Does your partner agree?</a:t>
            </a:r>
          </a:p>
        </p:txBody>
      </p:sp>
      <p:pic>
        <p:nvPicPr>
          <p:cNvPr id="11" name="Picture Placeholder 10" descr="A picture containing text, person, indoor, working&#10;&#10;Description automatically generated">
            <a:extLst>
              <a:ext uri="{FF2B5EF4-FFF2-40B4-BE49-F238E27FC236}">
                <a16:creationId xmlns:a16="http://schemas.microsoft.com/office/drawing/2014/main" id="{EDF45D20-AAF1-4CD8-63D3-9C3E831A8C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" b="1687"/>
          <a:stretch>
            <a:fillRect/>
          </a:stretch>
        </p:blipFill>
        <p:spPr/>
      </p:pic>
      <p:pic>
        <p:nvPicPr>
          <p:cNvPr id="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4F2986E2-58F6-893A-E418-9564EA5E22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b="-4568"/>
          <a:stretch/>
        </p:blipFill>
        <p:spPr/>
      </p:pic>
    </p:spTree>
    <p:extLst>
      <p:ext uri="{BB962C8B-B14F-4D97-AF65-F5344CB8AC3E}">
        <p14:creationId xmlns:p14="http://schemas.microsoft.com/office/powerpoint/2010/main" val="93134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55CE-5162-D91C-18F4-AF61D75F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39" y="605790"/>
            <a:ext cx="8333241" cy="1141730"/>
          </a:xfrm>
        </p:spPr>
        <p:txBody>
          <a:bodyPr/>
          <a:lstStyle/>
          <a:p>
            <a:r>
              <a:rPr lang="en-GB" dirty="0"/>
              <a:t>How can you use this knowledge about your skills?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C1634B-795D-EED3-B6A4-50364175C971}"/>
              </a:ext>
            </a:extLst>
          </p:cNvPr>
          <p:cNvSpPr/>
          <p:nvPr/>
        </p:nvSpPr>
        <p:spPr>
          <a:xfrm>
            <a:off x="2228347" y="2248602"/>
            <a:ext cx="2065861" cy="20658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Offering your skills to your teacher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8E1A67-B455-2C6E-530B-7ADA510450C8}"/>
              </a:ext>
            </a:extLst>
          </p:cNvPr>
          <p:cNvSpPr/>
          <p:nvPr/>
        </p:nvSpPr>
        <p:spPr>
          <a:xfrm>
            <a:off x="833459" y="3727917"/>
            <a:ext cx="1707323" cy="17073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13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Writing your skills on your CV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12485B-D121-525B-EE0E-0AFEDFDF7138}"/>
              </a:ext>
            </a:extLst>
          </p:cNvPr>
          <p:cNvSpPr/>
          <p:nvPr/>
        </p:nvSpPr>
        <p:spPr>
          <a:xfrm>
            <a:off x="4167765" y="3289236"/>
            <a:ext cx="2272447" cy="227244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Identifying skills gaps you’d like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fill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8A8AC0-A5DA-AEB7-111B-64E82CE1769E}"/>
              </a:ext>
            </a:extLst>
          </p:cNvPr>
          <p:cNvSpPr/>
          <p:nvPr/>
        </p:nvSpPr>
        <p:spPr>
          <a:xfrm>
            <a:off x="6320122" y="2338673"/>
            <a:ext cx="1878055" cy="18780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13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Looking at courses you can do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869BD3-CE58-1EB1-225F-7A6C41A278EE}"/>
              </a:ext>
            </a:extLst>
          </p:cNvPr>
          <p:cNvSpPr/>
          <p:nvPr/>
        </p:nvSpPr>
        <p:spPr>
          <a:xfrm>
            <a:off x="7762351" y="3751891"/>
            <a:ext cx="1878055" cy="18780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Matching your skills to your career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D95CB8-012D-1DFA-2DD7-3775395B3816}"/>
              </a:ext>
            </a:extLst>
          </p:cNvPr>
          <p:cNvSpPr/>
          <p:nvPr/>
        </p:nvSpPr>
        <p:spPr>
          <a:xfrm>
            <a:off x="9258627" y="2337329"/>
            <a:ext cx="2065861" cy="206586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Getting feedback on skills from others</a:t>
            </a:r>
          </a:p>
        </p:txBody>
      </p:sp>
    </p:spTree>
    <p:extLst>
      <p:ext uri="{BB962C8B-B14F-4D97-AF65-F5344CB8AC3E}">
        <p14:creationId xmlns:p14="http://schemas.microsoft.com/office/powerpoint/2010/main" val="300190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check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4425F-1BB3-3B5E-0845-CB9FD3900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3715" y="1977656"/>
            <a:ext cx="5254975" cy="3817277"/>
          </a:xfrm>
        </p:spPr>
        <p:txBody>
          <a:bodyPr/>
          <a:lstStyle/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Verdana"/>
                <a:sym typeface="Calibri"/>
              </a:rPr>
              <a:t>Go to </a:t>
            </a:r>
            <a:r>
              <a:rPr lang="en-US" sz="2000" kern="0" dirty="0">
                <a:solidFill>
                  <a:srgbClr val="000000"/>
                </a:solidFill>
                <a:ea typeface="Verdana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https://discovercreative.careers/#/</a:t>
            </a:r>
            <a:endParaRPr lang="en-US" sz="2000" kern="0" dirty="0">
              <a:solidFill>
                <a:srgbClr val="000000"/>
              </a:solidFill>
              <a:ea typeface="Verdana"/>
              <a:sym typeface="Calibri"/>
            </a:endParaRPr>
          </a:p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Verdana"/>
                <a:sym typeface="Calibri"/>
              </a:rPr>
              <a:t>Use your new-found knowledge to find two jobs that would suit you.</a:t>
            </a:r>
          </a:p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Verdana"/>
                <a:sym typeface="Calibri"/>
              </a:rPr>
              <a:t>Find out what you would need to do to get into those jobs.</a:t>
            </a:r>
          </a:p>
          <a:p>
            <a:endParaRPr lang="en-GB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DF45D20-AAF1-4CD8-63D3-9C3E831A8C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25110" r="25110"/>
          <a:stretch/>
        </p:blipFill>
        <p:spPr/>
      </p:pic>
    </p:spTree>
    <p:extLst>
      <p:ext uri="{BB962C8B-B14F-4D97-AF65-F5344CB8AC3E}">
        <p14:creationId xmlns:p14="http://schemas.microsoft.com/office/powerpoint/2010/main" val="921945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 revisited</a:t>
            </a:r>
            <a:r>
              <a:rPr lang="en-GB" dirty="0"/>
              <a:t>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4425F-1BB3-3B5E-0845-CB9FD3900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494" y="3741886"/>
            <a:ext cx="8043012" cy="1346425"/>
          </a:xfrm>
        </p:spPr>
        <p:txBody>
          <a:bodyPr/>
          <a:lstStyle/>
          <a:p>
            <a:r>
              <a:rPr lang="en-US" dirty="0"/>
              <a:t>LO: To be able to know and identify what your skills are.</a:t>
            </a:r>
          </a:p>
          <a:p>
            <a:r>
              <a:rPr lang="en-US" dirty="0"/>
              <a:t>AIM: To develop an awareness of roles you can do which will correlate to your skill base</a:t>
            </a:r>
            <a:endParaRPr lang="en-GB" dirty="0"/>
          </a:p>
        </p:txBody>
      </p:sp>
      <p:pic>
        <p:nvPicPr>
          <p:cNvPr id="5" name="Picture 4" descr="A clipboard with a check mark&#10;&#10;Description automatically generated with medium confidence">
            <a:extLst>
              <a:ext uri="{FF2B5EF4-FFF2-40B4-BE49-F238E27FC236}">
                <a16:creationId xmlns:a16="http://schemas.microsoft.com/office/drawing/2014/main" id="{FFBEC685-AE3C-D02A-7BDB-676B5599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938" y="2282541"/>
            <a:ext cx="740124" cy="11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395E5-FE1E-74FF-F152-8D6DCAF05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90" y="4134330"/>
            <a:ext cx="10870110" cy="652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</a:gradFill>
          <a:ln>
            <a:noFill/>
          </a:ln>
        </p:spPr>
      </p:pic>
      <p:sp>
        <p:nvSpPr>
          <p:cNvPr id="72" name="Google Shape;72;p2"/>
          <p:cNvSpPr txBox="1">
            <a:spLocks noGrp="1"/>
          </p:cNvSpPr>
          <p:nvPr>
            <p:ph type="title"/>
          </p:nvPr>
        </p:nvSpPr>
        <p:spPr>
          <a:xfrm>
            <a:off x="430013" y="404716"/>
            <a:ext cx="7519670" cy="114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dirty="0"/>
              <a:t>Sliding Scale</a:t>
            </a:r>
            <a:endParaRPr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0883F9-76FC-DF7F-D9C3-CB0E4DB68D04}"/>
              </a:ext>
            </a:extLst>
          </p:cNvPr>
          <p:cNvCxnSpPr>
            <a:cxnSpLocks/>
          </p:cNvCxnSpPr>
          <p:nvPr/>
        </p:nvCxnSpPr>
        <p:spPr>
          <a:xfrm>
            <a:off x="584790" y="2929269"/>
            <a:ext cx="0" cy="999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341AF0-2C36-3FAE-DCCF-9A92FC69C143}"/>
              </a:ext>
            </a:extLst>
          </p:cNvPr>
          <p:cNvCxnSpPr>
            <a:cxnSpLocks/>
          </p:cNvCxnSpPr>
          <p:nvPr/>
        </p:nvCxnSpPr>
        <p:spPr>
          <a:xfrm>
            <a:off x="6088911" y="3028506"/>
            <a:ext cx="0" cy="999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9CEADB-13FF-5A09-AA43-F047271D00A4}"/>
              </a:ext>
            </a:extLst>
          </p:cNvPr>
          <p:cNvCxnSpPr>
            <a:cxnSpLocks/>
          </p:cNvCxnSpPr>
          <p:nvPr/>
        </p:nvCxnSpPr>
        <p:spPr>
          <a:xfrm>
            <a:off x="11398101" y="3028506"/>
            <a:ext cx="0" cy="999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21C894-E2B0-3548-AF00-892A666470C1}"/>
              </a:ext>
            </a:extLst>
          </p:cNvPr>
          <p:cNvSpPr txBox="1"/>
          <p:nvPr/>
        </p:nvSpPr>
        <p:spPr>
          <a:xfrm>
            <a:off x="106325" y="2404330"/>
            <a:ext cx="316850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Very confident</a:t>
            </a:r>
            <a:endParaRPr lang="en-US" sz="20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31455-1C3E-5575-A8F2-DA210363B348}"/>
              </a:ext>
            </a:extLst>
          </p:cNvPr>
          <p:cNvSpPr txBox="1"/>
          <p:nvPr/>
        </p:nvSpPr>
        <p:spPr>
          <a:xfrm>
            <a:off x="4774019" y="2437600"/>
            <a:ext cx="2849524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Somewhat confident</a:t>
            </a:r>
            <a:endParaRPr lang="en-US" sz="20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0597E-649D-8605-3BB8-9101A504A78D}"/>
              </a:ext>
            </a:extLst>
          </p:cNvPr>
          <p:cNvSpPr txBox="1"/>
          <p:nvPr/>
        </p:nvSpPr>
        <p:spPr>
          <a:xfrm>
            <a:off x="9813851" y="2422796"/>
            <a:ext cx="2537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confident at all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27154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1901-2E2B-82BA-5F5F-A4C73CB5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763270"/>
            <a:ext cx="8073261" cy="2987675"/>
          </a:xfrm>
        </p:spPr>
        <p:txBody>
          <a:bodyPr/>
          <a:lstStyle/>
          <a:p>
            <a:r>
              <a:rPr lang="en-GB" dirty="0"/>
              <a:t>There’s a career for you in the creative industries</a:t>
            </a:r>
          </a:p>
        </p:txBody>
      </p:sp>
    </p:spTree>
    <p:extLst>
      <p:ext uri="{BB962C8B-B14F-4D97-AF65-F5344CB8AC3E}">
        <p14:creationId xmlns:p14="http://schemas.microsoft.com/office/powerpoint/2010/main" val="3995200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</a:t>
            </a:r>
            <a:r>
              <a:rPr lang="en-GB" dirty="0"/>
              <a:t>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4425F-1BB3-3B5E-0845-CB9FD3900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494" y="3741886"/>
            <a:ext cx="8043012" cy="1346425"/>
          </a:xfrm>
        </p:spPr>
        <p:txBody>
          <a:bodyPr/>
          <a:lstStyle/>
          <a:p>
            <a:r>
              <a:rPr lang="en-US" dirty="0"/>
              <a:t>LO: To be able to know and identify what your skills are.</a:t>
            </a:r>
          </a:p>
          <a:p>
            <a:r>
              <a:rPr lang="en-US" dirty="0"/>
              <a:t>AIM: To develop an awareness of roles you can do which will correlate to your skill base</a:t>
            </a:r>
            <a:endParaRPr lang="en-GB" dirty="0"/>
          </a:p>
        </p:txBody>
      </p:sp>
      <p:pic>
        <p:nvPicPr>
          <p:cNvPr id="5" name="Picture 4" descr="A clipboard with a check mark&#10;&#10;Description automatically generated with medium confidence">
            <a:extLst>
              <a:ext uri="{FF2B5EF4-FFF2-40B4-BE49-F238E27FC236}">
                <a16:creationId xmlns:a16="http://schemas.microsoft.com/office/drawing/2014/main" id="{FFBEC685-AE3C-D02A-7BDB-676B5599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938" y="2282541"/>
            <a:ext cx="740124" cy="11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34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>
            <a:spLocks noGrp="1"/>
          </p:cNvSpPr>
          <p:nvPr>
            <p:ph type="title"/>
          </p:nvPr>
        </p:nvSpPr>
        <p:spPr>
          <a:xfrm>
            <a:off x="430013" y="404716"/>
            <a:ext cx="7519670" cy="114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dirty="0"/>
              <a:t>Sliding Scale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605A7-707A-7271-6223-FF3BAC8295CE}"/>
              </a:ext>
            </a:extLst>
          </p:cNvPr>
          <p:cNvSpPr/>
          <p:nvPr/>
        </p:nvSpPr>
        <p:spPr>
          <a:xfrm>
            <a:off x="584790" y="4136066"/>
            <a:ext cx="10855842" cy="6379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0883F9-76FC-DF7F-D9C3-CB0E4DB68D04}"/>
              </a:ext>
            </a:extLst>
          </p:cNvPr>
          <p:cNvCxnSpPr>
            <a:cxnSpLocks/>
          </p:cNvCxnSpPr>
          <p:nvPr/>
        </p:nvCxnSpPr>
        <p:spPr>
          <a:xfrm>
            <a:off x="584790" y="2929269"/>
            <a:ext cx="0" cy="999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341AF0-2C36-3FAE-DCCF-9A92FC69C143}"/>
              </a:ext>
            </a:extLst>
          </p:cNvPr>
          <p:cNvCxnSpPr>
            <a:cxnSpLocks/>
          </p:cNvCxnSpPr>
          <p:nvPr/>
        </p:nvCxnSpPr>
        <p:spPr>
          <a:xfrm>
            <a:off x="6088911" y="3028506"/>
            <a:ext cx="0" cy="999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9CEADB-13FF-5A09-AA43-F047271D00A4}"/>
              </a:ext>
            </a:extLst>
          </p:cNvPr>
          <p:cNvCxnSpPr>
            <a:cxnSpLocks/>
          </p:cNvCxnSpPr>
          <p:nvPr/>
        </p:nvCxnSpPr>
        <p:spPr>
          <a:xfrm>
            <a:off x="11398101" y="3028506"/>
            <a:ext cx="0" cy="999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21C894-E2B0-3548-AF00-892A666470C1}"/>
              </a:ext>
            </a:extLst>
          </p:cNvPr>
          <p:cNvSpPr txBox="1"/>
          <p:nvPr/>
        </p:nvSpPr>
        <p:spPr>
          <a:xfrm>
            <a:off x="106325" y="2486217"/>
            <a:ext cx="316850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Very confident</a:t>
            </a:r>
            <a:endParaRPr lang="en-US" sz="20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31455-1C3E-5575-A8F2-DA210363B348}"/>
              </a:ext>
            </a:extLst>
          </p:cNvPr>
          <p:cNvSpPr txBox="1"/>
          <p:nvPr/>
        </p:nvSpPr>
        <p:spPr>
          <a:xfrm>
            <a:off x="4774019" y="2437600"/>
            <a:ext cx="2849524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Somewhat confident</a:t>
            </a:r>
            <a:endParaRPr lang="en-US" sz="20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0597E-649D-8605-3BB8-9101A504A78D}"/>
              </a:ext>
            </a:extLst>
          </p:cNvPr>
          <p:cNvSpPr txBox="1"/>
          <p:nvPr/>
        </p:nvSpPr>
        <p:spPr>
          <a:xfrm>
            <a:off x="9813851" y="2422796"/>
            <a:ext cx="2537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confident at all</a:t>
            </a:r>
            <a:endParaRPr lang="en-GB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9b809cdd2_0_8"/>
          <p:cNvSpPr txBox="1">
            <a:spLocks noGrp="1"/>
          </p:cNvSpPr>
          <p:nvPr>
            <p:ph type="title"/>
          </p:nvPr>
        </p:nvSpPr>
        <p:spPr>
          <a:xfrm>
            <a:off x="398359" y="74780"/>
            <a:ext cx="6014090" cy="1590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GB" b="1" dirty="0"/>
              <a:t>Types of roles in the creative industries…</a:t>
            </a:r>
            <a:endParaRPr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C7D136-8960-2B5F-2155-BA2220307E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778" y="1665165"/>
            <a:ext cx="6014091" cy="2999549"/>
          </a:xfrm>
        </p:spPr>
        <p:txBody>
          <a:bodyPr/>
          <a:lstStyle/>
          <a:p>
            <a:r>
              <a:rPr lang="en-US" dirty="0"/>
              <a:t>Crafts</a:t>
            </a:r>
          </a:p>
          <a:p>
            <a:r>
              <a:rPr lang="en-US" dirty="0"/>
              <a:t>Artists</a:t>
            </a:r>
          </a:p>
          <a:p>
            <a:r>
              <a:rPr lang="en-US" dirty="0"/>
              <a:t>Planning, Scheduling and Programming</a:t>
            </a:r>
          </a:p>
          <a:p>
            <a:r>
              <a:rPr lang="en-US" dirty="0"/>
              <a:t>Performing</a:t>
            </a:r>
          </a:p>
          <a:p>
            <a:r>
              <a:rPr lang="en-US" dirty="0"/>
              <a:t>Customers, Audiences and Services</a:t>
            </a:r>
          </a:p>
          <a:p>
            <a:r>
              <a:rPr lang="en-US" dirty="0"/>
              <a:t>Designing</a:t>
            </a:r>
          </a:p>
          <a:p>
            <a:r>
              <a:rPr lang="en-US" dirty="0"/>
              <a:t>Producing</a:t>
            </a:r>
          </a:p>
          <a:p>
            <a:r>
              <a:rPr lang="en-US" dirty="0"/>
              <a:t>Writing</a:t>
            </a:r>
          </a:p>
          <a:p>
            <a:r>
              <a:rPr lang="en-US" dirty="0"/>
              <a:t>Preservation and Conservation</a:t>
            </a:r>
          </a:p>
          <a:p>
            <a:r>
              <a:rPr lang="en-US" dirty="0"/>
              <a:t>Business</a:t>
            </a:r>
          </a:p>
          <a:p>
            <a:r>
              <a:rPr lang="en-US" dirty="0"/>
              <a:t>Cross-cutting roles like HR, finance, trades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F70C16D-9786-1A72-F35B-DF70F635E3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637" r="23637"/>
          <a:stretch/>
        </p:blipFill>
        <p:spPr>
          <a:xfrm>
            <a:off x="6412449" y="-254000"/>
            <a:ext cx="5830351" cy="621998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ED79C0-73B4-DC54-E02D-CA7E1EB1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804987">
            <a:off x="8958817" y="3782033"/>
            <a:ext cx="1918264" cy="19257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8633192-7C11-0ECB-5035-DC75470400A1}"/>
              </a:ext>
            </a:extLst>
          </p:cNvPr>
          <p:cNvSpPr/>
          <p:nvPr/>
        </p:nvSpPr>
        <p:spPr>
          <a:xfrm rot="2034775">
            <a:off x="181709" y="5148208"/>
            <a:ext cx="1666143" cy="15092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56E95D-0D83-CC28-74DA-B177D3410A18}"/>
              </a:ext>
            </a:extLst>
          </p:cNvPr>
          <p:cNvSpPr/>
          <p:nvPr/>
        </p:nvSpPr>
        <p:spPr>
          <a:xfrm>
            <a:off x="6796141" y="2703367"/>
            <a:ext cx="1433459" cy="1359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BB73545-ADDB-1423-7240-D9C5F6A335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414" r="414"/>
          <a:stretch/>
        </p:blipFill>
        <p:spPr/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4F15C9A9-30EC-A0F0-C66D-0996A1CFF2C3}"/>
              </a:ext>
            </a:extLst>
          </p:cNvPr>
          <p:cNvSpPr/>
          <p:nvPr/>
        </p:nvSpPr>
        <p:spPr>
          <a:xfrm>
            <a:off x="1649691" y="4062953"/>
            <a:ext cx="509048" cy="41997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DCCDD28-A2B1-4083-F05A-38EDB050BFED}"/>
              </a:ext>
            </a:extLst>
          </p:cNvPr>
          <p:cNvSpPr/>
          <p:nvPr/>
        </p:nvSpPr>
        <p:spPr>
          <a:xfrm>
            <a:off x="3188756" y="5694580"/>
            <a:ext cx="461914" cy="529481"/>
          </a:xfrm>
          <a:prstGeom prst="flowChartConnector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FE3598-B351-966F-E997-CFE1EF0D8636}"/>
              </a:ext>
            </a:extLst>
          </p:cNvPr>
          <p:cNvSpPr/>
          <p:nvPr/>
        </p:nvSpPr>
        <p:spPr>
          <a:xfrm rot="1165273">
            <a:off x="3074735" y="4381717"/>
            <a:ext cx="516602" cy="44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A picture containing graphics, font, logo, graphic design&#10;&#10;Description automatically generated">
            <a:extLst>
              <a:ext uri="{FF2B5EF4-FFF2-40B4-BE49-F238E27FC236}">
                <a16:creationId xmlns:a16="http://schemas.microsoft.com/office/drawing/2014/main" id="{44A72969-CC3A-0F88-2A3F-454D62A4D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95" t="18831" r="17933" b="17667"/>
          <a:stretch/>
        </p:blipFill>
        <p:spPr>
          <a:xfrm rot="20289478">
            <a:off x="6902695" y="2778413"/>
            <a:ext cx="1220349" cy="12094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6C41894-50AC-84CB-3F25-A209B7E78F8F}"/>
              </a:ext>
            </a:extLst>
          </p:cNvPr>
          <p:cNvSpPr txBox="1">
            <a:spLocks/>
          </p:cNvSpPr>
          <p:nvPr/>
        </p:nvSpPr>
        <p:spPr>
          <a:xfrm>
            <a:off x="546132" y="1561968"/>
            <a:ext cx="6515068" cy="14884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C4CD5"/>
                </a:solidFill>
                <a:effectLst/>
                <a:uLnTx/>
                <a:uFillTx/>
                <a:latin typeface="Arial Black" panose="020B0A04020102020204"/>
                <a:ea typeface="+mj-ea"/>
                <a:cs typeface="Calibri" panose="020F0502020204030204" pitchFamily="34" charset="0"/>
                <a:sym typeface="Calibri"/>
              </a:rPr>
              <a:t>The Creative Industries: A quick recap…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4C4CD5"/>
              </a:solidFill>
              <a:effectLst/>
              <a:uLnTx/>
              <a:uFillTx/>
              <a:latin typeface="Arial Black" panose="020B0A04020102020204"/>
              <a:ea typeface="+mj-ea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164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46DF-957C-93ED-E45F-43FE4981A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Creative </a:t>
            </a:r>
            <a:br>
              <a:rPr lang="en-GB" dirty="0"/>
            </a:br>
            <a:r>
              <a:rPr lang="en-GB" dirty="0"/>
              <a:t>Industries Opportunity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DE87A75-F592-6CA3-E9D9-F38C16D47F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8569" b="8569"/>
          <a:stretch/>
        </p:blipFill>
        <p:spPr>
          <a:xfrm>
            <a:off x="973379" y="2158690"/>
            <a:ext cx="2736000" cy="1512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8E2FA-26CF-9339-69AE-EC52B315F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1345" y="3952240"/>
            <a:ext cx="2668034" cy="1469868"/>
          </a:xfrm>
        </p:spPr>
        <p:txBody>
          <a:bodyPr/>
          <a:lstStyle/>
          <a:p>
            <a:r>
              <a:rPr lang="en-US" dirty="0"/>
              <a:t>The creative industries are growing at </a:t>
            </a:r>
            <a:r>
              <a:rPr lang="en-US" dirty="0">
                <a:latin typeface="+mj-lt"/>
              </a:rPr>
              <a:t>four times </a:t>
            </a:r>
            <a:r>
              <a:rPr lang="en-US" dirty="0"/>
              <a:t>the rate of the UK economy as a whole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1B5B4-1A39-7358-6062-EFAC76F3A6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74143" y="3850401"/>
            <a:ext cx="2578528" cy="1469868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GB" dirty="0">
                <a:latin typeface="+mj-lt"/>
                <a:cs typeface="Arial" panose="020B0604020202020204" pitchFamily="34" charset="0"/>
              </a:rPr>
              <a:t>one in eight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businesses are part of the creative industries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BE9FDE-9291-F96D-EDE9-F14FB86E93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1377" y="4075145"/>
            <a:ext cx="2862032" cy="1469868"/>
          </a:xfrm>
        </p:spPr>
        <p:txBody>
          <a:bodyPr/>
          <a:lstStyle/>
          <a:p>
            <a:r>
              <a:rPr lang="en-GB" dirty="0"/>
              <a:t>Creating jobs at </a:t>
            </a:r>
            <a:r>
              <a:rPr lang="en-GB" b="1" dirty="0">
                <a:latin typeface="+mj-lt"/>
              </a:rPr>
              <a:t>three times </a:t>
            </a:r>
            <a:r>
              <a:rPr lang="en-GB" dirty="0"/>
              <a:t>the UK average, employing two million across the UK</a:t>
            </a:r>
          </a:p>
        </p:txBody>
      </p:sp>
      <p:pic>
        <p:nvPicPr>
          <p:cNvPr id="12" name="Picture Placeholder 11" descr="A group of people looking at a phone&#10;&#10;Description automatically generated with medium confidence">
            <a:extLst>
              <a:ext uri="{FF2B5EF4-FFF2-40B4-BE49-F238E27FC236}">
                <a16:creationId xmlns:a16="http://schemas.microsoft.com/office/drawing/2014/main" id="{1CA71513-3CE0-0F48-E64B-DDDEF306E5E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r="408"/>
          <a:stretch>
            <a:fillRect/>
          </a:stretch>
        </p:blipFill>
        <p:spPr>
          <a:xfrm>
            <a:off x="8395407" y="2158690"/>
            <a:ext cx="2736000" cy="1512000"/>
          </a:xfrm>
        </p:spPr>
      </p:pic>
      <p:pic>
        <p:nvPicPr>
          <p:cNvPr id="14" name="Picture Placeholder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458372D8-28B5-3D3C-3EF2-4155D5559AB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r="379"/>
          <a:stretch>
            <a:fillRect/>
          </a:stretch>
        </p:blipFill>
        <p:spPr>
          <a:xfrm>
            <a:off x="4684393" y="2212342"/>
            <a:ext cx="2736000" cy="1512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FFE52-74F7-0A32-E8C5-030A3C3ED44D}"/>
              </a:ext>
            </a:extLst>
          </p:cNvPr>
          <p:cNvSpPr txBox="1"/>
          <p:nvPr/>
        </p:nvSpPr>
        <p:spPr>
          <a:xfrm>
            <a:off x="3709379" y="640600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>
              <a:buNone/>
            </a:pPr>
            <a:r>
              <a:rPr lang="en-US" dirty="0">
                <a:solidFill>
                  <a:srgbClr val="25135E"/>
                </a:solidFill>
              </a:rPr>
              <a:t>Source: https://www.wearecreative.uk/champion/statistics/ </a:t>
            </a:r>
            <a:endParaRPr lang="en-GB" dirty="0">
              <a:solidFill>
                <a:srgbClr val="2513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53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red microphone&#10;&#10;Description automatically generated with low confidence">
            <a:extLst>
              <a:ext uri="{FF2B5EF4-FFF2-40B4-BE49-F238E27FC236}">
                <a16:creationId xmlns:a16="http://schemas.microsoft.com/office/drawing/2014/main" id="{8DED79C0-73B4-DC54-E02D-CA7E1EB1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4987">
            <a:off x="8978868" y="3986946"/>
            <a:ext cx="1739691" cy="17396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8633192-7C11-0ECB-5035-DC75470400A1}"/>
              </a:ext>
            </a:extLst>
          </p:cNvPr>
          <p:cNvSpPr/>
          <p:nvPr/>
        </p:nvSpPr>
        <p:spPr>
          <a:xfrm rot="2034775">
            <a:off x="181709" y="5148208"/>
            <a:ext cx="1666143" cy="15092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56E95D-0D83-CC28-74DA-B177D3410A18}"/>
              </a:ext>
            </a:extLst>
          </p:cNvPr>
          <p:cNvSpPr/>
          <p:nvPr/>
        </p:nvSpPr>
        <p:spPr>
          <a:xfrm>
            <a:off x="6796141" y="2703367"/>
            <a:ext cx="1433459" cy="1359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7BB73545-ADDB-1423-7240-D9C5F6A335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426"/>
          <a:stretch>
            <a:fillRect/>
          </a:stretch>
        </p:blipFill>
        <p:spPr/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4F15C9A9-30EC-A0F0-C66D-0996A1CFF2C3}"/>
              </a:ext>
            </a:extLst>
          </p:cNvPr>
          <p:cNvSpPr/>
          <p:nvPr/>
        </p:nvSpPr>
        <p:spPr>
          <a:xfrm>
            <a:off x="1649691" y="4062953"/>
            <a:ext cx="509048" cy="41997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DCCDD28-A2B1-4083-F05A-38EDB050BFED}"/>
              </a:ext>
            </a:extLst>
          </p:cNvPr>
          <p:cNvSpPr/>
          <p:nvPr/>
        </p:nvSpPr>
        <p:spPr>
          <a:xfrm>
            <a:off x="3188756" y="5694580"/>
            <a:ext cx="461914" cy="529481"/>
          </a:xfrm>
          <a:prstGeom prst="flowChartConnector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FE3598-B351-966F-E997-CFE1EF0D8636}"/>
              </a:ext>
            </a:extLst>
          </p:cNvPr>
          <p:cNvSpPr/>
          <p:nvPr/>
        </p:nvSpPr>
        <p:spPr>
          <a:xfrm rot="1165273">
            <a:off x="3074734" y="4381716"/>
            <a:ext cx="516602" cy="44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D84CBF-5983-9B3A-7630-0AAE7DCF6CA7}"/>
              </a:ext>
            </a:extLst>
          </p:cNvPr>
          <p:cNvSpPr txBox="1">
            <a:spLocks/>
          </p:cNvSpPr>
          <p:nvPr/>
        </p:nvSpPr>
        <p:spPr>
          <a:xfrm>
            <a:off x="481628" y="266933"/>
            <a:ext cx="6026848" cy="40060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C4CD5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  <a:sym typeface="Arial"/>
              </a:rPr>
              <a:t>The Creative Industries: Is there a career for you?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C4CD5"/>
              </a:solidFill>
              <a:effectLst/>
              <a:uLnTx/>
              <a:uFillTx/>
              <a:latin typeface="Arial Black" panose="020B0A04020102020204"/>
              <a:ea typeface="+mj-ea"/>
              <a:cs typeface="+mj-cs"/>
              <a:sym typeface="Arial"/>
            </a:endParaRPr>
          </a:p>
        </p:txBody>
      </p:sp>
      <p:pic>
        <p:nvPicPr>
          <p:cNvPr id="7" name="Picture 6" descr="A drawing of a castle&#10;&#10;Description automatically generated with low confidence">
            <a:extLst>
              <a:ext uri="{FF2B5EF4-FFF2-40B4-BE49-F238E27FC236}">
                <a16:creationId xmlns:a16="http://schemas.microsoft.com/office/drawing/2014/main" id="{EC7FEAB1-46B1-DE78-BFDA-4EFCC47674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34" t="15001" r="19124" b="14435"/>
          <a:stretch/>
        </p:blipFill>
        <p:spPr>
          <a:xfrm rot="20609135">
            <a:off x="7018231" y="2514572"/>
            <a:ext cx="1193847" cy="14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05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307D723-674D-B26A-7E74-7E402166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you unique?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B82E48-4E1D-C276-64D7-3FBB3F752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073" y="1967024"/>
            <a:ext cx="5490927" cy="37045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Think about the experiences and skills you’ve gained from: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Your school work</a:t>
            </a:r>
          </a:p>
          <a:p>
            <a:r>
              <a:rPr lang="en-US" dirty="0"/>
              <a:t>Experience from part time jobs</a:t>
            </a:r>
          </a:p>
          <a:p>
            <a:r>
              <a:rPr lang="en-US" dirty="0"/>
              <a:t>Your academic achievements</a:t>
            </a:r>
          </a:p>
          <a:p>
            <a:r>
              <a:rPr lang="en-US" dirty="0"/>
              <a:t>Your family and cultural background</a:t>
            </a:r>
          </a:p>
          <a:p>
            <a:r>
              <a:rPr lang="en-US" dirty="0"/>
              <a:t>Your hobbies and interests</a:t>
            </a:r>
          </a:p>
          <a:p>
            <a:r>
              <a:rPr lang="en-US" dirty="0"/>
              <a:t>Voluntary work and work experience</a:t>
            </a:r>
          </a:p>
          <a:p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006D8B-BDA4-97C1-BCDC-E39D437E26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637" r="23637"/>
          <a:stretch/>
        </p:blipFill>
        <p:spPr>
          <a:xfrm>
            <a:off x="6364533" y="-75156"/>
            <a:ext cx="5830351" cy="6219988"/>
          </a:xfrm>
        </p:spPr>
      </p:pic>
    </p:spTree>
    <p:extLst>
      <p:ext uri="{BB962C8B-B14F-4D97-AF65-F5344CB8AC3E}">
        <p14:creationId xmlns:p14="http://schemas.microsoft.com/office/powerpoint/2010/main" val="1641283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307D723-674D-B26A-7E74-7E402166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45" y="605789"/>
            <a:ext cx="5830350" cy="1590385"/>
          </a:xfrm>
        </p:spPr>
        <p:txBody>
          <a:bodyPr/>
          <a:lstStyle/>
          <a:p>
            <a:r>
              <a:rPr lang="en-GB" dirty="0"/>
              <a:t>Some skills required in the creative industries: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006D8B-BDA4-97C1-BCDC-E39D437E26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637" r="23637"/>
          <a:stretch/>
        </p:blipFill>
        <p:spPr/>
      </p:pic>
      <p:sp>
        <p:nvSpPr>
          <p:cNvPr id="5" name="Google Shape;149;p9">
            <a:extLst>
              <a:ext uri="{FF2B5EF4-FFF2-40B4-BE49-F238E27FC236}">
                <a16:creationId xmlns:a16="http://schemas.microsoft.com/office/drawing/2014/main" id="{81E304B6-8BE5-1F7C-57BB-EE76DC861F8B}"/>
              </a:ext>
            </a:extLst>
          </p:cNvPr>
          <p:cNvSpPr txBox="1">
            <a:spLocks/>
          </p:cNvSpPr>
          <p:nvPr/>
        </p:nvSpPr>
        <p:spPr>
          <a:xfrm>
            <a:off x="559505" y="1951625"/>
            <a:ext cx="10706045" cy="514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Verdana"/>
              <a:cs typeface="Verdana"/>
              <a:sym typeface="Verdana"/>
            </a:endParaRPr>
          </a:p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Being creative</a:t>
            </a:r>
          </a:p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Verdana"/>
                <a:sym typeface="Verdana"/>
              </a:rPr>
              <a:t>Working on my own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Verdana"/>
              <a:cs typeface="Calibri"/>
              <a:sym typeface="Calibri"/>
            </a:endParaRPr>
          </a:p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Performing to an audience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Verdana"/>
              <a:cs typeface="Calibri"/>
              <a:sym typeface="Calibri"/>
            </a:endParaRPr>
          </a:p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Meeting new people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Verdana"/>
              <a:cs typeface="Calibri"/>
              <a:sym typeface="Calibri"/>
            </a:endParaRPr>
          </a:p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Being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organised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Verdana"/>
              <a:cs typeface="Calibri"/>
              <a:sym typeface="Calibri"/>
            </a:endParaRPr>
          </a:p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Performing in high-pressure situations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Verdana"/>
              <a:cs typeface="Calibri"/>
              <a:sym typeface="Calibri"/>
            </a:endParaRPr>
          </a:p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Helping people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6484C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8950989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s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dience activity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84474DB3B7984BBB3CE37E0044DB30" ma:contentTypeVersion="13" ma:contentTypeDescription="Create a new document." ma:contentTypeScope="" ma:versionID="f9fa80504547037b8b31a9ed5215ad2f">
  <xsd:schema xmlns:xsd="http://www.w3.org/2001/XMLSchema" xmlns:xs="http://www.w3.org/2001/XMLSchema" xmlns:p="http://schemas.microsoft.com/office/2006/metadata/properties" xmlns:ns3="1d56a5d5-2bb5-44ba-a3ed-feb6af258445" xmlns:ns4="d98aac82-ad46-484b-ae0f-38308f6592ad" targetNamespace="http://schemas.microsoft.com/office/2006/metadata/properties" ma:root="true" ma:fieldsID="99cac052e72a5509689ec8034f3ec9d3" ns3:_="" ns4:_="">
    <xsd:import namespace="1d56a5d5-2bb5-44ba-a3ed-feb6af258445"/>
    <xsd:import namespace="d98aac82-ad46-484b-ae0f-38308f6592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6a5d5-2bb5-44ba-a3ed-feb6af2584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aac82-ad46-484b-ae0f-38308f6592a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d56a5d5-2bb5-44ba-a3ed-feb6af258445" xsi:nil="true"/>
  </documentManagement>
</p:properties>
</file>

<file path=customXml/itemProps1.xml><?xml version="1.0" encoding="utf-8"?>
<ds:datastoreItem xmlns:ds="http://schemas.openxmlformats.org/officeDocument/2006/customXml" ds:itemID="{59508912-C6D5-49E2-8552-A91AB6F683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4DB7B3-75F7-44BF-B4B2-602E081ADA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56a5d5-2bb5-44ba-a3ed-feb6af258445"/>
    <ds:schemaRef ds:uri="d98aac82-ad46-484b-ae0f-38308f6592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AC6B5D-DBBA-47E8-8A5B-3A2B5FEAB139}">
  <ds:schemaRefs>
    <ds:schemaRef ds:uri="d98aac82-ad46-484b-ae0f-38308f6592a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d56a5d5-2bb5-44ba-a3ed-feb6af258445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418</Words>
  <Application>Microsoft Office PowerPoint</Application>
  <PresentationFormat>Widescreen</PresentationFormat>
  <Paragraphs>69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 Black</vt:lpstr>
      <vt:lpstr>Verdana</vt:lpstr>
      <vt:lpstr>Times New Roman</vt:lpstr>
      <vt:lpstr>Arial</vt:lpstr>
      <vt:lpstr>Calibri</vt:lpstr>
      <vt:lpstr>TItles</vt:lpstr>
      <vt:lpstr>Content</vt:lpstr>
      <vt:lpstr>Audience activity</vt:lpstr>
      <vt:lpstr>Finding a role for you in the creative industries</vt:lpstr>
      <vt:lpstr>Aims and objectives…</vt:lpstr>
      <vt:lpstr>Sliding Scale</vt:lpstr>
      <vt:lpstr>Types of roles in the creative industries…</vt:lpstr>
      <vt:lpstr>PowerPoint Presentation</vt:lpstr>
      <vt:lpstr>The Creative  Industries Opportunity</vt:lpstr>
      <vt:lpstr>PowerPoint Presentation</vt:lpstr>
      <vt:lpstr>What makes you unique?</vt:lpstr>
      <vt:lpstr>Some skills required in the creative industries:</vt:lpstr>
      <vt:lpstr>Your skills…</vt:lpstr>
      <vt:lpstr>How can you use this knowledge about your skills?</vt:lpstr>
      <vt:lpstr>Learning check</vt:lpstr>
      <vt:lpstr>Aims and objectives revisited…</vt:lpstr>
      <vt:lpstr>Sliding Scale</vt:lpstr>
      <vt:lpstr>There’s a career for you in the creative industries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a role for you in the creative industries</dc:title>
  <dc:creator>Sarah Gregory</dc:creator>
  <cp:lastModifiedBy>Laura Booth</cp:lastModifiedBy>
  <cp:revision>12</cp:revision>
  <cp:lastPrinted>2023-06-19T10:34:43Z</cp:lastPrinted>
  <dcterms:created xsi:type="dcterms:W3CDTF">2019-06-04T16:24:32Z</dcterms:created>
  <dcterms:modified xsi:type="dcterms:W3CDTF">2023-06-30T08:00:43Z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0x010100FA84474DB3B7984BBB3CE37E0044DB30</vt:lpwstr>
  </property>
</Properties>
</file>