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322" r:id="rId2"/>
    <p:sldId id="306" r:id="rId3"/>
    <p:sldId id="323" r:id="rId4"/>
    <p:sldId id="348" r:id="rId5"/>
    <p:sldId id="310" r:id="rId6"/>
    <p:sldId id="342" r:id="rId7"/>
    <p:sldId id="343" r:id="rId8"/>
    <p:sldId id="344" r:id="rId9"/>
    <p:sldId id="345" r:id="rId10"/>
    <p:sldId id="329" r:id="rId11"/>
    <p:sldId id="330" r:id="rId12"/>
    <p:sldId id="340" r:id="rId13"/>
    <p:sldId id="341" r:id="rId14"/>
    <p:sldId id="347" r:id="rId15"/>
    <p:sldId id="334" r:id="rId16"/>
    <p:sldId id="335" r:id="rId17"/>
    <p:sldId id="339" r:id="rId18"/>
    <p:sldId id="346" r:id="rId19"/>
    <p:sldId id="325"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06484C"/>
    <a:srgbClr val="BEF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226"/>
    <p:restoredTop sz="74255"/>
  </p:normalViewPr>
  <p:slideViewPr>
    <p:cSldViewPr snapToGrid="0" snapToObjects="1">
      <p:cViewPr varScale="1">
        <p:scale>
          <a:sx n="84" d="100"/>
          <a:sy n="84" d="100"/>
        </p:scale>
        <p:origin x="834"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593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Discussion for 5 mins</a:t>
            </a:r>
            <a:endParaRPr lang="en-GB" dirty="0"/>
          </a:p>
        </p:txBody>
      </p:sp>
    </p:spTree>
    <p:extLst>
      <p:ext uri="{BB962C8B-B14F-4D97-AF65-F5344CB8AC3E}">
        <p14:creationId xmlns:p14="http://schemas.microsoft.com/office/powerpoint/2010/main" val="1235984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Consider raw materials. Consider sustainability. Consider upcycling, recycling, even down cycling</a:t>
            </a:r>
          </a:p>
          <a:p>
            <a:r>
              <a:rPr lang="en-US" dirty="0"/>
              <a:t>Downcycling: </a:t>
            </a:r>
            <a:r>
              <a:rPr lang="en-US" sz="1100" b="0" i="0" u="none" strike="noStrike" cap="none" dirty="0">
                <a:solidFill>
                  <a:srgbClr val="000000"/>
                </a:solidFill>
                <a:effectLst/>
                <a:latin typeface="Arial"/>
                <a:ea typeface="Arial"/>
                <a:cs typeface="Arial"/>
                <a:sym typeface="Arial"/>
              </a:rPr>
              <a:t>to recycle (something) in such a way that the resulting product is of a lower value than the original item </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to create an object of lesser value from (a discarded object of higher value)Other companies that claim to recycle carpet actually “</a:t>
            </a:r>
            <a:r>
              <a:rPr lang="en-US" sz="1100" b="0" i="1" u="none" strike="noStrike" cap="none" dirty="0">
                <a:solidFill>
                  <a:srgbClr val="000000"/>
                </a:solidFill>
                <a:effectLst/>
                <a:latin typeface="Arial"/>
                <a:ea typeface="Arial"/>
                <a:cs typeface="Arial"/>
                <a:sym typeface="Arial"/>
              </a:rPr>
              <a:t>downcycle</a:t>
            </a:r>
            <a:r>
              <a:rPr lang="en-US" sz="1100" b="0" i="0" u="none" strike="noStrike" cap="none" dirty="0">
                <a:solidFill>
                  <a:srgbClr val="000000"/>
                </a:solidFill>
                <a:effectLst/>
                <a:latin typeface="Arial"/>
                <a:ea typeface="Arial"/>
                <a:cs typeface="Arial"/>
                <a:sym typeface="Arial"/>
              </a:rPr>
              <a:t>” it, taking used carpet, chopping it up, and reusing it in lower-grade products such as carpet backing.</a:t>
            </a:r>
            <a:endParaRPr lang="en-US" dirty="0"/>
          </a:p>
          <a:p>
            <a:r>
              <a:rPr lang="en-US" dirty="0"/>
              <a:t>What two materials could you put together to create a new household item or accessory? EG Make bags from old jeans or ring pulls (https://www.notonthehighstreet.com/jacquelinehammondsmartdeco/product/soda-pop-upcycled-ring-pull-bag?DGMKT=FID__TID_pla-319289372362_PID_894029_CRI_319289372362&amp;gclid=CjwKCAiArIH_BRB2EiwALfbH1JtU6BO_IH5T_aQdRFrdh6REsZbtjlVDDgdf5JDD0XAPJpVoN-EHrhoC2VwQAvD_BwE) </a:t>
            </a:r>
            <a:endParaRPr lang="en-GB" dirty="0"/>
          </a:p>
        </p:txBody>
      </p:sp>
    </p:spTree>
    <p:extLst>
      <p:ext uri="{BB962C8B-B14F-4D97-AF65-F5344CB8AC3E}">
        <p14:creationId xmlns:p14="http://schemas.microsoft.com/office/powerpoint/2010/main" val="265227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4493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06684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lumMod val="50000"/>
                    <a:lumOff val="50000"/>
                  </a:schemeClr>
                </a:solidFill>
              </a:rPr>
              <a:t>Students to present their ideas to the class (2 mins each presentation)</a:t>
            </a:r>
          </a:p>
          <a:p>
            <a:pPr marL="158750" indent="0">
              <a:buNone/>
            </a:pPr>
            <a:r>
              <a:rPr lang="en-US" dirty="0"/>
              <a:t>If you have been able to organize external employer observers for student presentations, the lesson could achieve against Benchmark 5.</a:t>
            </a:r>
            <a:endParaRPr lang="en-GB" dirty="0"/>
          </a:p>
        </p:txBody>
      </p:sp>
    </p:spTree>
    <p:extLst>
      <p:ext uri="{BB962C8B-B14F-4D97-AF65-F5344CB8AC3E}">
        <p14:creationId xmlns:p14="http://schemas.microsoft.com/office/powerpoint/2010/main" val="963841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are running a one hour session, this is a round up and signposting for further info. Suggest all students key </a:t>
            </a:r>
            <a:r>
              <a:rPr lang="en-US" dirty="0" err="1"/>
              <a:t>url</a:t>
            </a:r>
            <a:r>
              <a:rPr lang="en-US" dirty="0"/>
              <a:t> into their phones so that they check out site more fully in their own time (5 mins)</a:t>
            </a:r>
          </a:p>
          <a:p>
            <a:r>
              <a:rPr lang="en-US" dirty="0"/>
              <a:t>If you are running a longer session, invite students to visit website and answer the </a:t>
            </a:r>
            <a:r>
              <a:rPr lang="en-US"/>
              <a:t>two questions</a:t>
            </a:r>
            <a:endParaRPr lang="en-GB" dirty="0"/>
          </a:p>
        </p:txBody>
      </p:sp>
    </p:spTree>
    <p:extLst>
      <p:ext uri="{BB962C8B-B14F-4D97-AF65-F5344CB8AC3E}">
        <p14:creationId xmlns:p14="http://schemas.microsoft.com/office/powerpoint/2010/main" val="3858387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80357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enable your activity today to meet Gatsby Benchmark 5, active and two-way communication needs to take place between student and employer. This can be done in a number of ways:</a:t>
            </a:r>
          </a:p>
          <a:p>
            <a:pPr lvl="1"/>
            <a:r>
              <a:rPr lang="en-US" dirty="0"/>
              <a:t>Employers can be invited to review the mood boards/student presentations and give feedback</a:t>
            </a:r>
          </a:p>
          <a:p>
            <a:pPr lvl="1"/>
            <a:r>
              <a:rPr lang="en-US" dirty="0"/>
              <a:t>Employers can be invited to review the motion capture scene reading/performance and give feedback</a:t>
            </a:r>
          </a:p>
          <a:p>
            <a:pPr lvl="1"/>
            <a:r>
              <a:rPr lang="en-US" dirty="0"/>
              <a:t>Invite students to ask questions of our expert Q&amp;A panels during NCW. Details on timings and contributors are on the website.</a:t>
            </a:r>
          </a:p>
          <a:p>
            <a:pPr marL="615950" lvl="1" indent="0">
              <a:buNone/>
            </a:pPr>
            <a:endParaRPr lang="en-GB" dirty="0"/>
          </a:p>
        </p:txBody>
      </p:sp>
    </p:spTree>
    <p:extLst>
      <p:ext uri="{BB962C8B-B14F-4D97-AF65-F5344CB8AC3E}">
        <p14:creationId xmlns:p14="http://schemas.microsoft.com/office/powerpoint/2010/main" val="3373529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35598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d5b5f52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are the creative industries?</a:t>
            </a:r>
            <a:endParaRPr dirty="0"/>
          </a:p>
          <a:p>
            <a:pPr marL="0" lvl="0" indent="0" algn="l" rtl="0">
              <a:spcBef>
                <a:spcPts val="0"/>
              </a:spcBef>
              <a:spcAft>
                <a:spcPts val="0"/>
              </a:spcAft>
              <a:buNone/>
            </a:pPr>
            <a:r>
              <a:rPr lang="en-US" dirty="0"/>
              <a:t>12 sub sectors </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 </a:t>
            </a:r>
            <a:r>
              <a:rPr lang="en-US" sz="1100" b="1" i="0" u="none" strike="noStrike" cap="none" dirty="0">
                <a:solidFill>
                  <a:srgbClr val="000000"/>
                </a:solidFill>
                <a:effectLst/>
                <a:latin typeface="Arial"/>
                <a:ea typeface="Arial"/>
                <a:cs typeface="Arial"/>
                <a:sym typeface="Arial"/>
              </a:rPr>
              <a:t>Creative Industries</a:t>
            </a:r>
            <a:r>
              <a:rPr lang="en-US" sz="1100" b="0" i="0" u="none" strike="noStrike" cap="none" dirty="0">
                <a:solidFill>
                  <a:srgbClr val="000000"/>
                </a:solidFill>
                <a:effectLst/>
                <a:latin typeface="Arial"/>
                <a:ea typeface="Arial"/>
                <a:cs typeface="Arial"/>
                <a:sym typeface="Arial"/>
              </a:rPr>
              <a:t> were </a:t>
            </a:r>
            <a:r>
              <a:rPr lang="en-US" sz="1100" b="1" i="0" u="none" strike="noStrike" cap="none" dirty="0">
                <a:solidFill>
                  <a:srgbClr val="000000"/>
                </a:solidFill>
                <a:effectLst/>
                <a:latin typeface="Arial"/>
                <a:ea typeface="Arial"/>
                <a:cs typeface="Arial"/>
                <a:sym typeface="Arial"/>
              </a:rPr>
              <a:t>defined</a:t>
            </a:r>
            <a:r>
              <a:rPr lang="en-US" sz="1100" b="0" i="0" u="none" strike="noStrike" cap="none" dirty="0">
                <a:solidFill>
                  <a:srgbClr val="000000"/>
                </a:solidFill>
                <a:effectLst/>
                <a:latin typeface="Arial"/>
                <a:ea typeface="Arial"/>
                <a:cs typeface="Arial"/>
                <a:sym typeface="Arial"/>
              </a:rPr>
              <a:t> in the Government's 2001 </a:t>
            </a:r>
            <a:r>
              <a:rPr lang="en-US" sz="1100" b="1" i="0" u="none" strike="noStrike" cap="none" dirty="0">
                <a:solidFill>
                  <a:srgbClr val="000000"/>
                </a:solidFill>
                <a:effectLst/>
                <a:latin typeface="Arial"/>
                <a:ea typeface="Arial"/>
                <a:cs typeface="Arial"/>
                <a:sym typeface="Arial"/>
              </a:rPr>
              <a:t>Creative Industries</a:t>
            </a:r>
            <a:r>
              <a:rPr lang="en-US" sz="1100" b="0" i="0" u="none" strike="noStrike" cap="none" dirty="0">
                <a:solidFill>
                  <a:srgbClr val="000000"/>
                </a:solidFill>
                <a:effectLst/>
                <a:latin typeface="Arial"/>
                <a:ea typeface="Arial"/>
                <a:cs typeface="Arial"/>
                <a:sym typeface="Arial"/>
              </a:rPr>
              <a:t> Mapping. Defined as “those </a:t>
            </a:r>
            <a:r>
              <a:rPr lang="en-US" sz="1100" b="1" i="0" u="none" strike="noStrike" cap="none" dirty="0">
                <a:solidFill>
                  <a:srgbClr val="000000"/>
                </a:solidFill>
                <a:effectLst/>
                <a:latin typeface="Arial"/>
                <a:ea typeface="Arial"/>
                <a:cs typeface="Arial"/>
                <a:sym typeface="Arial"/>
              </a:rPr>
              <a:t>industries</a:t>
            </a:r>
            <a:r>
              <a:rPr lang="en-US" sz="1100" b="0" i="0" u="none" strike="noStrike" cap="none" dirty="0">
                <a:solidFill>
                  <a:srgbClr val="000000"/>
                </a:solidFill>
                <a:effectLst/>
                <a:latin typeface="Arial"/>
                <a:ea typeface="Arial"/>
                <a:cs typeface="Arial"/>
                <a:sym typeface="Arial"/>
              </a:rPr>
              <a:t> which have their origin in individual </a:t>
            </a:r>
            <a:r>
              <a:rPr lang="en-US" sz="1100" b="1" i="0" u="none" strike="noStrike" cap="none" dirty="0">
                <a:solidFill>
                  <a:srgbClr val="000000"/>
                </a:solidFill>
                <a:effectLst/>
                <a:latin typeface="Arial"/>
                <a:ea typeface="Arial"/>
                <a:cs typeface="Arial"/>
                <a:sym typeface="Arial"/>
              </a:rPr>
              <a:t>creativity</a:t>
            </a:r>
            <a:r>
              <a:rPr lang="en-US" sz="1100" b="0" i="0" u="none" strike="noStrike" cap="none" dirty="0">
                <a:solidFill>
                  <a:srgbClr val="000000"/>
                </a:solidFill>
                <a:effectLst/>
                <a:latin typeface="Arial"/>
                <a:ea typeface="Arial"/>
                <a:cs typeface="Arial"/>
                <a:sym typeface="Arial"/>
              </a:rPr>
              <a:t>, skill and talent. and which have a potential for wealth and job creation through the generation and. exploitation of intellectual property”.</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Think how often in every day of your life you interact with creative industries – music, radio, newspapers, magazines, books, TV content on YouTube, podcasts, billboard posters, architecture – so much of what you see is designed, produced, created.</a:t>
            </a:r>
            <a:endParaRPr lang="en-GB" dirty="0"/>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(1 min)</a:t>
            </a:r>
            <a:endParaRPr dirty="0"/>
          </a:p>
        </p:txBody>
      </p:sp>
      <p:sp>
        <p:nvSpPr>
          <p:cNvPr id="112" name="Google Shape;112;g5d5b5f52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045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409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711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ICEBREAKER</a:t>
            </a:r>
          </a:p>
          <a:p>
            <a:pPr marL="0" lvl="0" indent="0" algn="l" rtl="0">
              <a:spcBef>
                <a:spcPts val="0"/>
              </a:spcBef>
              <a:spcAft>
                <a:spcPts val="0"/>
              </a:spcAft>
              <a:buNone/>
            </a:pPr>
            <a:r>
              <a:rPr lang="en-US" dirty="0"/>
              <a:t>Teacher to refer students back to the film they saw in their assembly and ask them to think about crafts markets, crafts beers, artisan breads, handmade Jewellery, different materials and associated trades </a:t>
            </a:r>
            <a:r>
              <a:rPr lang="en-US" dirty="0" err="1"/>
              <a:t>etc</a:t>
            </a:r>
            <a:r>
              <a:rPr lang="en-US" dirty="0"/>
              <a:t> Then teacher or nominated student to jot answers called out from class on to flipchart paper. How many do you get? Allow 4 mins for shoutout, then spend time reflecting on infographic on next slide.</a:t>
            </a: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80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Any surprises?</a:t>
            </a:r>
          </a:p>
          <a:p>
            <a:pPr marL="0" lvl="0" indent="0" algn="l" rtl="0">
              <a:spcBef>
                <a:spcPts val="0"/>
              </a:spcBef>
              <a:spcAft>
                <a:spcPts val="0"/>
              </a:spcAft>
              <a:buNone/>
            </a:pPr>
            <a:r>
              <a:rPr lang="en-US" dirty="0"/>
              <a:t>Take note of the circles around the outside and the associated craft and fashion wider careers within</a:t>
            </a: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630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84420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chemeClr val="tx1">
                    <a:lumMod val="50000"/>
                    <a:lumOff val="50000"/>
                  </a:schemeClr>
                </a:solidFill>
              </a:rPr>
              <a:t>Everyone think of two items of clothing or an accessory or a household item and write one on each of two post-it notes</a:t>
            </a:r>
          </a:p>
          <a:p>
            <a:r>
              <a:rPr lang="en-US" sz="1100" dirty="0">
                <a:solidFill>
                  <a:schemeClr val="tx1">
                    <a:lumMod val="50000"/>
                    <a:lumOff val="50000"/>
                  </a:schemeClr>
                </a:solidFill>
              </a:rPr>
              <a:t>Swap one with the person next to you.</a:t>
            </a:r>
          </a:p>
          <a:p>
            <a:r>
              <a:rPr lang="en-US" sz="1100" dirty="0">
                <a:solidFill>
                  <a:schemeClr val="tx1">
                    <a:lumMod val="50000"/>
                    <a:lumOff val="50000"/>
                  </a:schemeClr>
                </a:solidFill>
              </a:rPr>
              <a:t>You have two objects – can they be put together to create a new product with a new purpose?</a:t>
            </a:r>
          </a:p>
          <a:p>
            <a:r>
              <a:rPr lang="en-US" sz="1100" dirty="0">
                <a:solidFill>
                  <a:schemeClr val="tx1">
                    <a:lumMod val="50000"/>
                    <a:lumOff val="50000"/>
                  </a:schemeClr>
                </a:solidFill>
              </a:rPr>
              <a:t>After 3 mins, swap one with the person the other side of you, and ideate again</a:t>
            </a:r>
          </a:p>
          <a:p>
            <a:r>
              <a:rPr lang="en-US" sz="1100" dirty="0">
                <a:solidFill>
                  <a:schemeClr val="tx1">
                    <a:lumMod val="50000"/>
                    <a:lumOff val="50000"/>
                  </a:schemeClr>
                </a:solidFill>
              </a:rPr>
              <a:t>If possible, think of ideas that need to use a craft to produce the item</a:t>
            </a:r>
          </a:p>
          <a:p>
            <a:r>
              <a:rPr lang="en-US" sz="1100" dirty="0">
                <a:solidFill>
                  <a:schemeClr val="tx1">
                    <a:lumMod val="50000"/>
                    <a:lumOff val="50000"/>
                  </a:schemeClr>
                </a:solidFill>
              </a:rPr>
              <a:t>Collect ideas on a flip chart at the front of class</a:t>
            </a:r>
          </a:p>
          <a:p>
            <a:endParaRPr lang="en-GB" dirty="0"/>
          </a:p>
        </p:txBody>
      </p:sp>
    </p:spTree>
    <p:extLst>
      <p:ext uri="{BB962C8B-B14F-4D97-AF65-F5344CB8AC3E}">
        <p14:creationId xmlns:p14="http://schemas.microsoft.com/office/powerpoint/2010/main" val="950310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 and film (15 mins)</a:t>
            </a:r>
            <a:endParaRPr lang="en-GB" dirty="0"/>
          </a:p>
        </p:txBody>
      </p:sp>
    </p:spTree>
    <p:extLst>
      <p:ext uri="{BB962C8B-B14F-4D97-AF65-F5344CB8AC3E}">
        <p14:creationId xmlns:p14="http://schemas.microsoft.com/office/powerpoint/2010/main" val="1575655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1256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6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discovercreative.careers/video-programme/crafts-fashion-textiles/cockpit-arts/" TargetMode="Externa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3" Type="http://schemas.openxmlformats.org/officeDocument/2006/relationships/image" Target="../media/image1.jpg"/><Relationship Id="rId7" Type="http://schemas.openxmlformats.org/officeDocument/2006/relationships/image" Target="../media/image18.jpg"/><Relationship Id="rId12"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eg"/><Relationship Id="rId1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jpg"/><Relationship Id="rId7"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7.jpg"/><Relationship Id="rId4" Type="http://schemas.openxmlformats.org/officeDocument/2006/relationships/image" Target="../media/image18.jpg"/><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hyperlink" Target="http://www.discovercreative.career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tiff"/></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discovercreative.careers/video-programme/crafts-fashion-textiles/celebrate-crafts-fashion-and-textiles/" TargetMode="Externa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jpg"/><Relationship Id="rId7"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hyperlink" Target="https://www.jakeharms.com/imacaquarium?ref=pcrorganicgglunkwn&amp;prid=pcseogglunkwn" TargetMode="External"/><Relationship Id="rId9"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A7F8DB-6320-47ED-AF51-B137E6CD7419}"/>
              </a:ext>
            </a:extLst>
          </p:cNvPr>
          <p:cNvPicPr>
            <a:picLocks noChangeAspect="1"/>
          </p:cNvPicPr>
          <p:nvPr/>
        </p:nvPicPr>
        <p:blipFill>
          <a:blip r:embed="rId2"/>
          <a:stretch>
            <a:fillRect/>
          </a:stretch>
        </p:blipFill>
        <p:spPr>
          <a:xfrm>
            <a:off x="1" y="0"/>
            <a:ext cx="12344400" cy="6858000"/>
          </a:xfrm>
          <a:prstGeom prst="rect">
            <a:avLst/>
          </a:prstGeom>
        </p:spPr>
      </p:pic>
      <p:pic>
        <p:nvPicPr>
          <p:cNvPr id="5" name="Picture 4">
            <a:extLst>
              <a:ext uri="{FF2B5EF4-FFF2-40B4-BE49-F238E27FC236}">
                <a16:creationId xmlns:a16="http://schemas.microsoft.com/office/drawing/2014/main" id="{9821C5D3-8703-4BE1-8E2D-6B40D43F8046}"/>
              </a:ext>
            </a:extLst>
          </p:cNvPr>
          <p:cNvPicPr>
            <a:picLocks noChangeAspect="1"/>
          </p:cNvPicPr>
          <p:nvPr/>
        </p:nvPicPr>
        <p:blipFill>
          <a:blip r:embed="rId2"/>
          <a:stretch>
            <a:fillRect/>
          </a:stretch>
        </p:blipFill>
        <p:spPr>
          <a:xfrm>
            <a:off x="84333" y="0"/>
            <a:ext cx="12175735" cy="4945452"/>
          </a:xfrm>
          <a:prstGeom prst="rect">
            <a:avLst/>
          </a:prstGeom>
        </p:spPr>
      </p:pic>
      <p:sp>
        <p:nvSpPr>
          <p:cNvPr id="7" name="Title 3">
            <a:extLst>
              <a:ext uri="{FF2B5EF4-FFF2-40B4-BE49-F238E27FC236}">
                <a16:creationId xmlns:a16="http://schemas.microsoft.com/office/drawing/2014/main" id="{5A440933-E987-4981-8F6D-A50D8858D3D5}"/>
              </a:ext>
            </a:extLst>
          </p:cNvPr>
          <p:cNvSpPr txBox="1">
            <a:spLocks/>
          </p:cNvSpPr>
          <p:nvPr/>
        </p:nvSpPr>
        <p:spPr>
          <a:xfrm>
            <a:off x="1010653" y="4292709"/>
            <a:ext cx="10515600" cy="132556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a:solidFill>
                  <a:schemeClr val="accent1">
                    <a:lumMod val="60000"/>
                    <a:lumOff val="40000"/>
                  </a:schemeClr>
                </a:solidFill>
              </a:rPr>
              <a:t>Crafts, fashion &amp; textiles</a:t>
            </a:r>
            <a:endParaRPr lang="en-GB" sz="4000" dirty="0">
              <a:solidFill>
                <a:schemeClr val="accent1">
                  <a:lumMod val="60000"/>
                  <a:lumOff val="40000"/>
                </a:schemeClr>
              </a:solidFill>
            </a:endParaRPr>
          </a:p>
        </p:txBody>
      </p:sp>
      <p:pic>
        <p:nvPicPr>
          <p:cNvPr id="8" name="Picture 7">
            <a:extLst>
              <a:ext uri="{FF2B5EF4-FFF2-40B4-BE49-F238E27FC236}">
                <a16:creationId xmlns:a16="http://schemas.microsoft.com/office/drawing/2014/main" id="{2EA63126-E784-40EE-950C-EF7C0BA6F0F2}"/>
              </a:ext>
            </a:extLst>
          </p:cNvPr>
          <p:cNvPicPr>
            <a:picLocks noChangeAspect="1"/>
          </p:cNvPicPr>
          <p:nvPr/>
        </p:nvPicPr>
        <p:blipFill>
          <a:blip r:embed="rId3"/>
          <a:stretch>
            <a:fillRect/>
          </a:stretch>
        </p:blipFill>
        <p:spPr>
          <a:xfrm>
            <a:off x="7807225" y="3529664"/>
            <a:ext cx="2468880" cy="932992"/>
          </a:xfrm>
          <a:prstGeom prst="rect">
            <a:avLst/>
          </a:prstGeom>
        </p:spPr>
      </p:pic>
    </p:spTree>
    <p:extLst>
      <p:ext uri="{BB962C8B-B14F-4D97-AF65-F5344CB8AC3E}">
        <p14:creationId xmlns:p14="http://schemas.microsoft.com/office/powerpoint/2010/main" val="1780564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tore&#10;&#10;Description automatically generated">
            <a:extLst>
              <a:ext uri="{FF2B5EF4-FFF2-40B4-BE49-F238E27FC236}">
                <a16:creationId xmlns:a16="http://schemas.microsoft.com/office/drawing/2014/main" id="{28FA39F3-7680-4FB3-81B5-DF6576E68030}"/>
              </a:ext>
            </a:extLst>
          </p:cNvPr>
          <p:cNvPicPr>
            <a:picLocks noChangeAspect="1"/>
          </p:cNvPicPr>
          <p:nvPr/>
        </p:nvPicPr>
        <p:blipFill rotWithShape="1">
          <a:blip r:embed="rId3"/>
          <a:srcRect t="1286" b="9851"/>
          <a:stretch/>
        </p:blipFill>
        <p:spPr>
          <a:xfrm>
            <a:off x="0" y="1371600"/>
            <a:ext cx="12192000" cy="6096000"/>
          </a:xfrm>
          <a:prstGeom prst="rect">
            <a:avLst/>
          </a:prstGeom>
        </p:spPr>
      </p:pic>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4"/>
          <a:srcRect b="74546"/>
          <a:stretch/>
        </p:blipFill>
        <p:spPr>
          <a:xfrm>
            <a:off x="-23948"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612398" y="207080"/>
            <a:ext cx="7458641" cy="1325563"/>
          </a:xfrm>
        </p:spPr>
        <p:txBody>
          <a:bodyPr/>
          <a:lstStyle/>
          <a:p>
            <a:r>
              <a:rPr lang="en-US" dirty="0">
                <a:solidFill>
                  <a:schemeClr val="bg1"/>
                </a:solidFill>
              </a:rPr>
              <a:t>Tour Cockpit Arts</a:t>
            </a:r>
            <a:br>
              <a:rPr lang="en-US" dirty="0">
                <a:solidFill>
                  <a:schemeClr val="bg1"/>
                </a:solidFill>
              </a:rPr>
            </a:br>
            <a:r>
              <a:rPr lang="en-US" sz="2000" dirty="0">
                <a:solidFill>
                  <a:schemeClr val="bg1"/>
                </a:solidFill>
              </a:rPr>
              <a:t>(15 mins)</a:t>
            </a:r>
            <a:endParaRPr lang="en-GB" sz="2000"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1179764" y="2001622"/>
            <a:ext cx="10288336" cy="5465978"/>
          </a:xfrm>
        </p:spPr>
        <p:txBody>
          <a:bodyPr/>
          <a:lstStyle/>
          <a:p>
            <a:pPr marL="114300" indent="0" algn="ctr">
              <a:buNone/>
            </a:pPr>
            <a:endParaRPr lang="en-US" dirty="0">
              <a:solidFill>
                <a:schemeClr val="bg1"/>
              </a:solidFill>
            </a:endParaRPr>
          </a:p>
          <a:p>
            <a:pPr marL="114300" indent="0" algn="ctr">
              <a:buNone/>
            </a:pPr>
            <a:endParaRPr lang="en-US" dirty="0">
              <a:solidFill>
                <a:schemeClr val="bg1"/>
              </a:solidFill>
            </a:endParaRPr>
          </a:p>
          <a:p>
            <a:pPr marL="114300" indent="0" algn="ctr">
              <a:buNone/>
            </a:pPr>
            <a:endParaRPr lang="en-US" dirty="0">
              <a:solidFill>
                <a:schemeClr val="bg1"/>
              </a:solidFill>
            </a:endParaRPr>
          </a:p>
          <a:p>
            <a:pPr marL="114300" indent="0" algn="ctr">
              <a:buNone/>
            </a:pPr>
            <a:endParaRPr lang="en-US" dirty="0">
              <a:solidFill>
                <a:schemeClr val="bg1"/>
              </a:solidFill>
            </a:endParaRPr>
          </a:p>
          <a:p>
            <a:pPr marL="114300" indent="0" algn="ctr">
              <a:buNone/>
            </a:pPr>
            <a:endParaRPr lang="en-US" dirty="0">
              <a:solidFill>
                <a:schemeClr val="bg1"/>
              </a:solidFill>
            </a:endParaRPr>
          </a:p>
          <a:p>
            <a:pPr marL="114300" indent="0" algn="ctr">
              <a:buNone/>
            </a:pPr>
            <a:endParaRPr lang="en-US" dirty="0">
              <a:solidFill>
                <a:schemeClr val="bg1"/>
              </a:solidFill>
            </a:endParaRPr>
          </a:p>
          <a:p>
            <a:pPr marL="114300" indent="0" algn="ctr">
              <a:buNone/>
            </a:pPr>
            <a:r>
              <a:rPr lang="en-US" sz="4800" b="1" dirty="0">
                <a:solidFill>
                  <a:srgbClr val="00B0F0"/>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VISIT NOW</a:t>
            </a:r>
            <a:endParaRPr lang="en-US" sz="4800" b="1" dirty="0">
              <a:solidFill>
                <a:srgbClr val="00B0F0"/>
              </a:solidFill>
              <a:effectLst>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4"/>
          <a:srcRect l="12779" t="25575" r="12409" b="26353"/>
          <a:stretch/>
        </p:blipFill>
        <p:spPr>
          <a:xfrm>
            <a:off x="8707384" y="456358"/>
            <a:ext cx="3168666" cy="827009"/>
          </a:xfrm>
          <a:prstGeom prst="rect">
            <a:avLst/>
          </a:prstGeom>
        </p:spPr>
      </p:pic>
    </p:spTree>
    <p:extLst>
      <p:ext uri="{BB962C8B-B14F-4D97-AF65-F5344CB8AC3E}">
        <p14:creationId xmlns:p14="http://schemas.microsoft.com/office/powerpoint/2010/main" val="1458800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612398" y="207080"/>
            <a:ext cx="7458641" cy="1325563"/>
          </a:xfrm>
        </p:spPr>
        <p:txBody>
          <a:bodyPr/>
          <a:lstStyle/>
          <a:p>
            <a:r>
              <a:rPr lang="en-US" dirty="0">
                <a:solidFill>
                  <a:schemeClr val="bg1"/>
                </a:solidFill>
              </a:rPr>
              <a:t>Tour of Cockpit Arts</a:t>
            </a:r>
            <a:br>
              <a:rPr lang="en-US" dirty="0">
                <a:solidFill>
                  <a:schemeClr val="bg1"/>
                </a:solidFill>
              </a:rPr>
            </a:br>
            <a:r>
              <a:rPr lang="en-US" sz="2000" dirty="0">
                <a:solidFill>
                  <a:schemeClr val="bg1"/>
                </a:solidFill>
              </a:rPr>
              <a:t>(Discussion – 10 mins)</a:t>
            </a:r>
            <a:endParaRPr lang="en-GB" sz="2000"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5781594" y="1689490"/>
            <a:ext cx="6410406" cy="5257410"/>
          </a:xfrm>
          <a:solidFill>
            <a:schemeClr val="bg1">
              <a:lumMod val="85000"/>
              <a:alpha val="70980"/>
            </a:schemeClr>
          </a:solidFill>
        </p:spPr>
        <p:txBody>
          <a:bodyPr/>
          <a:lstStyle/>
          <a:p>
            <a:pPr marL="114300" indent="0">
              <a:buNone/>
            </a:pPr>
            <a:r>
              <a:rPr lang="en-US" dirty="0">
                <a:solidFill>
                  <a:schemeClr val="tx1">
                    <a:lumMod val="50000"/>
                    <a:lumOff val="50000"/>
                  </a:schemeClr>
                </a:solidFill>
              </a:rPr>
              <a:t>Cockpit Arts is London’s leading studios for contemporary makers and an award-winning social enterprise.</a:t>
            </a:r>
          </a:p>
          <a:p>
            <a:pPr marL="114300" indent="0">
              <a:buNone/>
            </a:pPr>
            <a:r>
              <a:rPr lang="en-US" dirty="0">
                <a:solidFill>
                  <a:schemeClr val="tx1">
                    <a:lumMod val="50000"/>
                    <a:lumOff val="50000"/>
                  </a:schemeClr>
                </a:solidFill>
              </a:rPr>
              <a:t> </a:t>
            </a:r>
          </a:p>
          <a:p>
            <a:pPr marL="114300" indent="0">
              <a:buNone/>
            </a:pPr>
            <a:r>
              <a:rPr lang="en-US" dirty="0">
                <a:solidFill>
                  <a:schemeClr val="tx1">
                    <a:lumMod val="50000"/>
                    <a:lumOff val="50000"/>
                  </a:schemeClr>
                </a:solidFill>
              </a:rPr>
              <a:t>Was Cockpit Arts what you expected?</a:t>
            </a:r>
          </a:p>
          <a:p>
            <a:pPr marL="114300" indent="0">
              <a:buNone/>
            </a:pPr>
            <a:endParaRPr lang="en-US" dirty="0">
              <a:solidFill>
                <a:schemeClr val="tx1">
                  <a:lumMod val="50000"/>
                  <a:lumOff val="50000"/>
                </a:schemeClr>
              </a:solidFill>
            </a:endParaRPr>
          </a:p>
          <a:p>
            <a:pPr marL="114300" indent="0">
              <a:buNone/>
            </a:pPr>
            <a:r>
              <a:rPr lang="en-US" dirty="0">
                <a:solidFill>
                  <a:schemeClr val="tx1">
                    <a:lumMod val="50000"/>
                    <a:lumOff val="50000"/>
                  </a:schemeClr>
                </a:solidFill>
              </a:rPr>
              <a:t>Which crafts appealed the most?</a:t>
            </a:r>
          </a:p>
          <a:p>
            <a:pPr marL="114300" indent="0">
              <a:buNone/>
            </a:pPr>
            <a:endParaRPr lang="en-US" dirty="0">
              <a:solidFill>
                <a:schemeClr val="tx1">
                  <a:lumMod val="50000"/>
                  <a:lumOff val="50000"/>
                </a:schemeClr>
              </a:solidFill>
            </a:endParaRPr>
          </a:p>
          <a:p>
            <a:pPr marL="114300" indent="0">
              <a:buNone/>
            </a:pPr>
            <a:r>
              <a:rPr lang="en-US" dirty="0">
                <a:solidFill>
                  <a:schemeClr val="tx1">
                    <a:lumMod val="50000"/>
                    <a:lumOff val="50000"/>
                  </a:schemeClr>
                </a:solidFill>
              </a:rPr>
              <a:t>Would you like to work in craft or fashion? Why?</a:t>
            </a: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pic>
        <p:nvPicPr>
          <p:cNvPr id="8" name="Picture 7">
            <a:extLst>
              <a:ext uri="{FF2B5EF4-FFF2-40B4-BE49-F238E27FC236}">
                <a16:creationId xmlns:a16="http://schemas.microsoft.com/office/drawing/2014/main" id="{27D3DE01-BD4B-492F-A343-FF6692692B13}"/>
              </a:ext>
            </a:extLst>
          </p:cNvPr>
          <p:cNvPicPr>
            <a:picLocks noChangeAspect="1"/>
          </p:cNvPicPr>
          <p:nvPr/>
        </p:nvPicPr>
        <p:blipFill rotWithShape="1">
          <a:blip r:embed="rId4"/>
          <a:srcRect b="10175"/>
          <a:stretch/>
        </p:blipFill>
        <p:spPr>
          <a:xfrm>
            <a:off x="0" y="1690689"/>
            <a:ext cx="5781594" cy="5167311"/>
          </a:xfrm>
          <a:prstGeom prst="rect">
            <a:avLst/>
          </a:prstGeom>
        </p:spPr>
      </p:pic>
    </p:spTree>
    <p:extLst>
      <p:ext uri="{BB962C8B-B14F-4D97-AF65-F5344CB8AC3E}">
        <p14:creationId xmlns:p14="http://schemas.microsoft.com/office/powerpoint/2010/main" val="2905046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4472"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416453" y="207080"/>
            <a:ext cx="7458641" cy="1325563"/>
          </a:xfrm>
        </p:spPr>
        <p:txBody>
          <a:bodyPr/>
          <a:lstStyle/>
          <a:p>
            <a:r>
              <a:rPr lang="en-US" dirty="0">
                <a:solidFill>
                  <a:schemeClr val="bg1"/>
                </a:solidFill>
              </a:rPr>
              <a:t>Sustainably innovative</a:t>
            </a:r>
            <a:endParaRPr lang="en-GB"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1877123" y="6401642"/>
            <a:ext cx="7437120" cy="4817221"/>
          </a:xfrm>
        </p:spPr>
        <p:txBody>
          <a:bodyPr/>
          <a:lstStyle/>
          <a:p>
            <a:pPr marL="114300" indent="0">
              <a:buNone/>
            </a:pPr>
            <a:r>
              <a:rPr lang="en-US" dirty="0">
                <a:solidFill>
                  <a:schemeClr val="tx1">
                    <a:lumMod val="50000"/>
                    <a:lumOff val="50000"/>
                  </a:schemeClr>
                </a:solidFill>
              </a:rPr>
              <a:t>?</a:t>
            </a:r>
            <a:endParaRPr lang="en-US" dirty="0">
              <a:solidFill>
                <a:schemeClr val="bg1"/>
              </a:solidFill>
            </a:endParaRPr>
          </a:p>
          <a:p>
            <a:pPr marL="114300" indent="0">
              <a:buNone/>
            </a:pPr>
            <a:endParaRPr lang="en-US" dirty="0">
              <a:solidFill>
                <a:schemeClr val="bg1"/>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A9404AD3-04C1-4073-9856-E938CA277E77}"/>
              </a:ext>
            </a:extLst>
          </p:cNvPr>
          <p:cNvPicPr>
            <a:picLocks noChangeAspect="1"/>
          </p:cNvPicPr>
          <p:nvPr/>
        </p:nvPicPr>
        <p:blipFill rotWithShape="1">
          <a:blip r:embed="rId4"/>
          <a:srcRect t="19029"/>
          <a:stretch/>
        </p:blipFill>
        <p:spPr>
          <a:xfrm>
            <a:off x="-11248" y="1690688"/>
            <a:ext cx="2676525" cy="1380538"/>
          </a:xfrm>
          <a:prstGeom prst="rect">
            <a:avLst/>
          </a:prstGeom>
        </p:spPr>
      </p:pic>
      <p:pic>
        <p:nvPicPr>
          <p:cNvPr id="13" name="Picture 12" descr="A picture containing indoor, wood&#10;&#10;Description automatically generated">
            <a:extLst>
              <a:ext uri="{FF2B5EF4-FFF2-40B4-BE49-F238E27FC236}">
                <a16:creationId xmlns:a16="http://schemas.microsoft.com/office/drawing/2014/main" id="{CE9A8217-1CF5-4386-B020-2C93AF5C90D0}"/>
              </a:ext>
            </a:extLst>
          </p:cNvPr>
          <p:cNvPicPr>
            <a:picLocks noChangeAspect="1"/>
          </p:cNvPicPr>
          <p:nvPr/>
        </p:nvPicPr>
        <p:blipFill>
          <a:blip r:embed="rId5"/>
          <a:stretch>
            <a:fillRect/>
          </a:stretch>
        </p:blipFill>
        <p:spPr>
          <a:xfrm>
            <a:off x="9106832" y="1702141"/>
            <a:ext cx="3085168" cy="2985185"/>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4207DCD-48F3-4D7E-AE8A-D3D98BCEAFE7}"/>
              </a:ext>
            </a:extLst>
          </p:cNvPr>
          <p:cNvPicPr>
            <a:picLocks noChangeAspect="1"/>
          </p:cNvPicPr>
          <p:nvPr/>
        </p:nvPicPr>
        <p:blipFill rotWithShape="1">
          <a:blip r:embed="rId6"/>
          <a:srcRect r="18826"/>
          <a:stretch/>
        </p:blipFill>
        <p:spPr>
          <a:xfrm>
            <a:off x="2678501" y="1687387"/>
            <a:ext cx="1832479" cy="1612474"/>
          </a:xfrm>
          <a:prstGeom prst="rect">
            <a:avLst/>
          </a:prstGeom>
        </p:spPr>
      </p:pic>
      <p:pic>
        <p:nvPicPr>
          <p:cNvPr id="22" name="Picture 21" descr="A picture containing indoor, plastic, pink, colorful&#10;&#10;Description automatically generated">
            <a:extLst>
              <a:ext uri="{FF2B5EF4-FFF2-40B4-BE49-F238E27FC236}">
                <a16:creationId xmlns:a16="http://schemas.microsoft.com/office/drawing/2014/main" id="{25654310-4753-4C10-B108-7EA65DA536EC}"/>
              </a:ext>
            </a:extLst>
          </p:cNvPr>
          <p:cNvPicPr>
            <a:picLocks noChangeAspect="1"/>
          </p:cNvPicPr>
          <p:nvPr/>
        </p:nvPicPr>
        <p:blipFill>
          <a:blip r:embed="rId7"/>
          <a:stretch>
            <a:fillRect/>
          </a:stretch>
        </p:blipFill>
        <p:spPr>
          <a:xfrm>
            <a:off x="-9934" y="5105873"/>
            <a:ext cx="2255956" cy="1752126"/>
          </a:xfrm>
          <a:prstGeom prst="rect">
            <a:avLst/>
          </a:prstGeom>
        </p:spPr>
      </p:pic>
      <p:pic>
        <p:nvPicPr>
          <p:cNvPr id="24" name="Picture 23" descr="A picture containing accessory&#10;&#10;Description automatically generated">
            <a:extLst>
              <a:ext uri="{FF2B5EF4-FFF2-40B4-BE49-F238E27FC236}">
                <a16:creationId xmlns:a16="http://schemas.microsoft.com/office/drawing/2014/main" id="{50026841-9A32-43A6-A7DE-F4F477DF64C4}"/>
              </a:ext>
            </a:extLst>
          </p:cNvPr>
          <p:cNvPicPr>
            <a:picLocks noChangeAspect="1"/>
          </p:cNvPicPr>
          <p:nvPr/>
        </p:nvPicPr>
        <p:blipFill rotWithShape="1">
          <a:blip r:embed="rId8"/>
          <a:srcRect t="7274" b="7652"/>
          <a:stretch/>
        </p:blipFill>
        <p:spPr>
          <a:xfrm>
            <a:off x="7123927" y="4687326"/>
            <a:ext cx="2549590" cy="2169026"/>
          </a:xfrm>
          <a:prstGeom prst="rect">
            <a:avLst/>
          </a:prstGeom>
        </p:spPr>
      </p:pic>
      <p:pic>
        <p:nvPicPr>
          <p:cNvPr id="2050" name="Picture 2" descr="These Unique and Awesome DIY Upcycle Jean Projects are going to totally inspire you to create something fabulous!  So many choices… which one is going to be on your to do list?">
            <a:extLst>
              <a:ext uri="{FF2B5EF4-FFF2-40B4-BE49-F238E27FC236}">
                <a16:creationId xmlns:a16="http://schemas.microsoft.com/office/drawing/2014/main" id="{D05EAD91-3075-4DEF-8BB9-DF430BBFE97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039" t="33642" r="25585" b="15040"/>
          <a:stretch/>
        </p:blipFill>
        <p:spPr bwMode="auto">
          <a:xfrm>
            <a:off x="2071566" y="3093115"/>
            <a:ext cx="2431919" cy="37913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8718C35-186D-4193-8A0A-C904B136BCFC}"/>
              </a:ext>
            </a:extLst>
          </p:cNvPr>
          <p:cNvPicPr>
            <a:picLocks noChangeAspect="1"/>
          </p:cNvPicPr>
          <p:nvPr/>
        </p:nvPicPr>
        <p:blipFill rotWithShape="1">
          <a:blip r:embed="rId10"/>
          <a:srcRect l="15535" t="12781" r="12249" b="10908"/>
          <a:stretch/>
        </p:blipFill>
        <p:spPr>
          <a:xfrm>
            <a:off x="6608869" y="1712144"/>
            <a:ext cx="2471693" cy="2611833"/>
          </a:xfrm>
          <a:prstGeom prst="rect">
            <a:avLst/>
          </a:prstGeom>
        </p:spPr>
      </p:pic>
      <p:pic>
        <p:nvPicPr>
          <p:cNvPr id="30" name="Picture 29" descr="A picture containing indoor, gambling house&#10;&#10;Description automatically generated">
            <a:extLst>
              <a:ext uri="{FF2B5EF4-FFF2-40B4-BE49-F238E27FC236}">
                <a16:creationId xmlns:a16="http://schemas.microsoft.com/office/drawing/2014/main" id="{83A0DAF7-BD8B-4AD6-BF9C-D4A66E7B511D}"/>
              </a:ext>
            </a:extLst>
          </p:cNvPr>
          <p:cNvPicPr>
            <a:picLocks noChangeAspect="1"/>
          </p:cNvPicPr>
          <p:nvPr/>
        </p:nvPicPr>
        <p:blipFill rotWithShape="1">
          <a:blip r:embed="rId11"/>
          <a:srcRect t="8545" b="11988"/>
          <a:stretch/>
        </p:blipFill>
        <p:spPr>
          <a:xfrm>
            <a:off x="4480035" y="4710876"/>
            <a:ext cx="2643892" cy="2147123"/>
          </a:xfrm>
          <a:prstGeom prst="rect">
            <a:avLst/>
          </a:prstGeom>
        </p:spPr>
      </p:pic>
      <p:sp>
        <p:nvSpPr>
          <p:cNvPr id="31" name="TextBox 30">
            <a:extLst>
              <a:ext uri="{FF2B5EF4-FFF2-40B4-BE49-F238E27FC236}">
                <a16:creationId xmlns:a16="http://schemas.microsoft.com/office/drawing/2014/main" id="{605D9F47-8615-47B8-B28C-D22175E58016}"/>
              </a:ext>
            </a:extLst>
          </p:cNvPr>
          <p:cNvSpPr txBox="1"/>
          <p:nvPr/>
        </p:nvSpPr>
        <p:spPr>
          <a:xfrm>
            <a:off x="7837291" y="4201987"/>
            <a:ext cx="1229824" cy="307777"/>
          </a:xfrm>
          <a:prstGeom prst="rect">
            <a:avLst/>
          </a:prstGeom>
          <a:noFill/>
        </p:spPr>
        <p:txBody>
          <a:bodyPr wrap="none" rtlCol="0">
            <a:spAutoFit/>
          </a:bodyPr>
          <a:lstStyle/>
          <a:p>
            <a:r>
              <a:rPr lang="en-US" dirty="0"/>
              <a:t>Ring pull bag</a:t>
            </a:r>
            <a:endParaRPr lang="en-GB" dirty="0"/>
          </a:p>
        </p:txBody>
      </p:sp>
      <p:sp>
        <p:nvSpPr>
          <p:cNvPr id="33" name="TextBox 32">
            <a:extLst>
              <a:ext uri="{FF2B5EF4-FFF2-40B4-BE49-F238E27FC236}">
                <a16:creationId xmlns:a16="http://schemas.microsoft.com/office/drawing/2014/main" id="{212CAEF3-1027-4FCD-A4F5-52C1FE7D5E91}"/>
              </a:ext>
            </a:extLst>
          </p:cNvPr>
          <p:cNvSpPr txBox="1"/>
          <p:nvPr/>
        </p:nvSpPr>
        <p:spPr>
          <a:xfrm>
            <a:off x="4552713" y="4372773"/>
            <a:ext cx="1887055" cy="307777"/>
          </a:xfrm>
          <a:prstGeom prst="rect">
            <a:avLst/>
          </a:prstGeom>
          <a:noFill/>
        </p:spPr>
        <p:txBody>
          <a:bodyPr wrap="none" rtlCol="0">
            <a:spAutoFit/>
          </a:bodyPr>
          <a:lstStyle/>
          <a:p>
            <a:r>
              <a:rPr lang="en-US" dirty="0"/>
              <a:t>Newspaper Jewellery</a:t>
            </a:r>
            <a:endParaRPr lang="en-GB" dirty="0"/>
          </a:p>
        </p:txBody>
      </p:sp>
      <p:pic>
        <p:nvPicPr>
          <p:cNvPr id="5" name="Picture 4" descr="A picture containing indoor, basket, container, stack&#10;&#10;Description automatically generated">
            <a:extLst>
              <a:ext uri="{FF2B5EF4-FFF2-40B4-BE49-F238E27FC236}">
                <a16:creationId xmlns:a16="http://schemas.microsoft.com/office/drawing/2014/main" id="{4267C5C5-284F-4E95-ABF7-0114F5D1C098}"/>
              </a:ext>
            </a:extLst>
          </p:cNvPr>
          <p:cNvPicPr>
            <a:picLocks noChangeAspect="1"/>
          </p:cNvPicPr>
          <p:nvPr/>
        </p:nvPicPr>
        <p:blipFill>
          <a:blip r:embed="rId12"/>
          <a:stretch>
            <a:fillRect/>
          </a:stretch>
        </p:blipFill>
        <p:spPr>
          <a:xfrm>
            <a:off x="9949010" y="4710876"/>
            <a:ext cx="2242466" cy="2130343"/>
          </a:xfrm>
          <a:prstGeom prst="rect">
            <a:avLst/>
          </a:prstGeom>
        </p:spPr>
      </p:pic>
      <p:sp>
        <p:nvSpPr>
          <p:cNvPr id="34" name="TextBox 33">
            <a:extLst>
              <a:ext uri="{FF2B5EF4-FFF2-40B4-BE49-F238E27FC236}">
                <a16:creationId xmlns:a16="http://schemas.microsoft.com/office/drawing/2014/main" id="{88C8D81A-1598-4A33-A785-BD98B5869DF4}"/>
              </a:ext>
            </a:extLst>
          </p:cNvPr>
          <p:cNvSpPr txBox="1"/>
          <p:nvPr/>
        </p:nvSpPr>
        <p:spPr>
          <a:xfrm>
            <a:off x="10649416" y="4325430"/>
            <a:ext cx="1558440" cy="307777"/>
          </a:xfrm>
          <a:prstGeom prst="rect">
            <a:avLst/>
          </a:prstGeom>
          <a:noFill/>
        </p:spPr>
        <p:txBody>
          <a:bodyPr wrap="none" rtlCol="0">
            <a:spAutoFit/>
          </a:bodyPr>
          <a:lstStyle/>
          <a:p>
            <a:r>
              <a:rPr lang="en-US" dirty="0">
                <a:solidFill>
                  <a:schemeClr val="bg1"/>
                </a:solidFill>
              </a:rPr>
              <a:t>Vintage mini sofa</a:t>
            </a:r>
            <a:endParaRPr lang="en-GB" dirty="0">
              <a:solidFill>
                <a:schemeClr val="bg1"/>
              </a:solidFill>
            </a:endParaRPr>
          </a:p>
        </p:txBody>
      </p:sp>
      <p:pic>
        <p:nvPicPr>
          <p:cNvPr id="35" name="Picture 34" descr="A picture containing floor, indoor, wooden, wood&#10;&#10;Description automatically generated">
            <a:extLst>
              <a:ext uri="{FF2B5EF4-FFF2-40B4-BE49-F238E27FC236}">
                <a16:creationId xmlns:a16="http://schemas.microsoft.com/office/drawing/2014/main" id="{94658DC0-6E70-41E3-8832-DD3DFEA5490A}"/>
              </a:ext>
            </a:extLst>
          </p:cNvPr>
          <p:cNvPicPr>
            <a:picLocks noChangeAspect="1"/>
          </p:cNvPicPr>
          <p:nvPr/>
        </p:nvPicPr>
        <p:blipFill>
          <a:blip r:embed="rId13"/>
          <a:stretch>
            <a:fillRect/>
          </a:stretch>
        </p:blipFill>
        <p:spPr>
          <a:xfrm>
            <a:off x="4473187" y="1696884"/>
            <a:ext cx="2084055" cy="3041922"/>
          </a:xfrm>
          <a:prstGeom prst="rect">
            <a:avLst/>
          </a:prstGeom>
        </p:spPr>
      </p:pic>
      <p:sp>
        <p:nvSpPr>
          <p:cNvPr id="37" name="TextBox 36">
            <a:extLst>
              <a:ext uri="{FF2B5EF4-FFF2-40B4-BE49-F238E27FC236}">
                <a16:creationId xmlns:a16="http://schemas.microsoft.com/office/drawing/2014/main" id="{113396E7-F2D6-4E7F-838E-CC5B8B906960}"/>
              </a:ext>
            </a:extLst>
          </p:cNvPr>
          <p:cNvSpPr txBox="1"/>
          <p:nvPr/>
        </p:nvSpPr>
        <p:spPr>
          <a:xfrm>
            <a:off x="4434782" y="1654560"/>
            <a:ext cx="1795684" cy="307777"/>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Old car part handles</a:t>
            </a:r>
            <a:endParaRPr lang="en-GB"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5C975797-0C25-41C8-83A2-A50B7409F8FB}"/>
              </a:ext>
            </a:extLst>
          </p:cNvPr>
          <p:cNvSpPr txBox="1"/>
          <p:nvPr/>
        </p:nvSpPr>
        <p:spPr>
          <a:xfrm>
            <a:off x="5362879" y="4765275"/>
            <a:ext cx="2084055" cy="307777"/>
          </a:xfrm>
          <a:prstGeom prst="rect">
            <a:avLst/>
          </a:prstGeom>
          <a:noFill/>
        </p:spPr>
        <p:txBody>
          <a:bodyPr wrap="square" rtlCol="0">
            <a:spAutoFit/>
          </a:bodyPr>
          <a:lstStyle/>
          <a:p>
            <a:r>
              <a:rPr lang="en-US" dirty="0"/>
              <a:t>Newspaper jewellery</a:t>
            </a:r>
            <a:endParaRPr lang="en-GB" dirty="0"/>
          </a:p>
        </p:txBody>
      </p:sp>
      <p:sp>
        <p:nvSpPr>
          <p:cNvPr id="23" name="Rectangle 22">
            <a:extLst>
              <a:ext uri="{FF2B5EF4-FFF2-40B4-BE49-F238E27FC236}">
                <a16:creationId xmlns:a16="http://schemas.microsoft.com/office/drawing/2014/main" id="{8C637E90-DA22-4825-A135-041B704BE44D}"/>
              </a:ext>
            </a:extLst>
          </p:cNvPr>
          <p:cNvSpPr/>
          <p:nvPr/>
        </p:nvSpPr>
        <p:spPr>
          <a:xfrm rot="5400000">
            <a:off x="9301436" y="3938883"/>
            <a:ext cx="738662" cy="5093682"/>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91B5331-A346-4A8E-B494-1562EEA1E710}"/>
              </a:ext>
            </a:extLst>
          </p:cNvPr>
          <p:cNvSpPr txBox="1"/>
          <p:nvPr/>
        </p:nvSpPr>
        <p:spPr>
          <a:xfrm>
            <a:off x="7130776" y="6172087"/>
            <a:ext cx="5047532" cy="769441"/>
          </a:xfrm>
          <a:prstGeom prst="rect">
            <a:avLst/>
          </a:prstGeom>
          <a:noFill/>
        </p:spPr>
        <p:txBody>
          <a:bodyPr wrap="square" rtlCol="0">
            <a:spAutoFit/>
          </a:bodyPr>
          <a:lstStyle/>
          <a:p>
            <a:pPr algn="ctr"/>
            <a:r>
              <a:rPr lang="en-US" sz="1500" b="1" dirty="0">
                <a:solidFill>
                  <a:schemeClr val="bg1"/>
                </a:solidFill>
              </a:rPr>
              <a:t>31% of makers have changed their practice in the last three years in response to environmental concerns.</a:t>
            </a:r>
          </a:p>
          <a:p>
            <a:endParaRPr lang="en-GB" dirty="0"/>
          </a:p>
        </p:txBody>
      </p:sp>
      <p:sp>
        <p:nvSpPr>
          <p:cNvPr id="6" name="Rectangle 5">
            <a:extLst>
              <a:ext uri="{FF2B5EF4-FFF2-40B4-BE49-F238E27FC236}">
                <a16:creationId xmlns:a16="http://schemas.microsoft.com/office/drawing/2014/main" id="{597CF62F-849E-47C5-A0E4-222AD29679FF}"/>
              </a:ext>
            </a:extLst>
          </p:cNvPr>
          <p:cNvSpPr/>
          <p:nvPr/>
        </p:nvSpPr>
        <p:spPr>
          <a:xfrm>
            <a:off x="2121720" y="6532022"/>
            <a:ext cx="1846980" cy="307777"/>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rPr>
              <a:t>Old jean accessories</a:t>
            </a:r>
            <a:endParaRPr lang="en-GB" dirty="0">
              <a:solidFill>
                <a:schemeClr val="bg1"/>
              </a:solidFill>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98EB3897-A785-4AAA-9B91-CF054DC645DC}"/>
              </a:ext>
            </a:extLst>
          </p:cNvPr>
          <p:cNvPicPr>
            <a:picLocks noChangeAspect="1"/>
          </p:cNvPicPr>
          <p:nvPr/>
        </p:nvPicPr>
        <p:blipFill rotWithShape="1">
          <a:blip r:embed="rId14"/>
          <a:srcRect l="18461" t="4100" r="19895" b="4494"/>
          <a:stretch/>
        </p:blipFill>
        <p:spPr>
          <a:xfrm>
            <a:off x="-9935" y="3069771"/>
            <a:ext cx="2068051" cy="2022616"/>
          </a:xfrm>
          <a:prstGeom prst="rect">
            <a:avLst/>
          </a:prstGeom>
        </p:spPr>
      </p:pic>
    </p:spTree>
    <p:extLst>
      <p:ext uri="{BB962C8B-B14F-4D97-AF65-F5344CB8AC3E}">
        <p14:creationId xmlns:p14="http://schemas.microsoft.com/office/powerpoint/2010/main" val="2268281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157881" y="1897768"/>
            <a:ext cx="7696125" cy="4753152"/>
          </a:xfrm>
        </p:spPr>
        <p:txBody>
          <a:bodyPr/>
          <a:lstStyle/>
          <a:p>
            <a:pPr marL="114300" indent="0">
              <a:buNone/>
            </a:pPr>
            <a:r>
              <a:rPr lang="en-US" sz="2400" dirty="0">
                <a:solidFill>
                  <a:schemeClr val="tx1">
                    <a:lumMod val="50000"/>
                    <a:lumOff val="50000"/>
                  </a:schemeClr>
                </a:solidFill>
              </a:rPr>
              <a:t>Students to work in pairs:</a:t>
            </a:r>
          </a:p>
          <a:p>
            <a:pPr marL="114300" indent="0">
              <a:buNone/>
            </a:pPr>
            <a:r>
              <a:rPr lang="en-US" sz="2400" dirty="0">
                <a:solidFill>
                  <a:schemeClr val="tx1">
                    <a:lumMod val="50000"/>
                    <a:lumOff val="50000"/>
                  </a:schemeClr>
                </a:solidFill>
              </a:rPr>
              <a:t>Discuss possible raw materials that could be recycled, upcycled or downcycled – consider what would happen if you pair up two materials, what product could you create – be innovative, sustainable, creative and crafty! </a:t>
            </a:r>
          </a:p>
          <a:p>
            <a:pPr marL="114300" indent="0">
              <a:buNone/>
            </a:pPr>
            <a:r>
              <a:rPr lang="en-US" sz="2400" dirty="0">
                <a:solidFill>
                  <a:schemeClr val="tx1">
                    <a:lumMod val="50000"/>
                    <a:lumOff val="50000"/>
                  </a:schemeClr>
                </a:solidFill>
              </a:rPr>
              <a:t>For your product to be a craft industry idea, the product must always be made-by-hand rather than manufactured in vast quantities. </a:t>
            </a:r>
          </a:p>
          <a:p>
            <a:pPr marL="114300" indent="0">
              <a:buNone/>
            </a:pPr>
            <a:r>
              <a:rPr lang="en-US" sz="2400" dirty="0">
                <a:solidFill>
                  <a:schemeClr val="tx1">
                    <a:lumMod val="50000"/>
                    <a:lumOff val="50000"/>
                  </a:schemeClr>
                </a:solidFill>
              </a:rPr>
              <a:t>Consider what issues your product might solve or why would your customer want or need it. (see worksheet)</a:t>
            </a:r>
          </a:p>
          <a:p>
            <a:pPr marL="114300" indent="0">
              <a:buNone/>
            </a:pPr>
            <a:endParaRPr lang="en-US" dirty="0">
              <a:solidFill>
                <a:schemeClr val="bg1"/>
              </a:solidFill>
            </a:endParaRPr>
          </a:p>
          <a:p>
            <a:pPr marL="114300" indent="0">
              <a:buNone/>
            </a:pPr>
            <a:endParaRPr lang="en-US" dirty="0">
              <a:solidFill>
                <a:schemeClr val="bg1"/>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
        <p:nvSpPr>
          <p:cNvPr id="11" name="Title 3">
            <a:extLst>
              <a:ext uri="{FF2B5EF4-FFF2-40B4-BE49-F238E27FC236}">
                <a16:creationId xmlns:a16="http://schemas.microsoft.com/office/drawing/2014/main" id="{F7594333-EE94-48AC-BDC2-0214F9567CB4}"/>
              </a:ext>
            </a:extLst>
          </p:cNvPr>
          <p:cNvSpPr>
            <a:spLocks noGrp="1"/>
          </p:cNvSpPr>
          <p:nvPr>
            <p:ph type="title"/>
          </p:nvPr>
        </p:nvSpPr>
        <p:spPr>
          <a:xfrm>
            <a:off x="416453" y="207080"/>
            <a:ext cx="7458641" cy="1325563"/>
          </a:xfrm>
        </p:spPr>
        <p:txBody>
          <a:bodyPr/>
          <a:lstStyle/>
          <a:p>
            <a:r>
              <a:rPr lang="en-US" dirty="0">
                <a:solidFill>
                  <a:schemeClr val="bg1"/>
                </a:solidFill>
              </a:rPr>
              <a:t>Sustainably innovative</a:t>
            </a:r>
            <a:br>
              <a:rPr lang="en-US" dirty="0">
                <a:solidFill>
                  <a:schemeClr val="bg1"/>
                </a:solidFill>
              </a:rPr>
            </a:br>
            <a:r>
              <a:rPr lang="en-US" sz="2000" dirty="0">
                <a:solidFill>
                  <a:schemeClr val="bg1"/>
                </a:solidFill>
              </a:rPr>
              <a:t>(Activity – 40 mins)</a:t>
            </a:r>
            <a:endParaRPr lang="en-GB" dirty="0">
              <a:solidFill>
                <a:schemeClr val="bg1"/>
              </a:solidFill>
            </a:endParaRPr>
          </a:p>
        </p:txBody>
      </p:sp>
      <p:pic>
        <p:nvPicPr>
          <p:cNvPr id="3" name="Picture 2" descr="A picture containing clothing, skirt, dress&#10;&#10;Description automatically generated">
            <a:extLst>
              <a:ext uri="{FF2B5EF4-FFF2-40B4-BE49-F238E27FC236}">
                <a16:creationId xmlns:a16="http://schemas.microsoft.com/office/drawing/2014/main" id="{2D3B7F2F-117C-4574-A71A-D045760B3560}"/>
              </a:ext>
            </a:extLst>
          </p:cNvPr>
          <p:cNvPicPr>
            <a:picLocks noChangeAspect="1"/>
          </p:cNvPicPr>
          <p:nvPr/>
        </p:nvPicPr>
        <p:blipFill>
          <a:blip r:embed="rId4"/>
          <a:stretch>
            <a:fillRect/>
          </a:stretch>
        </p:blipFill>
        <p:spPr>
          <a:xfrm>
            <a:off x="8186057" y="1660420"/>
            <a:ext cx="4029032" cy="5217371"/>
          </a:xfrm>
          <a:prstGeom prst="rect">
            <a:avLst/>
          </a:prstGeom>
        </p:spPr>
      </p:pic>
    </p:spTree>
    <p:extLst>
      <p:ext uri="{BB962C8B-B14F-4D97-AF65-F5344CB8AC3E}">
        <p14:creationId xmlns:p14="http://schemas.microsoft.com/office/powerpoint/2010/main" val="1942406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178969" y="2144486"/>
            <a:ext cx="7424157" cy="4136571"/>
          </a:xfrm>
        </p:spPr>
        <p:txBody>
          <a:bodyPr/>
          <a:lstStyle/>
          <a:p>
            <a:pPr marL="114300" indent="0">
              <a:buNone/>
            </a:pPr>
            <a:r>
              <a:rPr lang="en-US" sz="2400" dirty="0">
                <a:solidFill>
                  <a:schemeClr val="tx1">
                    <a:lumMod val="50000"/>
                    <a:lumOff val="50000"/>
                  </a:schemeClr>
                </a:solidFill>
              </a:rPr>
              <a:t>Students to work in pairs (or individually if learning from home):</a:t>
            </a:r>
          </a:p>
          <a:p>
            <a:pPr marL="114300" indent="0">
              <a:buNone/>
            </a:pPr>
            <a:r>
              <a:rPr lang="en-US" sz="2400" dirty="0">
                <a:solidFill>
                  <a:schemeClr val="tx1">
                    <a:lumMod val="50000"/>
                    <a:lumOff val="50000"/>
                  </a:schemeClr>
                </a:solidFill>
              </a:rPr>
              <a:t>Craft is different </a:t>
            </a:r>
            <a:r>
              <a:rPr lang="en-GB" sz="2400" dirty="0">
                <a:solidFill>
                  <a:schemeClr val="tx1">
                    <a:lumMod val="50000"/>
                    <a:lumOff val="50000"/>
                  </a:schemeClr>
                </a:solidFill>
              </a:rPr>
              <a:t>from manufacturing because it is making-by-hand. </a:t>
            </a:r>
          </a:p>
          <a:p>
            <a:pPr marL="114300" indent="0">
              <a:buNone/>
            </a:pPr>
            <a:r>
              <a:rPr lang="en-GB" sz="2400" dirty="0">
                <a:solidFill>
                  <a:schemeClr val="tx1">
                    <a:lumMod val="50000"/>
                    <a:lumOff val="50000"/>
                  </a:schemeClr>
                </a:solidFill>
              </a:rPr>
              <a:t>What item of clothing or accessory could you make from raw materials you have to hand?</a:t>
            </a:r>
          </a:p>
          <a:p>
            <a:pPr marL="114300" indent="0">
              <a:buNone/>
            </a:pPr>
            <a:endParaRPr lang="en-GB" sz="2400" dirty="0">
              <a:solidFill>
                <a:schemeClr val="tx1">
                  <a:lumMod val="50000"/>
                  <a:lumOff val="50000"/>
                </a:schemeClr>
              </a:solidFill>
            </a:endParaRPr>
          </a:p>
          <a:p>
            <a:pPr marL="114300" indent="0">
              <a:buNone/>
            </a:pPr>
            <a:r>
              <a:rPr lang="en-GB" sz="2400" dirty="0">
                <a:solidFill>
                  <a:schemeClr val="tx1">
                    <a:lumMod val="50000"/>
                    <a:lumOff val="50000"/>
                  </a:schemeClr>
                </a:solidFill>
              </a:rPr>
              <a:t>Present your creation to the class!</a:t>
            </a:r>
            <a:endParaRPr lang="en-US" sz="2400" dirty="0">
              <a:solidFill>
                <a:schemeClr val="tx1">
                  <a:lumMod val="50000"/>
                  <a:lumOff val="50000"/>
                </a:schemeClr>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
        <p:nvSpPr>
          <p:cNvPr id="11" name="Title 3">
            <a:extLst>
              <a:ext uri="{FF2B5EF4-FFF2-40B4-BE49-F238E27FC236}">
                <a16:creationId xmlns:a16="http://schemas.microsoft.com/office/drawing/2014/main" id="{F7594333-EE94-48AC-BDC2-0214F9567CB4}"/>
              </a:ext>
            </a:extLst>
          </p:cNvPr>
          <p:cNvSpPr>
            <a:spLocks noGrp="1"/>
          </p:cNvSpPr>
          <p:nvPr>
            <p:ph type="title"/>
          </p:nvPr>
        </p:nvSpPr>
        <p:spPr>
          <a:xfrm>
            <a:off x="416453" y="207080"/>
            <a:ext cx="7458641" cy="1325563"/>
          </a:xfrm>
        </p:spPr>
        <p:txBody>
          <a:bodyPr/>
          <a:lstStyle/>
          <a:p>
            <a:r>
              <a:rPr lang="en-US" dirty="0">
                <a:solidFill>
                  <a:schemeClr val="bg1"/>
                </a:solidFill>
              </a:rPr>
              <a:t>Sustainably innovative</a:t>
            </a:r>
            <a:br>
              <a:rPr lang="en-US" dirty="0">
                <a:solidFill>
                  <a:schemeClr val="bg1"/>
                </a:solidFill>
              </a:rPr>
            </a:br>
            <a:r>
              <a:rPr lang="en-US" sz="2000" dirty="0">
                <a:solidFill>
                  <a:schemeClr val="bg1"/>
                </a:solidFill>
              </a:rPr>
              <a:t>(Activity)</a:t>
            </a:r>
            <a:endParaRPr lang="en-GB" dirty="0">
              <a:solidFill>
                <a:schemeClr val="bg1"/>
              </a:solidFill>
            </a:endParaRPr>
          </a:p>
        </p:txBody>
      </p:sp>
      <p:pic>
        <p:nvPicPr>
          <p:cNvPr id="10" name="Picture 9" descr="A picture containing indoor, plastic, pink, colorful&#10;&#10;Description automatically generated">
            <a:extLst>
              <a:ext uri="{FF2B5EF4-FFF2-40B4-BE49-F238E27FC236}">
                <a16:creationId xmlns:a16="http://schemas.microsoft.com/office/drawing/2014/main" id="{3201D25D-B8C9-4BF4-9660-B0DF1856A360}"/>
              </a:ext>
            </a:extLst>
          </p:cNvPr>
          <p:cNvPicPr>
            <a:picLocks noChangeAspect="1"/>
          </p:cNvPicPr>
          <p:nvPr/>
        </p:nvPicPr>
        <p:blipFill>
          <a:blip r:embed="rId4"/>
          <a:stretch>
            <a:fillRect/>
          </a:stretch>
        </p:blipFill>
        <p:spPr>
          <a:xfrm>
            <a:off x="10134600" y="3462865"/>
            <a:ext cx="2057400" cy="159791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A678FFE6-9073-4653-AE24-17473B1F8365}"/>
              </a:ext>
            </a:extLst>
          </p:cNvPr>
          <p:cNvPicPr>
            <a:picLocks noChangeAspect="1"/>
          </p:cNvPicPr>
          <p:nvPr/>
        </p:nvPicPr>
        <p:blipFill rotWithShape="1">
          <a:blip r:embed="rId5"/>
          <a:srcRect r="18826"/>
          <a:stretch/>
        </p:blipFill>
        <p:spPr>
          <a:xfrm>
            <a:off x="8159115" y="1690688"/>
            <a:ext cx="1975486" cy="1738312"/>
          </a:xfrm>
          <a:prstGeom prst="rect">
            <a:avLst/>
          </a:prstGeom>
        </p:spPr>
      </p:pic>
      <p:pic>
        <p:nvPicPr>
          <p:cNvPr id="13" name="Picture 12" descr="A picture containing accessory&#10;&#10;Description automatically generated">
            <a:extLst>
              <a:ext uri="{FF2B5EF4-FFF2-40B4-BE49-F238E27FC236}">
                <a16:creationId xmlns:a16="http://schemas.microsoft.com/office/drawing/2014/main" id="{5C38B97D-11F0-448B-AAA0-8AD9EEBCFDBB}"/>
              </a:ext>
            </a:extLst>
          </p:cNvPr>
          <p:cNvPicPr>
            <a:picLocks noChangeAspect="1"/>
          </p:cNvPicPr>
          <p:nvPr/>
        </p:nvPicPr>
        <p:blipFill rotWithShape="1">
          <a:blip r:embed="rId6"/>
          <a:srcRect t="7274" b="7652"/>
          <a:stretch/>
        </p:blipFill>
        <p:spPr>
          <a:xfrm>
            <a:off x="10134600" y="1701625"/>
            <a:ext cx="2057400" cy="1750303"/>
          </a:xfrm>
          <a:prstGeom prst="rect">
            <a:avLst/>
          </a:prstGeom>
        </p:spPr>
      </p:pic>
      <p:pic>
        <p:nvPicPr>
          <p:cNvPr id="6" name="Picture 5" descr="A picture containing chime&#10;&#10;Description automatically generated">
            <a:extLst>
              <a:ext uri="{FF2B5EF4-FFF2-40B4-BE49-F238E27FC236}">
                <a16:creationId xmlns:a16="http://schemas.microsoft.com/office/drawing/2014/main" id="{9A7DF87A-6885-4371-AAE3-33BF67AEB9C5}"/>
              </a:ext>
            </a:extLst>
          </p:cNvPr>
          <p:cNvPicPr>
            <a:picLocks noChangeAspect="1"/>
          </p:cNvPicPr>
          <p:nvPr/>
        </p:nvPicPr>
        <p:blipFill rotWithShape="1">
          <a:blip r:embed="rId7"/>
          <a:srcRect l="5826" t="6041" b="6701"/>
          <a:stretch/>
        </p:blipFill>
        <p:spPr>
          <a:xfrm>
            <a:off x="10134601" y="5026915"/>
            <a:ext cx="2057399" cy="1906276"/>
          </a:xfrm>
          <a:prstGeom prst="rect">
            <a:avLst/>
          </a:prstGeom>
        </p:spPr>
      </p:pic>
      <p:pic>
        <p:nvPicPr>
          <p:cNvPr id="14" name="Picture 13" descr="A picture containing different, fabric&#10;&#10;Description automatically generated">
            <a:extLst>
              <a:ext uri="{FF2B5EF4-FFF2-40B4-BE49-F238E27FC236}">
                <a16:creationId xmlns:a16="http://schemas.microsoft.com/office/drawing/2014/main" id="{519BAF3B-7680-402C-B1FB-4483FE7719DA}"/>
              </a:ext>
            </a:extLst>
          </p:cNvPr>
          <p:cNvPicPr>
            <a:picLocks noChangeAspect="1"/>
          </p:cNvPicPr>
          <p:nvPr/>
        </p:nvPicPr>
        <p:blipFill rotWithShape="1">
          <a:blip r:embed="rId8"/>
          <a:srcRect b="19592"/>
          <a:stretch/>
        </p:blipFill>
        <p:spPr>
          <a:xfrm>
            <a:off x="8130676" y="5197497"/>
            <a:ext cx="2003925" cy="1654297"/>
          </a:xfrm>
          <a:prstGeom prst="rect">
            <a:avLst/>
          </a:prstGeom>
        </p:spPr>
      </p:pic>
      <p:pic>
        <p:nvPicPr>
          <p:cNvPr id="17" name="Picture 16">
            <a:extLst>
              <a:ext uri="{FF2B5EF4-FFF2-40B4-BE49-F238E27FC236}">
                <a16:creationId xmlns:a16="http://schemas.microsoft.com/office/drawing/2014/main" id="{52B791C4-228B-45BA-B70D-12B9FAD30BD6}"/>
              </a:ext>
            </a:extLst>
          </p:cNvPr>
          <p:cNvPicPr>
            <a:picLocks noChangeAspect="1"/>
          </p:cNvPicPr>
          <p:nvPr/>
        </p:nvPicPr>
        <p:blipFill rotWithShape="1">
          <a:blip r:embed="rId9"/>
          <a:srcRect r="21739"/>
          <a:stretch/>
        </p:blipFill>
        <p:spPr>
          <a:xfrm>
            <a:off x="8130677" y="3459185"/>
            <a:ext cx="1987276" cy="1743075"/>
          </a:xfrm>
          <a:prstGeom prst="rect">
            <a:avLst/>
          </a:prstGeom>
        </p:spPr>
      </p:pic>
    </p:spTree>
    <p:extLst>
      <p:ext uri="{BB962C8B-B14F-4D97-AF65-F5344CB8AC3E}">
        <p14:creationId xmlns:p14="http://schemas.microsoft.com/office/powerpoint/2010/main" val="2833187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932793" y="131257"/>
            <a:ext cx="7458641" cy="1325563"/>
          </a:xfrm>
        </p:spPr>
        <p:txBody>
          <a:bodyPr/>
          <a:lstStyle/>
          <a:p>
            <a:r>
              <a:rPr lang="en-US" dirty="0">
                <a:solidFill>
                  <a:schemeClr val="bg1"/>
                </a:solidFill>
              </a:rPr>
              <a:t>Sustainability and craft</a:t>
            </a:r>
            <a:br>
              <a:rPr lang="en-US" dirty="0">
                <a:solidFill>
                  <a:schemeClr val="bg1"/>
                </a:solidFill>
              </a:rPr>
            </a:br>
            <a:r>
              <a:rPr lang="en-US" sz="2000" dirty="0">
                <a:solidFill>
                  <a:schemeClr val="bg1"/>
                </a:solidFill>
              </a:rPr>
              <a:t>(Student presentations – 15 mins)</a:t>
            </a:r>
            <a:endParaRPr lang="en-GB" sz="2000" dirty="0">
              <a:solidFill>
                <a:schemeClr val="bg1"/>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pic>
        <p:nvPicPr>
          <p:cNvPr id="8" name="Picture 7" descr="Shape, arrow&#10;&#10;Description automatically generated">
            <a:extLst>
              <a:ext uri="{FF2B5EF4-FFF2-40B4-BE49-F238E27FC236}">
                <a16:creationId xmlns:a16="http://schemas.microsoft.com/office/drawing/2014/main" id="{65E4468C-C62D-4CC0-9D8C-ADFBF3407E16}"/>
              </a:ext>
            </a:extLst>
          </p:cNvPr>
          <p:cNvPicPr>
            <a:picLocks noChangeAspect="1"/>
          </p:cNvPicPr>
          <p:nvPr/>
        </p:nvPicPr>
        <p:blipFill rotWithShape="1">
          <a:blip r:embed="rId4"/>
          <a:srcRect l="3239" t="15176" r="3688" b="9919"/>
          <a:stretch/>
        </p:blipFill>
        <p:spPr>
          <a:xfrm>
            <a:off x="325717" y="1913178"/>
            <a:ext cx="11516618" cy="4572000"/>
          </a:xfrm>
          <a:prstGeom prst="rect">
            <a:avLst/>
          </a:prstGeom>
        </p:spPr>
      </p:pic>
    </p:spTree>
    <p:extLst>
      <p:ext uri="{BB962C8B-B14F-4D97-AF65-F5344CB8AC3E}">
        <p14:creationId xmlns:p14="http://schemas.microsoft.com/office/powerpoint/2010/main" val="3296932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233317" y="3251533"/>
            <a:ext cx="5862683" cy="2856616"/>
          </a:xfrm>
        </p:spPr>
        <p:txBody>
          <a:bodyPr/>
          <a:lstStyle/>
          <a:p>
            <a:pPr marL="114300" indent="0">
              <a:buNone/>
            </a:pPr>
            <a:r>
              <a:rPr lang="en-GB" b="1" dirty="0">
                <a:solidFill>
                  <a:schemeClr val="tx1">
                    <a:lumMod val="50000"/>
                    <a:lumOff val="50000"/>
                  </a:schemeClr>
                </a:solidFill>
              </a:rPr>
              <a:t>Visit</a:t>
            </a:r>
            <a:r>
              <a:rPr lang="en-GB" b="1" dirty="0"/>
              <a:t> </a:t>
            </a:r>
            <a:r>
              <a:rPr lang="en-GB" b="1" dirty="0">
                <a:hlinkClick r:id="rId4"/>
              </a:rPr>
              <a:t>www.discovercreative.careers</a:t>
            </a:r>
            <a:endParaRPr lang="en-GB" b="1" dirty="0"/>
          </a:p>
          <a:p>
            <a:pPr marL="114300" indent="0">
              <a:buNone/>
            </a:pPr>
            <a:r>
              <a:rPr lang="en-GB" dirty="0">
                <a:solidFill>
                  <a:schemeClr val="tx1">
                    <a:lumMod val="50000"/>
                    <a:lumOff val="50000"/>
                  </a:schemeClr>
                </a:solidFill>
              </a:rPr>
              <a:t>Find a job you have never heard of</a:t>
            </a:r>
          </a:p>
          <a:p>
            <a:pPr marL="114300" indent="0">
              <a:buNone/>
            </a:pPr>
            <a:r>
              <a:rPr lang="en-GB" dirty="0">
                <a:solidFill>
                  <a:schemeClr val="tx1">
                    <a:lumMod val="50000"/>
                    <a:lumOff val="50000"/>
                  </a:schemeClr>
                </a:solidFill>
              </a:rPr>
              <a:t>Find a job you would like to do</a:t>
            </a: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a:p>
            <a:pPr marL="114300" indent="0">
              <a:buNone/>
            </a:pPr>
            <a:endParaRPr lang="en-US" dirty="0">
              <a:solidFill>
                <a:schemeClr val="bg1"/>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
        <p:nvSpPr>
          <p:cNvPr id="8" name="Title 3">
            <a:extLst>
              <a:ext uri="{FF2B5EF4-FFF2-40B4-BE49-F238E27FC236}">
                <a16:creationId xmlns:a16="http://schemas.microsoft.com/office/drawing/2014/main" id="{8358AADF-5E15-476A-8807-FD4FD0685A6E}"/>
              </a:ext>
            </a:extLst>
          </p:cNvPr>
          <p:cNvSpPr txBox="1">
            <a:spLocks/>
          </p:cNvSpPr>
          <p:nvPr/>
        </p:nvSpPr>
        <p:spPr>
          <a:xfrm>
            <a:off x="403390" y="207080"/>
            <a:ext cx="7458641" cy="1325563"/>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bg1"/>
                </a:solidFill>
              </a:rPr>
              <a:t>Find out more about careers</a:t>
            </a:r>
          </a:p>
          <a:p>
            <a:r>
              <a:rPr lang="en-US" sz="2000" dirty="0">
                <a:solidFill>
                  <a:schemeClr val="bg1"/>
                </a:solidFill>
              </a:rPr>
              <a:t>(Activity – 10 mins)</a:t>
            </a:r>
            <a:endParaRPr lang="en-GB" sz="2000" dirty="0">
              <a:solidFill>
                <a:schemeClr val="bg1"/>
              </a:solidFill>
            </a:endParaRPr>
          </a:p>
        </p:txBody>
      </p:sp>
      <p:pic>
        <p:nvPicPr>
          <p:cNvPr id="6" name="Picture 5">
            <a:extLst>
              <a:ext uri="{FF2B5EF4-FFF2-40B4-BE49-F238E27FC236}">
                <a16:creationId xmlns:a16="http://schemas.microsoft.com/office/drawing/2014/main" id="{F04FBBF5-9798-4F51-8C30-3A461E608058}"/>
              </a:ext>
            </a:extLst>
          </p:cNvPr>
          <p:cNvPicPr>
            <a:picLocks noChangeAspect="1"/>
          </p:cNvPicPr>
          <p:nvPr/>
        </p:nvPicPr>
        <p:blipFill>
          <a:blip r:embed="rId5"/>
          <a:stretch>
            <a:fillRect/>
          </a:stretch>
        </p:blipFill>
        <p:spPr>
          <a:xfrm>
            <a:off x="5844397" y="2566852"/>
            <a:ext cx="6184937" cy="3228236"/>
          </a:xfrm>
          <a:prstGeom prst="rect">
            <a:avLst/>
          </a:prstGeom>
          <a:ln>
            <a:solidFill>
              <a:srgbClr val="002060"/>
            </a:solidFill>
          </a:ln>
        </p:spPr>
      </p:pic>
    </p:spTree>
    <p:extLst>
      <p:ext uri="{BB962C8B-B14F-4D97-AF65-F5344CB8AC3E}">
        <p14:creationId xmlns:p14="http://schemas.microsoft.com/office/powerpoint/2010/main" val="16273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
        <p:nvSpPr>
          <p:cNvPr id="8" name="Title 3">
            <a:extLst>
              <a:ext uri="{FF2B5EF4-FFF2-40B4-BE49-F238E27FC236}">
                <a16:creationId xmlns:a16="http://schemas.microsoft.com/office/drawing/2014/main" id="{8358AADF-5E15-476A-8807-FD4FD0685A6E}"/>
              </a:ext>
            </a:extLst>
          </p:cNvPr>
          <p:cNvSpPr txBox="1">
            <a:spLocks/>
          </p:cNvSpPr>
          <p:nvPr/>
        </p:nvSpPr>
        <p:spPr>
          <a:xfrm>
            <a:off x="403390" y="207080"/>
            <a:ext cx="7458641" cy="1325563"/>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bg1"/>
                </a:solidFill>
              </a:rPr>
              <a:t>Learning check</a:t>
            </a:r>
          </a:p>
          <a:p>
            <a:r>
              <a:rPr lang="en-US" sz="2000" dirty="0">
                <a:solidFill>
                  <a:schemeClr val="bg1"/>
                </a:solidFill>
              </a:rPr>
              <a:t>(3 mins)</a:t>
            </a:r>
            <a:endParaRPr lang="en-GB" sz="2000" dirty="0">
              <a:solidFill>
                <a:schemeClr val="bg1"/>
              </a:solidFill>
            </a:endParaRPr>
          </a:p>
        </p:txBody>
      </p:sp>
      <p:sp>
        <p:nvSpPr>
          <p:cNvPr id="10" name="Content Placeholder 2">
            <a:extLst>
              <a:ext uri="{FF2B5EF4-FFF2-40B4-BE49-F238E27FC236}">
                <a16:creationId xmlns:a16="http://schemas.microsoft.com/office/drawing/2014/main" id="{39888C11-1BB1-4BD1-B2B8-F47245110852}"/>
              </a:ext>
            </a:extLst>
          </p:cNvPr>
          <p:cNvSpPr txBox="1">
            <a:spLocks/>
          </p:cNvSpPr>
          <p:nvPr/>
        </p:nvSpPr>
        <p:spPr>
          <a:xfrm>
            <a:off x="403390" y="2201033"/>
            <a:ext cx="6746823" cy="394728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How many sub-sectors of the creative industries are there? Can you name them?</a:t>
            </a:r>
          </a:p>
          <a:p>
            <a:r>
              <a:rPr lang="en-US" dirty="0"/>
              <a:t>Are those who work in craft industry likely to be employed or run their own businesses?</a:t>
            </a:r>
          </a:p>
          <a:p>
            <a:r>
              <a:rPr lang="en-US" dirty="0"/>
              <a:t>Where do you look to find out more about careers and pathways into the creative industries?</a:t>
            </a:r>
          </a:p>
        </p:txBody>
      </p:sp>
      <p:pic>
        <p:nvPicPr>
          <p:cNvPr id="11" name="Picture 10">
            <a:extLst>
              <a:ext uri="{FF2B5EF4-FFF2-40B4-BE49-F238E27FC236}">
                <a16:creationId xmlns:a16="http://schemas.microsoft.com/office/drawing/2014/main" id="{42277D91-98B3-44E1-B905-AD4A4D9F3A6D}"/>
              </a:ext>
            </a:extLst>
          </p:cNvPr>
          <p:cNvPicPr>
            <a:picLocks noChangeAspect="1"/>
          </p:cNvPicPr>
          <p:nvPr/>
        </p:nvPicPr>
        <p:blipFill>
          <a:blip r:embed="rId4"/>
          <a:stretch>
            <a:fillRect/>
          </a:stretch>
        </p:blipFill>
        <p:spPr>
          <a:xfrm>
            <a:off x="8289925" y="2468505"/>
            <a:ext cx="3412342" cy="3412342"/>
          </a:xfrm>
          <a:prstGeom prst="rect">
            <a:avLst/>
          </a:prstGeom>
        </p:spPr>
      </p:pic>
    </p:spTree>
    <p:extLst>
      <p:ext uri="{BB962C8B-B14F-4D97-AF65-F5344CB8AC3E}">
        <p14:creationId xmlns:p14="http://schemas.microsoft.com/office/powerpoint/2010/main" val="732687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
        <p:nvSpPr>
          <p:cNvPr id="8" name="Title 3">
            <a:extLst>
              <a:ext uri="{FF2B5EF4-FFF2-40B4-BE49-F238E27FC236}">
                <a16:creationId xmlns:a16="http://schemas.microsoft.com/office/drawing/2014/main" id="{8358AADF-5E15-476A-8807-FD4FD0685A6E}"/>
              </a:ext>
            </a:extLst>
          </p:cNvPr>
          <p:cNvSpPr txBox="1">
            <a:spLocks/>
          </p:cNvSpPr>
          <p:nvPr/>
        </p:nvSpPr>
        <p:spPr>
          <a:xfrm>
            <a:off x="403390" y="207080"/>
            <a:ext cx="7458641" cy="1325563"/>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bg1"/>
                </a:solidFill>
              </a:rPr>
              <a:t>Employer Q&amp;A Panel</a:t>
            </a:r>
          </a:p>
          <a:p>
            <a:r>
              <a:rPr lang="en-US" sz="2000" dirty="0">
                <a:solidFill>
                  <a:schemeClr val="bg1"/>
                </a:solidFill>
              </a:rPr>
              <a:t>(1 min)</a:t>
            </a:r>
            <a:endParaRPr lang="en-GB" sz="2000" dirty="0">
              <a:solidFill>
                <a:schemeClr val="bg1"/>
              </a:solidFill>
            </a:endParaRPr>
          </a:p>
        </p:txBody>
      </p:sp>
      <p:sp>
        <p:nvSpPr>
          <p:cNvPr id="10" name="Content Placeholder 2">
            <a:extLst>
              <a:ext uri="{FF2B5EF4-FFF2-40B4-BE49-F238E27FC236}">
                <a16:creationId xmlns:a16="http://schemas.microsoft.com/office/drawing/2014/main" id="{39888C11-1BB1-4BD1-B2B8-F47245110852}"/>
              </a:ext>
            </a:extLst>
          </p:cNvPr>
          <p:cNvSpPr txBox="1">
            <a:spLocks/>
          </p:cNvSpPr>
          <p:nvPr/>
        </p:nvSpPr>
        <p:spPr>
          <a:xfrm>
            <a:off x="315950" y="2863570"/>
            <a:ext cx="6465850" cy="2389065"/>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dirty="0"/>
              <a:t>If you have any questions from today’s session that you would like to ask our employer panels this week, please visit the Discover website to find out more:</a:t>
            </a:r>
          </a:p>
          <a:p>
            <a:pPr marL="114300" indent="0">
              <a:buNone/>
            </a:pPr>
            <a:endParaRPr lang="en-US" dirty="0"/>
          </a:p>
          <a:p>
            <a:pPr marL="114300" indent="0">
              <a:buNone/>
            </a:pPr>
            <a:r>
              <a:rPr lang="en-US" dirty="0"/>
              <a:t>Crafts panel is at 11am on Tuesday 2 March 2021</a:t>
            </a:r>
          </a:p>
        </p:txBody>
      </p:sp>
      <p:pic>
        <p:nvPicPr>
          <p:cNvPr id="9" name="Picture 8">
            <a:extLst>
              <a:ext uri="{FF2B5EF4-FFF2-40B4-BE49-F238E27FC236}">
                <a16:creationId xmlns:a16="http://schemas.microsoft.com/office/drawing/2014/main" id="{C6DB2FFD-B780-4890-A425-9EBF2610D0CF}"/>
              </a:ext>
            </a:extLst>
          </p:cNvPr>
          <p:cNvPicPr>
            <a:picLocks noChangeAspect="1"/>
          </p:cNvPicPr>
          <p:nvPr/>
        </p:nvPicPr>
        <p:blipFill>
          <a:blip r:embed="rId4"/>
          <a:stretch>
            <a:fillRect/>
          </a:stretch>
        </p:blipFill>
        <p:spPr>
          <a:xfrm>
            <a:off x="6872881" y="2390380"/>
            <a:ext cx="5003169" cy="3335446"/>
          </a:xfrm>
          <a:prstGeom prst="rect">
            <a:avLst/>
          </a:prstGeom>
        </p:spPr>
      </p:pic>
    </p:spTree>
    <p:extLst>
      <p:ext uri="{BB962C8B-B14F-4D97-AF65-F5344CB8AC3E}">
        <p14:creationId xmlns:p14="http://schemas.microsoft.com/office/powerpoint/2010/main" val="1129917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A7F8DB-6320-47ED-AF51-B137E6CD7419}"/>
              </a:ext>
            </a:extLst>
          </p:cNvPr>
          <p:cNvPicPr>
            <a:picLocks noChangeAspect="1"/>
          </p:cNvPicPr>
          <p:nvPr/>
        </p:nvPicPr>
        <p:blipFill>
          <a:blip r:embed="rId3"/>
          <a:stretch>
            <a:fillRect/>
          </a:stretch>
        </p:blipFill>
        <p:spPr>
          <a:xfrm>
            <a:off x="1" y="0"/>
            <a:ext cx="12344400" cy="6858000"/>
          </a:xfrm>
          <a:prstGeom prst="rect">
            <a:avLst/>
          </a:prstGeom>
        </p:spPr>
      </p:pic>
      <p:pic>
        <p:nvPicPr>
          <p:cNvPr id="5" name="Picture 4">
            <a:extLst>
              <a:ext uri="{FF2B5EF4-FFF2-40B4-BE49-F238E27FC236}">
                <a16:creationId xmlns:a16="http://schemas.microsoft.com/office/drawing/2014/main" id="{9821C5D3-8703-4BE1-8E2D-6B40D43F8046}"/>
              </a:ext>
            </a:extLst>
          </p:cNvPr>
          <p:cNvPicPr>
            <a:picLocks noChangeAspect="1"/>
          </p:cNvPicPr>
          <p:nvPr/>
        </p:nvPicPr>
        <p:blipFill>
          <a:blip r:embed="rId3"/>
          <a:stretch>
            <a:fillRect/>
          </a:stretch>
        </p:blipFill>
        <p:spPr>
          <a:xfrm>
            <a:off x="84333" y="83749"/>
            <a:ext cx="12175735" cy="4945452"/>
          </a:xfrm>
          <a:prstGeom prst="rect">
            <a:avLst/>
          </a:prstGeom>
        </p:spPr>
      </p:pic>
      <p:sp>
        <p:nvSpPr>
          <p:cNvPr id="7" name="Title 3">
            <a:extLst>
              <a:ext uri="{FF2B5EF4-FFF2-40B4-BE49-F238E27FC236}">
                <a16:creationId xmlns:a16="http://schemas.microsoft.com/office/drawing/2014/main" id="{5A440933-E987-4981-8F6D-A50D8858D3D5}"/>
              </a:ext>
            </a:extLst>
          </p:cNvPr>
          <p:cNvSpPr txBox="1">
            <a:spLocks/>
          </p:cNvSpPr>
          <p:nvPr/>
        </p:nvSpPr>
        <p:spPr>
          <a:xfrm>
            <a:off x="1010653" y="4955490"/>
            <a:ext cx="10515600" cy="132556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err="1">
                <a:solidFill>
                  <a:schemeClr val="bg1"/>
                </a:solidFill>
              </a:rPr>
              <a:t>Discovercreative.careers</a:t>
            </a:r>
            <a:endParaRPr lang="en-US" sz="4000" dirty="0">
              <a:solidFill>
                <a:schemeClr val="bg1"/>
              </a:solidFill>
            </a:endParaRPr>
          </a:p>
          <a:p>
            <a:r>
              <a:rPr lang="en-US" sz="4000" dirty="0">
                <a:solidFill>
                  <a:schemeClr val="bg1"/>
                </a:solidFill>
              </a:rPr>
              <a:t>@creativecareer5</a:t>
            </a:r>
            <a:endParaRPr lang="en-GB" sz="4000" dirty="0">
              <a:solidFill>
                <a:schemeClr val="bg1"/>
              </a:solidFill>
            </a:endParaRPr>
          </a:p>
        </p:txBody>
      </p:sp>
      <p:pic>
        <p:nvPicPr>
          <p:cNvPr id="8" name="Picture 7">
            <a:extLst>
              <a:ext uri="{FF2B5EF4-FFF2-40B4-BE49-F238E27FC236}">
                <a16:creationId xmlns:a16="http://schemas.microsoft.com/office/drawing/2014/main" id="{4642D599-09B5-4F38-80F5-7B17FA8218D4}"/>
              </a:ext>
            </a:extLst>
          </p:cNvPr>
          <p:cNvPicPr>
            <a:picLocks noChangeAspect="1"/>
          </p:cNvPicPr>
          <p:nvPr/>
        </p:nvPicPr>
        <p:blipFill>
          <a:blip r:embed="rId4"/>
          <a:stretch>
            <a:fillRect/>
          </a:stretch>
        </p:blipFill>
        <p:spPr>
          <a:xfrm>
            <a:off x="7807225" y="3529664"/>
            <a:ext cx="2468880" cy="932992"/>
          </a:xfrm>
          <a:prstGeom prst="rect">
            <a:avLst/>
          </a:prstGeom>
        </p:spPr>
      </p:pic>
    </p:spTree>
    <p:extLst>
      <p:ext uri="{BB962C8B-B14F-4D97-AF65-F5344CB8AC3E}">
        <p14:creationId xmlns:p14="http://schemas.microsoft.com/office/powerpoint/2010/main" val="3436187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932793" y="131257"/>
            <a:ext cx="7458641" cy="1325563"/>
          </a:xfrm>
        </p:spPr>
        <p:txBody>
          <a:bodyPr/>
          <a:lstStyle/>
          <a:p>
            <a:r>
              <a:rPr lang="en-US" dirty="0">
                <a:solidFill>
                  <a:schemeClr val="bg1"/>
                </a:solidFill>
              </a:rPr>
              <a:t>Focus on Crafts - Session Aims</a:t>
            </a:r>
            <a:endParaRPr lang="en-GB"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838200" y="2808542"/>
            <a:ext cx="10515600" cy="2854321"/>
          </a:xfrm>
        </p:spPr>
        <p:txBody>
          <a:bodyPr/>
          <a:lstStyle/>
          <a:p>
            <a:r>
              <a:rPr lang="en-US" dirty="0">
                <a:solidFill>
                  <a:schemeClr val="tx1">
                    <a:lumMod val="50000"/>
                    <a:lumOff val="50000"/>
                  </a:schemeClr>
                </a:solidFill>
              </a:rPr>
              <a:t>Identify careers in crafts, fashion &amp; textiles</a:t>
            </a:r>
          </a:p>
          <a:p>
            <a:r>
              <a:rPr lang="en-US" dirty="0">
                <a:solidFill>
                  <a:schemeClr val="tx1">
                    <a:lumMod val="50000"/>
                    <a:lumOff val="50000"/>
                  </a:schemeClr>
                </a:solidFill>
              </a:rPr>
              <a:t>Virtually visit a workplace – Cockpit Arts</a:t>
            </a:r>
          </a:p>
          <a:p>
            <a:r>
              <a:rPr lang="en-US" dirty="0">
                <a:solidFill>
                  <a:schemeClr val="tx1">
                    <a:lumMod val="50000"/>
                    <a:lumOff val="50000"/>
                  </a:schemeClr>
                </a:solidFill>
              </a:rPr>
              <a:t>Experience and solve a workplace task/challenge</a:t>
            </a:r>
          </a:p>
          <a:p>
            <a:r>
              <a:rPr lang="en-US" dirty="0">
                <a:solidFill>
                  <a:schemeClr val="tx1">
                    <a:lumMod val="50000"/>
                    <a:lumOff val="50000"/>
                  </a:schemeClr>
                </a:solidFill>
              </a:rPr>
              <a:t>Understand where to find more information on careers in crafts</a:t>
            </a: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Tree>
    <p:extLst>
      <p:ext uri="{BB962C8B-B14F-4D97-AF65-F5344CB8AC3E}">
        <p14:creationId xmlns:p14="http://schemas.microsoft.com/office/powerpoint/2010/main" val="151441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7"/>
          <p:cNvPicPr preferRelativeResize="0"/>
          <p:nvPr/>
        </p:nvPicPr>
        <p:blipFill rotWithShape="1">
          <a:blip r:embed="rId3">
            <a:alphaModFix/>
          </a:blip>
          <a:srcRect l="6695" t="12091" r="6207" b="14001"/>
          <a:stretch/>
        </p:blipFill>
        <p:spPr>
          <a:xfrm>
            <a:off x="1118315" y="539993"/>
            <a:ext cx="9955369" cy="4751812"/>
          </a:xfrm>
          <a:prstGeom prst="rect">
            <a:avLst/>
          </a:prstGeom>
          <a:noFill/>
          <a:ln>
            <a:noFill/>
          </a:ln>
        </p:spPr>
      </p:pic>
      <p:sp>
        <p:nvSpPr>
          <p:cNvPr id="2" name="Oval 1">
            <a:extLst>
              <a:ext uri="{FF2B5EF4-FFF2-40B4-BE49-F238E27FC236}">
                <a16:creationId xmlns:a16="http://schemas.microsoft.com/office/drawing/2014/main" id="{FCD42C85-0112-4B4F-824E-16C809048435}"/>
              </a:ext>
            </a:extLst>
          </p:cNvPr>
          <p:cNvSpPr/>
          <p:nvPr/>
        </p:nvSpPr>
        <p:spPr>
          <a:xfrm>
            <a:off x="4170317" y="739685"/>
            <a:ext cx="1588770" cy="189738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A534544-668E-4397-9192-2EAD80233CA9}"/>
              </a:ext>
            </a:extLst>
          </p:cNvPr>
          <p:cNvPicPr>
            <a:picLocks noChangeAspect="1"/>
          </p:cNvPicPr>
          <p:nvPr/>
        </p:nvPicPr>
        <p:blipFill rotWithShape="1">
          <a:blip r:embed="rId4"/>
          <a:srcRect b="74546"/>
          <a:stretch/>
        </p:blipFill>
        <p:spPr>
          <a:xfrm>
            <a:off x="0" y="5623670"/>
            <a:ext cx="12215948" cy="1234330"/>
          </a:xfrm>
          <a:prstGeom prst="rect">
            <a:avLst/>
          </a:prstGeom>
        </p:spPr>
      </p:pic>
      <p:pic>
        <p:nvPicPr>
          <p:cNvPr id="10" name="Picture 9">
            <a:extLst>
              <a:ext uri="{FF2B5EF4-FFF2-40B4-BE49-F238E27FC236}">
                <a16:creationId xmlns:a16="http://schemas.microsoft.com/office/drawing/2014/main" id="{035DF1EB-55BB-476E-AC01-2305C330E7C4}"/>
              </a:ext>
            </a:extLst>
          </p:cNvPr>
          <p:cNvPicPr>
            <a:picLocks noChangeAspect="1"/>
          </p:cNvPicPr>
          <p:nvPr/>
        </p:nvPicPr>
        <p:blipFill rotWithShape="1">
          <a:blip r:embed="rId4"/>
          <a:srcRect l="12779" t="25575" r="12409" b="26353"/>
          <a:stretch/>
        </p:blipFill>
        <p:spPr>
          <a:xfrm>
            <a:off x="8731332" y="5864300"/>
            <a:ext cx="3168666" cy="827009"/>
          </a:xfrm>
          <a:prstGeom prst="rect">
            <a:avLst/>
          </a:prstGeom>
        </p:spPr>
      </p:pic>
      <p:sp>
        <p:nvSpPr>
          <p:cNvPr id="11" name="Title 3">
            <a:extLst>
              <a:ext uri="{FF2B5EF4-FFF2-40B4-BE49-F238E27FC236}">
                <a16:creationId xmlns:a16="http://schemas.microsoft.com/office/drawing/2014/main" id="{9CA318C1-1751-4DC8-867B-FBB357AF6B93}"/>
              </a:ext>
            </a:extLst>
          </p:cNvPr>
          <p:cNvSpPr>
            <a:spLocks noGrp="1"/>
          </p:cNvSpPr>
          <p:nvPr>
            <p:ph type="title"/>
          </p:nvPr>
        </p:nvSpPr>
        <p:spPr>
          <a:xfrm>
            <a:off x="636346" y="5495365"/>
            <a:ext cx="7779036" cy="1325563"/>
          </a:xfrm>
        </p:spPr>
        <p:txBody>
          <a:bodyPr/>
          <a:lstStyle/>
          <a:p>
            <a:r>
              <a:rPr lang="en-US" sz="3600" dirty="0">
                <a:solidFill>
                  <a:schemeClr val="bg1"/>
                </a:solidFill>
              </a:rPr>
              <a:t>12 sectors = lots of careers!</a:t>
            </a:r>
            <a:endParaRPr lang="en-GB" sz="3600" dirty="0">
              <a:solidFill>
                <a:schemeClr val="bg1"/>
              </a:solidFill>
            </a:endParaRPr>
          </a:p>
        </p:txBody>
      </p:sp>
      <p:sp>
        <p:nvSpPr>
          <p:cNvPr id="7" name="Oval 6">
            <a:extLst>
              <a:ext uri="{FF2B5EF4-FFF2-40B4-BE49-F238E27FC236}">
                <a16:creationId xmlns:a16="http://schemas.microsoft.com/office/drawing/2014/main" id="{21AA830C-C076-4782-AA1A-8943F7953AB1}"/>
              </a:ext>
            </a:extLst>
          </p:cNvPr>
          <p:cNvSpPr/>
          <p:nvPr/>
        </p:nvSpPr>
        <p:spPr>
          <a:xfrm>
            <a:off x="5785213" y="778874"/>
            <a:ext cx="1588770" cy="189738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986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bedclothes&#10;&#10;Description automatically generated">
            <a:extLst>
              <a:ext uri="{FF2B5EF4-FFF2-40B4-BE49-F238E27FC236}">
                <a16:creationId xmlns:a16="http://schemas.microsoft.com/office/drawing/2014/main" id="{2848907F-2B59-407E-8354-BAD023FC337C}"/>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ACA220D-D4C6-4FA9-8F78-9C51B6EBC75F}"/>
              </a:ext>
            </a:extLst>
          </p:cNvPr>
          <p:cNvPicPr>
            <a:picLocks noChangeAspect="1"/>
          </p:cNvPicPr>
          <p:nvPr/>
        </p:nvPicPr>
        <p:blipFill rotWithShape="1">
          <a:blip r:embed="rId4"/>
          <a:srcRect b="74546"/>
          <a:stretch/>
        </p:blipFill>
        <p:spPr>
          <a:xfrm>
            <a:off x="0" y="5623670"/>
            <a:ext cx="12215948" cy="1234330"/>
          </a:xfrm>
          <a:prstGeom prst="rect">
            <a:avLst/>
          </a:prstGeom>
        </p:spPr>
      </p:pic>
      <p:pic>
        <p:nvPicPr>
          <p:cNvPr id="5" name="Picture 4">
            <a:extLst>
              <a:ext uri="{FF2B5EF4-FFF2-40B4-BE49-F238E27FC236}">
                <a16:creationId xmlns:a16="http://schemas.microsoft.com/office/drawing/2014/main" id="{2CF1BAA1-45F9-4FBD-B609-B870F23A7940}"/>
              </a:ext>
            </a:extLst>
          </p:cNvPr>
          <p:cNvPicPr>
            <a:picLocks noChangeAspect="1"/>
          </p:cNvPicPr>
          <p:nvPr/>
        </p:nvPicPr>
        <p:blipFill rotWithShape="1">
          <a:blip r:embed="rId4"/>
          <a:srcRect l="12779" t="25575" r="12409" b="26353"/>
          <a:stretch/>
        </p:blipFill>
        <p:spPr>
          <a:xfrm>
            <a:off x="8731332" y="5864300"/>
            <a:ext cx="3168666" cy="827009"/>
          </a:xfrm>
          <a:prstGeom prst="rect">
            <a:avLst/>
          </a:prstGeom>
        </p:spPr>
      </p:pic>
      <p:sp>
        <p:nvSpPr>
          <p:cNvPr id="6" name="Title 3">
            <a:extLst>
              <a:ext uri="{FF2B5EF4-FFF2-40B4-BE49-F238E27FC236}">
                <a16:creationId xmlns:a16="http://schemas.microsoft.com/office/drawing/2014/main" id="{59EA8BDC-7938-4CE8-8BDA-85A32E7BF18E}"/>
              </a:ext>
            </a:extLst>
          </p:cNvPr>
          <p:cNvSpPr txBox="1">
            <a:spLocks/>
          </p:cNvSpPr>
          <p:nvPr/>
        </p:nvSpPr>
        <p:spPr>
          <a:xfrm>
            <a:off x="377445" y="5864300"/>
            <a:ext cx="7779036"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Welcome to crafts fashion &amp; textiles</a:t>
            </a:r>
            <a:endParaRPr lang="en-GB" sz="3600" dirty="0">
              <a:solidFill>
                <a:schemeClr val="bg1"/>
              </a:solidFill>
            </a:endParaRPr>
          </a:p>
        </p:txBody>
      </p:sp>
      <p:sp>
        <p:nvSpPr>
          <p:cNvPr id="7" name="TextBox 6">
            <a:extLst>
              <a:ext uri="{FF2B5EF4-FFF2-40B4-BE49-F238E27FC236}">
                <a16:creationId xmlns:a16="http://schemas.microsoft.com/office/drawing/2014/main" id="{C408D835-C782-416F-BD47-F301052CCFD4}"/>
              </a:ext>
            </a:extLst>
          </p:cNvPr>
          <p:cNvSpPr txBox="1"/>
          <p:nvPr/>
        </p:nvSpPr>
        <p:spPr>
          <a:xfrm>
            <a:off x="4856844" y="3951516"/>
            <a:ext cx="2544286" cy="646331"/>
          </a:xfrm>
          <a:prstGeom prst="rect">
            <a:avLst/>
          </a:prstGeom>
          <a:noFill/>
        </p:spPr>
        <p:txBody>
          <a:bodyPr wrap="none" rtlCol="0">
            <a:spAutoFit/>
          </a:bodyPr>
          <a:lstStyle/>
          <a:p>
            <a:r>
              <a:rPr lang="en-US" sz="3600" dirty="0">
                <a:solidFill>
                  <a:schemeClr val="bg1"/>
                </a:solidFill>
                <a:effectLst>
                  <a:outerShdw blurRad="38100" dist="38100" dir="2700000" algn="tl">
                    <a:srgbClr val="000000">
                      <a:alpha val="43137"/>
                    </a:srgbClr>
                  </a:outerShdw>
                </a:effectLst>
              </a:rPr>
              <a:t>Watch</a:t>
            </a:r>
            <a:r>
              <a:rPr lang="en-US" sz="3600" dirty="0">
                <a:solidFill>
                  <a:schemeClr val="tx2"/>
                </a:solidFill>
                <a:effectLst>
                  <a:outerShdw blurRad="38100" dist="38100" dir="2700000" algn="tl">
                    <a:srgbClr val="000000">
                      <a:alpha val="43137"/>
                    </a:srgbClr>
                  </a:outerShdw>
                </a:effectLst>
              </a:rPr>
              <a:t> </a:t>
            </a:r>
            <a:r>
              <a:rPr lang="en-US" sz="3600" dirty="0">
                <a:solidFill>
                  <a:schemeClr val="tx2"/>
                </a:solidFill>
                <a:effectLst>
                  <a:outerShdw blurRad="38100" dist="38100" dir="2700000" algn="tl">
                    <a:srgbClr val="000000">
                      <a:alpha val="43137"/>
                    </a:srgbClr>
                  </a:outerShdw>
                </a:effectLst>
                <a:hlinkClick r:id="rId5"/>
              </a:rPr>
              <a:t>here</a:t>
            </a:r>
            <a:endParaRPr lang="en-GB" sz="3600"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8574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6" name="Google Shape;136;p19"/>
          <p:cNvSpPr txBox="1"/>
          <p:nvPr/>
        </p:nvSpPr>
        <p:spPr>
          <a:xfrm>
            <a:off x="809896" y="770708"/>
            <a:ext cx="10280469" cy="4802777"/>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000"/>
              </a:spcBef>
              <a:spcAft>
                <a:spcPts val="0"/>
              </a:spcAft>
              <a:buNone/>
            </a:pPr>
            <a:r>
              <a:rPr lang="en-GB" sz="3200" b="1" dirty="0">
                <a:solidFill>
                  <a:srgbClr val="002060"/>
                </a:solidFill>
                <a:latin typeface="Verdana"/>
                <a:ea typeface="Verdana"/>
                <a:cs typeface="Verdana"/>
                <a:sym typeface="Verdana"/>
              </a:rPr>
              <a:t>Characteristics of craft sector</a:t>
            </a:r>
          </a:p>
          <a:p>
            <a:pPr lvl="0" algn="ctr">
              <a:lnSpc>
                <a:spcPct val="115000"/>
              </a:lnSpc>
              <a:spcBef>
                <a:spcPts val="1000"/>
              </a:spcBef>
            </a:pPr>
            <a:r>
              <a:rPr lang="en-US" sz="2400" dirty="0">
                <a:solidFill>
                  <a:schemeClr val="tx1">
                    <a:lumMod val="50000"/>
                    <a:lumOff val="50000"/>
                  </a:schemeClr>
                </a:solidFill>
                <a:latin typeface="Calibri" panose="020F0502020204030204" pitchFamily="34" charset="0"/>
                <a:cs typeface="Calibri" panose="020F0502020204030204" pitchFamily="34" charset="0"/>
              </a:rPr>
              <a:t>The </a:t>
            </a:r>
            <a:r>
              <a:rPr lang="en-US" sz="2400" b="1" dirty="0">
                <a:solidFill>
                  <a:schemeClr val="tx1">
                    <a:lumMod val="50000"/>
                    <a:lumOff val="50000"/>
                  </a:schemeClr>
                </a:solidFill>
                <a:latin typeface="Calibri" panose="020F0502020204030204" pitchFamily="34" charset="0"/>
                <a:cs typeface="Calibri" panose="020F0502020204030204" pitchFamily="34" charset="0"/>
              </a:rPr>
              <a:t>craft industry</a:t>
            </a:r>
            <a:r>
              <a:rPr lang="en-US" sz="2400" dirty="0">
                <a:solidFill>
                  <a:schemeClr val="tx1">
                    <a:lumMod val="50000"/>
                    <a:lumOff val="50000"/>
                  </a:schemeClr>
                </a:solidFill>
                <a:latin typeface="Calibri" panose="020F0502020204030204" pitchFamily="34" charset="0"/>
                <a:cs typeface="Calibri" panose="020F0502020204030204" pitchFamily="34" charset="0"/>
              </a:rPr>
              <a:t> encompasses goods that are handmade by artisans or those skilled in a particular trade. </a:t>
            </a:r>
          </a:p>
          <a:p>
            <a:pPr lvl="0" algn="ctr">
              <a:lnSpc>
                <a:spcPct val="115000"/>
              </a:lnSpc>
              <a:spcBef>
                <a:spcPts val="1000"/>
              </a:spcBef>
            </a:pPr>
            <a:endParaRPr lang="en-US" sz="1000" dirty="0">
              <a:solidFill>
                <a:schemeClr val="tx1">
                  <a:lumMod val="50000"/>
                  <a:lumOff val="50000"/>
                </a:schemeClr>
              </a:solidFill>
              <a:latin typeface="Calibri" panose="020F0502020204030204" pitchFamily="34" charset="0"/>
              <a:cs typeface="Calibri" panose="020F0502020204030204" pitchFamily="34" charset="0"/>
            </a:endParaRPr>
          </a:p>
          <a:p>
            <a:pPr lvl="0" algn="ctr">
              <a:lnSpc>
                <a:spcPct val="115000"/>
              </a:lnSpc>
              <a:spcBef>
                <a:spcPts val="1000"/>
              </a:spcBef>
            </a:pPr>
            <a:r>
              <a:rPr lang="en-US" sz="2400" dirty="0">
                <a:solidFill>
                  <a:schemeClr val="tx1">
                    <a:lumMod val="50000"/>
                    <a:lumOff val="50000"/>
                  </a:schemeClr>
                </a:solidFill>
                <a:latin typeface="Calibri" panose="020F0502020204030204" pitchFamily="34" charset="0"/>
                <a:cs typeface="Calibri" panose="020F0502020204030204" pitchFamily="34" charset="0"/>
              </a:rPr>
              <a:t>Small businesses engaged in the </a:t>
            </a:r>
            <a:r>
              <a:rPr lang="en-US" sz="2400" b="1" dirty="0">
                <a:solidFill>
                  <a:schemeClr val="tx1">
                    <a:lumMod val="50000"/>
                    <a:lumOff val="50000"/>
                  </a:schemeClr>
                </a:solidFill>
                <a:latin typeface="Calibri" panose="020F0502020204030204" pitchFamily="34" charset="0"/>
                <a:cs typeface="Calibri" panose="020F0502020204030204" pitchFamily="34" charset="0"/>
              </a:rPr>
              <a:t>craft</a:t>
            </a:r>
            <a:r>
              <a:rPr lang="en-US" sz="2400" dirty="0">
                <a:solidFill>
                  <a:schemeClr val="tx1">
                    <a:lumMod val="50000"/>
                    <a:lumOff val="50000"/>
                  </a:schemeClr>
                </a:solidFill>
                <a:latin typeface="Calibri" panose="020F0502020204030204" pitchFamily="34" charset="0"/>
                <a:cs typeface="Calibri" panose="020F0502020204030204" pitchFamily="34" charset="0"/>
              </a:rPr>
              <a:t> trade include everything from art galleries to handmade textiles to culinary products. </a:t>
            </a:r>
          </a:p>
          <a:p>
            <a:pPr lvl="0" algn="ctr">
              <a:lnSpc>
                <a:spcPct val="115000"/>
              </a:lnSpc>
              <a:spcBef>
                <a:spcPts val="1000"/>
              </a:spcBef>
            </a:pPr>
            <a:endParaRPr lang="en-US" sz="1000" dirty="0">
              <a:solidFill>
                <a:schemeClr val="tx1">
                  <a:lumMod val="50000"/>
                  <a:lumOff val="50000"/>
                </a:schemeClr>
              </a:solidFill>
              <a:latin typeface="Calibri" panose="020F0502020204030204" pitchFamily="34" charset="0"/>
              <a:cs typeface="Calibri" panose="020F0502020204030204" pitchFamily="34" charset="0"/>
            </a:endParaRPr>
          </a:p>
          <a:p>
            <a:pPr lvl="0" algn="ctr">
              <a:lnSpc>
                <a:spcPct val="115000"/>
              </a:lnSpc>
              <a:spcBef>
                <a:spcPts val="1000"/>
              </a:spcBef>
            </a:pPr>
            <a:r>
              <a:rPr lang="en-US" sz="2400" dirty="0">
                <a:solidFill>
                  <a:schemeClr val="tx1">
                    <a:lumMod val="50000"/>
                    <a:lumOff val="50000"/>
                  </a:schemeClr>
                </a:solidFill>
                <a:latin typeface="Calibri" panose="020F0502020204030204" pitchFamily="34" charset="0"/>
                <a:cs typeface="Calibri" panose="020F0502020204030204" pitchFamily="34" charset="0"/>
              </a:rPr>
              <a:t>Often, </a:t>
            </a:r>
            <a:r>
              <a:rPr lang="en-US" sz="2400" b="1" dirty="0">
                <a:solidFill>
                  <a:schemeClr val="tx1">
                    <a:lumMod val="50000"/>
                    <a:lumOff val="50000"/>
                  </a:schemeClr>
                </a:solidFill>
                <a:latin typeface="Calibri" panose="020F0502020204030204" pitchFamily="34" charset="0"/>
                <a:cs typeface="Calibri" panose="020F0502020204030204" pitchFamily="34" charset="0"/>
              </a:rPr>
              <a:t>craft industry</a:t>
            </a:r>
            <a:r>
              <a:rPr lang="en-US" sz="2400" dirty="0">
                <a:solidFill>
                  <a:schemeClr val="tx1">
                    <a:lumMod val="50000"/>
                    <a:lumOff val="50000"/>
                  </a:schemeClr>
                </a:solidFill>
                <a:latin typeface="Calibri" panose="020F0502020204030204" pitchFamily="34" charset="0"/>
                <a:cs typeface="Calibri" panose="020F0502020204030204" pitchFamily="34" charset="0"/>
              </a:rPr>
              <a:t> </a:t>
            </a:r>
            <a:r>
              <a:rPr lang="en-US" sz="2400" b="1" dirty="0">
                <a:solidFill>
                  <a:schemeClr val="tx1">
                    <a:lumMod val="50000"/>
                    <a:lumOff val="50000"/>
                  </a:schemeClr>
                </a:solidFill>
                <a:latin typeface="Calibri" panose="020F0502020204030204" pitchFamily="34" charset="0"/>
                <a:cs typeface="Calibri" panose="020F0502020204030204" pitchFamily="34" charset="0"/>
              </a:rPr>
              <a:t>entrepreneurs </a:t>
            </a:r>
            <a:r>
              <a:rPr lang="en-US" sz="2400" dirty="0">
                <a:solidFill>
                  <a:schemeClr val="tx1">
                    <a:lumMod val="50000"/>
                    <a:lumOff val="50000"/>
                  </a:schemeClr>
                </a:solidFill>
                <a:latin typeface="Calibri" panose="020F0502020204030204" pitchFamily="34" charset="0"/>
                <a:cs typeface="Calibri" panose="020F0502020204030204" pitchFamily="34" charset="0"/>
              </a:rPr>
              <a:t>operate independently and are not franchised.</a:t>
            </a:r>
            <a:endParaRPr lang="en-GB" sz="2400" b="1" dirty="0">
              <a:solidFill>
                <a:schemeClr val="tx1">
                  <a:lumMod val="50000"/>
                  <a:lumOff val="50000"/>
                </a:schemeClr>
              </a:solidFill>
              <a:latin typeface="Calibri" panose="020F0502020204030204" pitchFamily="34" charset="0"/>
              <a:ea typeface="Verdana"/>
              <a:cs typeface="Calibri" panose="020F0502020204030204" pitchFamily="34" charset="0"/>
              <a:sym typeface="Verdana"/>
            </a:endParaRPr>
          </a:p>
          <a:p>
            <a:pPr marL="457200" marR="0" lvl="0" indent="-457200" rtl="0">
              <a:lnSpc>
                <a:spcPct val="115000"/>
              </a:lnSpc>
              <a:spcBef>
                <a:spcPts val="1000"/>
              </a:spcBef>
              <a:spcAft>
                <a:spcPts val="0"/>
              </a:spcAft>
              <a:buFont typeface="Arial" panose="020B0604020202020204" pitchFamily="34" charset="0"/>
              <a:buChar char="•"/>
            </a:pPr>
            <a:endParaRPr lang="en-GB" sz="2800" dirty="0">
              <a:solidFill>
                <a:srgbClr val="06484C"/>
              </a:solidFill>
            </a:endParaRPr>
          </a:p>
          <a:p>
            <a:pPr algn="ctr">
              <a:lnSpc>
                <a:spcPct val="115000"/>
              </a:lnSpc>
              <a:spcBef>
                <a:spcPts val="1000"/>
              </a:spcBef>
            </a:pPr>
            <a:endParaRPr lang="en-GB" sz="2800" dirty="0">
              <a:solidFill>
                <a:srgbClr val="06484C"/>
              </a:solidFill>
            </a:endParaRPr>
          </a:p>
          <a:p>
            <a:pPr marL="457200" marR="0" lvl="0" indent="-457200" algn="ctr" rtl="0">
              <a:lnSpc>
                <a:spcPct val="115000"/>
              </a:lnSpc>
              <a:spcBef>
                <a:spcPts val="1000"/>
              </a:spcBef>
              <a:spcAft>
                <a:spcPts val="0"/>
              </a:spcAft>
              <a:buFont typeface="Arial" panose="020B0604020202020204" pitchFamily="34" charset="0"/>
              <a:buChar char="•"/>
            </a:pPr>
            <a:endParaRPr lang="en-GB" sz="3200" dirty="0">
              <a:solidFill>
                <a:srgbClr val="06484C"/>
              </a:solidFill>
              <a:latin typeface="Verdana"/>
              <a:ea typeface="Verdana"/>
              <a:cs typeface="Verdana"/>
              <a:sym typeface="Verdana"/>
            </a:endParaRPr>
          </a:p>
        </p:txBody>
      </p:sp>
      <p:pic>
        <p:nvPicPr>
          <p:cNvPr id="10" name="Picture 9">
            <a:extLst>
              <a:ext uri="{FF2B5EF4-FFF2-40B4-BE49-F238E27FC236}">
                <a16:creationId xmlns:a16="http://schemas.microsoft.com/office/drawing/2014/main" id="{5613BC3E-AA35-4A16-BE9B-EAFCB9C5033B}"/>
              </a:ext>
            </a:extLst>
          </p:cNvPr>
          <p:cNvPicPr>
            <a:picLocks noChangeAspect="1"/>
          </p:cNvPicPr>
          <p:nvPr/>
        </p:nvPicPr>
        <p:blipFill rotWithShape="1">
          <a:blip r:embed="rId3"/>
          <a:srcRect b="74546"/>
          <a:stretch/>
        </p:blipFill>
        <p:spPr>
          <a:xfrm>
            <a:off x="0" y="5867664"/>
            <a:ext cx="12215948" cy="1038461"/>
          </a:xfrm>
          <a:prstGeom prst="rect">
            <a:avLst/>
          </a:prstGeom>
        </p:spPr>
      </p:pic>
      <p:pic>
        <p:nvPicPr>
          <p:cNvPr id="11" name="Picture 10">
            <a:extLst>
              <a:ext uri="{FF2B5EF4-FFF2-40B4-BE49-F238E27FC236}">
                <a16:creationId xmlns:a16="http://schemas.microsoft.com/office/drawing/2014/main" id="{BDC7DDA2-8206-4BA0-9F44-142D84D6F297}"/>
              </a:ext>
            </a:extLst>
          </p:cNvPr>
          <p:cNvPicPr>
            <a:picLocks noChangeAspect="1"/>
          </p:cNvPicPr>
          <p:nvPr/>
        </p:nvPicPr>
        <p:blipFill rotWithShape="1">
          <a:blip r:embed="rId3"/>
          <a:srcRect l="12779" t="25575" r="12409" b="26353"/>
          <a:stretch/>
        </p:blipFill>
        <p:spPr>
          <a:xfrm>
            <a:off x="8731332" y="5960552"/>
            <a:ext cx="3168666" cy="827009"/>
          </a:xfrm>
          <a:prstGeom prst="rect">
            <a:avLst/>
          </a:prstGeom>
        </p:spPr>
      </p:pic>
    </p:spTree>
    <p:extLst>
      <p:ext uri="{BB962C8B-B14F-4D97-AF65-F5344CB8AC3E}">
        <p14:creationId xmlns:p14="http://schemas.microsoft.com/office/powerpoint/2010/main" val="4293101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6" name="Google Shape;136;p19"/>
          <p:cNvSpPr txBox="1"/>
          <p:nvPr/>
        </p:nvSpPr>
        <p:spPr>
          <a:xfrm>
            <a:off x="2762487" y="2090935"/>
            <a:ext cx="6846734" cy="182333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000"/>
              </a:spcBef>
              <a:spcAft>
                <a:spcPts val="0"/>
              </a:spcAft>
              <a:buNone/>
            </a:pPr>
            <a:r>
              <a:rPr lang="en-GB" sz="3200" b="1" dirty="0">
                <a:solidFill>
                  <a:srgbClr val="002060"/>
                </a:solidFill>
                <a:latin typeface="Verdana"/>
                <a:ea typeface="Verdana"/>
                <a:cs typeface="Verdana"/>
                <a:sym typeface="Verdana"/>
              </a:rPr>
              <a:t>How many different careers can you think of in crafts, fashion &amp; textiles?</a:t>
            </a:r>
          </a:p>
          <a:p>
            <a:pPr marL="0" marR="0" lvl="0" indent="0" algn="ctr" rtl="0">
              <a:lnSpc>
                <a:spcPct val="115000"/>
              </a:lnSpc>
              <a:spcBef>
                <a:spcPts val="1000"/>
              </a:spcBef>
              <a:spcAft>
                <a:spcPts val="0"/>
              </a:spcAft>
              <a:buNone/>
            </a:pPr>
            <a:endParaRPr lang="en-GB" sz="1000" b="1" dirty="0">
              <a:solidFill>
                <a:srgbClr val="06484C"/>
              </a:solidFill>
              <a:latin typeface="Verdana"/>
              <a:ea typeface="Verdana"/>
              <a:cs typeface="Verdana"/>
              <a:sym typeface="Verdana"/>
            </a:endParaRPr>
          </a:p>
          <a:p>
            <a:pPr marL="457200" marR="0" lvl="0" indent="-457200" rtl="0">
              <a:lnSpc>
                <a:spcPct val="115000"/>
              </a:lnSpc>
              <a:spcBef>
                <a:spcPts val="1000"/>
              </a:spcBef>
              <a:spcAft>
                <a:spcPts val="0"/>
              </a:spcAft>
              <a:buFont typeface="Arial" panose="020B0604020202020204" pitchFamily="34" charset="0"/>
              <a:buChar char="•"/>
            </a:pPr>
            <a:endParaRPr lang="en-GB" sz="2800" dirty="0">
              <a:solidFill>
                <a:srgbClr val="06484C"/>
              </a:solidFill>
            </a:endParaRPr>
          </a:p>
          <a:p>
            <a:pPr algn="ctr">
              <a:lnSpc>
                <a:spcPct val="115000"/>
              </a:lnSpc>
              <a:spcBef>
                <a:spcPts val="1000"/>
              </a:spcBef>
            </a:pPr>
            <a:endParaRPr lang="en-GB" sz="2800" dirty="0">
              <a:solidFill>
                <a:srgbClr val="06484C"/>
              </a:solidFill>
            </a:endParaRPr>
          </a:p>
          <a:p>
            <a:pPr marL="457200" marR="0" lvl="0" indent="-457200" algn="ctr" rtl="0">
              <a:lnSpc>
                <a:spcPct val="115000"/>
              </a:lnSpc>
              <a:spcBef>
                <a:spcPts val="1000"/>
              </a:spcBef>
              <a:spcAft>
                <a:spcPts val="0"/>
              </a:spcAft>
              <a:buFont typeface="Arial" panose="020B0604020202020204" pitchFamily="34" charset="0"/>
              <a:buChar char="•"/>
            </a:pPr>
            <a:endParaRPr lang="en-GB" sz="3200" dirty="0">
              <a:solidFill>
                <a:srgbClr val="06484C"/>
              </a:solidFill>
              <a:latin typeface="Verdana"/>
              <a:ea typeface="Verdana"/>
              <a:cs typeface="Verdana"/>
              <a:sym typeface="Verdana"/>
            </a:endParaRPr>
          </a:p>
        </p:txBody>
      </p:sp>
      <p:pic>
        <p:nvPicPr>
          <p:cNvPr id="10" name="Picture 9">
            <a:extLst>
              <a:ext uri="{FF2B5EF4-FFF2-40B4-BE49-F238E27FC236}">
                <a16:creationId xmlns:a16="http://schemas.microsoft.com/office/drawing/2014/main" id="{5613BC3E-AA35-4A16-BE9B-EAFCB9C5033B}"/>
              </a:ext>
            </a:extLst>
          </p:cNvPr>
          <p:cNvPicPr>
            <a:picLocks noChangeAspect="1"/>
          </p:cNvPicPr>
          <p:nvPr/>
        </p:nvPicPr>
        <p:blipFill rotWithShape="1">
          <a:blip r:embed="rId3"/>
          <a:srcRect b="74546"/>
          <a:stretch/>
        </p:blipFill>
        <p:spPr>
          <a:xfrm>
            <a:off x="0" y="5867664"/>
            <a:ext cx="12215948" cy="1038461"/>
          </a:xfrm>
          <a:prstGeom prst="rect">
            <a:avLst/>
          </a:prstGeom>
        </p:spPr>
      </p:pic>
      <p:pic>
        <p:nvPicPr>
          <p:cNvPr id="11" name="Picture 10">
            <a:extLst>
              <a:ext uri="{FF2B5EF4-FFF2-40B4-BE49-F238E27FC236}">
                <a16:creationId xmlns:a16="http://schemas.microsoft.com/office/drawing/2014/main" id="{BDC7DDA2-8206-4BA0-9F44-142D84D6F297}"/>
              </a:ext>
            </a:extLst>
          </p:cNvPr>
          <p:cNvPicPr>
            <a:picLocks noChangeAspect="1"/>
          </p:cNvPicPr>
          <p:nvPr/>
        </p:nvPicPr>
        <p:blipFill rotWithShape="1">
          <a:blip r:embed="rId3"/>
          <a:srcRect l="12779" t="25575" r="12409" b="26353"/>
          <a:stretch/>
        </p:blipFill>
        <p:spPr>
          <a:xfrm>
            <a:off x="8731332" y="5960552"/>
            <a:ext cx="3168666" cy="827009"/>
          </a:xfrm>
          <a:prstGeom prst="rect">
            <a:avLst/>
          </a:prstGeom>
        </p:spPr>
      </p:pic>
    </p:spTree>
    <p:extLst>
      <p:ext uri="{BB962C8B-B14F-4D97-AF65-F5344CB8AC3E}">
        <p14:creationId xmlns:p14="http://schemas.microsoft.com/office/powerpoint/2010/main" val="4072118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0" name="Picture 9">
            <a:extLst>
              <a:ext uri="{FF2B5EF4-FFF2-40B4-BE49-F238E27FC236}">
                <a16:creationId xmlns:a16="http://schemas.microsoft.com/office/drawing/2014/main" id="{5613BC3E-AA35-4A16-BE9B-EAFCB9C5033B}"/>
              </a:ext>
            </a:extLst>
          </p:cNvPr>
          <p:cNvPicPr>
            <a:picLocks noChangeAspect="1"/>
          </p:cNvPicPr>
          <p:nvPr/>
        </p:nvPicPr>
        <p:blipFill rotWithShape="1">
          <a:blip r:embed="rId4"/>
          <a:srcRect b="74546"/>
          <a:stretch/>
        </p:blipFill>
        <p:spPr>
          <a:xfrm>
            <a:off x="0" y="5867664"/>
            <a:ext cx="12215948" cy="1038461"/>
          </a:xfrm>
          <a:prstGeom prst="rect">
            <a:avLst/>
          </a:prstGeom>
        </p:spPr>
      </p:pic>
      <p:pic>
        <p:nvPicPr>
          <p:cNvPr id="11" name="Picture 10">
            <a:extLst>
              <a:ext uri="{FF2B5EF4-FFF2-40B4-BE49-F238E27FC236}">
                <a16:creationId xmlns:a16="http://schemas.microsoft.com/office/drawing/2014/main" id="{BDC7DDA2-8206-4BA0-9F44-142D84D6F297}"/>
              </a:ext>
            </a:extLst>
          </p:cNvPr>
          <p:cNvPicPr>
            <a:picLocks noChangeAspect="1"/>
          </p:cNvPicPr>
          <p:nvPr/>
        </p:nvPicPr>
        <p:blipFill rotWithShape="1">
          <a:blip r:embed="rId4"/>
          <a:srcRect l="12779" t="25575" r="12409" b="26353"/>
          <a:stretch/>
        </p:blipFill>
        <p:spPr>
          <a:xfrm>
            <a:off x="8731332" y="5960552"/>
            <a:ext cx="3168666" cy="827009"/>
          </a:xfrm>
          <a:prstGeom prst="rect">
            <a:avLst/>
          </a:prstGeom>
        </p:spPr>
      </p:pic>
      <p:graphicFrame>
        <p:nvGraphicFramePr>
          <p:cNvPr id="2" name="Object 1">
            <a:extLst>
              <a:ext uri="{FF2B5EF4-FFF2-40B4-BE49-F238E27FC236}">
                <a16:creationId xmlns:a16="http://schemas.microsoft.com/office/drawing/2014/main" id="{2CD8D867-917E-4D86-9D50-B798FFD5E87E}"/>
              </a:ext>
            </a:extLst>
          </p:cNvPr>
          <p:cNvGraphicFramePr>
            <a:graphicFrameLocks noChangeAspect="1"/>
          </p:cNvGraphicFramePr>
          <p:nvPr>
            <p:extLst>
              <p:ext uri="{D42A27DB-BD31-4B8C-83A1-F6EECF244321}">
                <p14:modId xmlns:p14="http://schemas.microsoft.com/office/powerpoint/2010/main" val="735646701"/>
              </p:ext>
            </p:extLst>
          </p:nvPr>
        </p:nvGraphicFramePr>
        <p:xfrm>
          <a:off x="1935571" y="0"/>
          <a:ext cx="8320858" cy="5882588"/>
        </p:xfrm>
        <a:graphic>
          <a:graphicData uri="http://schemas.openxmlformats.org/presentationml/2006/ole">
            <mc:AlternateContent xmlns:mc="http://schemas.openxmlformats.org/markup-compatibility/2006">
              <mc:Choice xmlns:v="urn:schemas-microsoft-com:vml" Requires="v">
                <p:oleObj spid="_x0000_s1040" name="Acrobat Document" r:id="rId5" imgW="7562591" imgH="5346465" progId="AcroExch.Document.DC">
                  <p:embed/>
                </p:oleObj>
              </mc:Choice>
              <mc:Fallback>
                <p:oleObj name="Acrobat Document" r:id="rId5" imgW="7562591" imgH="5346465" progId="AcroExch.Document.DC">
                  <p:embed/>
                  <p:pic>
                    <p:nvPicPr>
                      <p:cNvPr id="0" name=""/>
                      <p:cNvPicPr/>
                      <p:nvPr/>
                    </p:nvPicPr>
                    <p:blipFill>
                      <a:blip r:embed="rId6"/>
                      <a:stretch>
                        <a:fillRect/>
                      </a:stretch>
                    </p:blipFill>
                    <p:spPr>
                      <a:xfrm>
                        <a:off x="1935571" y="0"/>
                        <a:ext cx="8320858" cy="5882588"/>
                      </a:xfrm>
                      <a:prstGeom prst="rect">
                        <a:avLst/>
                      </a:prstGeom>
                    </p:spPr>
                  </p:pic>
                </p:oleObj>
              </mc:Fallback>
            </mc:AlternateContent>
          </a:graphicData>
        </a:graphic>
      </p:graphicFrame>
    </p:spTree>
    <p:extLst>
      <p:ext uri="{BB962C8B-B14F-4D97-AF65-F5344CB8AC3E}">
        <p14:creationId xmlns:p14="http://schemas.microsoft.com/office/powerpoint/2010/main" val="2135251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932793" y="131257"/>
            <a:ext cx="7458641" cy="1325563"/>
          </a:xfrm>
        </p:spPr>
        <p:txBody>
          <a:bodyPr/>
          <a:lstStyle/>
          <a:p>
            <a:r>
              <a:rPr lang="en-US" dirty="0">
                <a:solidFill>
                  <a:schemeClr val="bg1"/>
                </a:solidFill>
              </a:rPr>
              <a:t>The craft industry</a:t>
            </a:r>
            <a:endParaRPr lang="en-GB"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380999" y="1915765"/>
            <a:ext cx="11157857" cy="4810977"/>
          </a:xfrm>
        </p:spPr>
        <p:txBody>
          <a:bodyPr/>
          <a:lstStyle/>
          <a:p>
            <a:r>
              <a:rPr lang="en-US" dirty="0">
                <a:solidFill>
                  <a:schemeClr val="tx1">
                    <a:lumMod val="50000"/>
                    <a:lumOff val="50000"/>
                  </a:schemeClr>
                </a:solidFill>
              </a:rPr>
              <a:t>Made up of people who are generating an income from creating, making, designing; always honing their skills and usually doing something they love</a:t>
            </a:r>
          </a:p>
          <a:p>
            <a:pPr marL="114300" indent="0">
              <a:buNone/>
            </a:pPr>
            <a:endParaRPr lang="en-US" dirty="0">
              <a:solidFill>
                <a:schemeClr val="tx1">
                  <a:lumMod val="50000"/>
                  <a:lumOff val="50000"/>
                </a:schemeClr>
              </a:solidFill>
            </a:endParaRPr>
          </a:p>
          <a:p>
            <a:r>
              <a:rPr lang="en-US" dirty="0">
                <a:solidFill>
                  <a:schemeClr val="tx1">
                    <a:lumMod val="50000"/>
                    <a:lumOff val="50000"/>
                  </a:schemeClr>
                </a:solidFill>
              </a:rPr>
              <a:t>It’s a serious business:</a:t>
            </a:r>
          </a:p>
          <a:p>
            <a:pPr lvl="1"/>
            <a:r>
              <a:rPr lang="en-US" dirty="0">
                <a:solidFill>
                  <a:schemeClr val="tx1">
                    <a:lumMod val="50000"/>
                    <a:lumOff val="50000"/>
                  </a:schemeClr>
                </a:solidFill>
              </a:rPr>
              <a:t>Crafts contributes £3.4bn to the UK economy (2015)</a:t>
            </a:r>
          </a:p>
          <a:p>
            <a:pPr lvl="1"/>
            <a:r>
              <a:rPr lang="en-US" dirty="0">
                <a:solidFill>
                  <a:schemeClr val="tx1">
                    <a:lumMod val="50000"/>
                    <a:lumOff val="50000"/>
                  </a:schemeClr>
                </a:solidFill>
              </a:rPr>
              <a:t>There are an estimated 11,620 UK crafts businesses, employing 149,510 people.</a:t>
            </a:r>
          </a:p>
          <a:p>
            <a:pPr lvl="1"/>
            <a:r>
              <a:rPr lang="en-US" dirty="0">
                <a:solidFill>
                  <a:schemeClr val="tx1">
                    <a:lumMod val="50000"/>
                    <a:lumOff val="50000"/>
                  </a:schemeClr>
                </a:solidFill>
              </a:rPr>
              <a:t>Government estimates £6.9bn of exports from the UK crafts sector (2019)</a:t>
            </a:r>
          </a:p>
          <a:p>
            <a:endParaRPr lang="en-US" dirty="0">
              <a:solidFill>
                <a:schemeClr val="tx1">
                  <a:lumMod val="50000"/>
                  <a:lumOff val="50000"/>
                </a:schemeClr>
              </a:solidFill>
            </a:endParaRP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spTree>
    <p:extLst>
      <p:ext uri="{BB962C8B-B14F-4D97-AF65-F5344CB8AC3E}">
        <p14:creationId xmlns:p14="http://schemas.microsoft.com/office/powerpoint/2010/main" val="1841846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F702B-4487-4D51-A4F8-48008C98E9A8}"/>
              </a:ext>
            </a:extLst>
          </p:cNvPr>
          <p:cNvPicPr>
            <a:picLocks noChangeAspect="1"/>
          </p:cNvPicPr>
          <p:nvPr/>
        </p:nvPicPr>
        <p:blipFill rotWithShape="1">
          <a:blip r:embed="rId3"/>
          <a:srcRect b="74546"/>
          <a:stretch/>
        </p:blipFill>
        <p:spPr>
          <a:xfrm>
            <a:off x="-23948" y="0"/>
            <a:ext cx="12215948" cy="1690688"/>
          </a:xfrm>
          <a:prstGeom prst="rect">
            <a:avLst/>
          </a:prstGeom>
        </p:spPr>
      </p:pic>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932793" y="131257"/>
            <a:ext cx="7458641" cy="1325563"/>
          </a:xfrm>
        </p:spPr>
        <p:txBody>
          <a:bodyPr/>
          <a:lstStyle/>
          <a:p>
            <a:r>
              <a:rPr lang="en-US" dirty="0">
                <a:solidFill>
                  <a:schemeClr val="bg1"/>
                </a:solidFill>
              </a:rPr>
              <a:t>Time to get warmed up</a:t>
            </a:r>
            <a:br>
              <a:rPr lang="en-US" dirty="0">
                <a:solidFill>
                  <a:schemeClr val="bg1"/>
                </a:solidFill>
              </a:rPr>
            </a:br>
            <a:r>
              <a:rPr lang="en-US" sz="2000" dirty="0">
                <a:solidFill>
                  <a:schemeClr val="bg1"/>
                </a:solidFill>
              </a:rPr>
              <a:t>(Brainstorm – 10 mins)</a:t>
            </a:r>
            <a:endParaRPr lang="en-GB" sz="2000" dirty="0">
              <a:solidFill>
                <a:schemeClr val="bg1"/>
              </a:solidFill>
            </a:endParaRPr>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idx="1"/>
          </p:nvPr>
        </p:nvSpPr>
        <p:spPr>
          <a:xfrm>
            <a:off x="133813" y="1800214"/>
            <a:ext cx="11900425" cy="3116022"/>
          </a:xfrm>
        </p:spPr>
        <p:txBody>
          <a:bodyPr/>
          <a:lstStyle/>
          <a:p>
            <a:pPr marL="114300" indent="0">
              <a:buNone/>
            </a:pPr>
            <a:r>
              <a:rPr lang="en-US" sz="2400" dirty="0">
                <a:solidFill>
                  <a:schemeClr val="tx1">
                    <a:lumMod val="50000"/>
                    <a:lumOff val="50000"/>
                  </a:schemeClr>
                </a:solidFill>
              </a:rPr>
              <a:t>Consider how clothing, accessories or household items can be repurposed:</a:t>
            </a:r>
          </a:p>
          <a:p>
            <a:r>
              <a:rPr lang="en-US" sz="2400" dirty="0">
                <a:solidFill>
                  <a:schemeClr val="tx1">
                    <a:lumMod val="50000"/>
                    <a:lumOff val="50000"/>
                  </a:schemeClr>
                </a:solidFill>
              </a:rPr>
              <a:t>A stepladder could be a bookcase</a:t>
            </a:r>
          </a:p>
          <a:p>
            <a:r>
              <a:rPr lang="en-US" sz="2400" dirty="0">
                <a:solidFill>
                  <a:schemeClr val="tx1">
                    <a:lumMod val="50000"/>
                    <a:lumOff val="50000"/>
                  </a:schemeClr>
                </a:solidFill>
              </a:rPr>
              <a:t>Reuse a cheese grater to hold earrings</a:t>
            </a:r>
          </a:p>
          <a:p>
            <a:r>
              <a:rPr lang="en-US" sz="2400" dirty="0">
                <a:solidFill>
                  <a:schemeClr val="tx1">
                    <a:lumMod val="50000"/>
                    <a:lumOff val="50000"/>
                  </a:schemeClr>
                </a:solidFill>
              </a:rPr>
              <a:t>Repurpose old pairs of jeans to make a bag or an apron</a:t>
            </a:r>
          </a:p>
          <a:p>
            <a:r>
              <a:rPr lang="en-US" sz="2400" dirty="0">
                <a:solidFill>
                  <a:schemeClr val="tx1">
                    <a:lumMod val="50000"/>
                    <a:lumOff val="50000"/>
                  </a:schemeClr>
                </a:solidFill>
              </a:rPr>
              <a:t>Convert an old iMac into an aquarium – create an </a:t>
            </a:r>
            <a:r>
              <a:rPr lang="en-US" sz="2400">
                <a:solidFill>
                  <a:schemeClr val="tx1">
                    <a:lumMod val="50000"/>
                    <a:lumOff val="50000"/>
                  </a:schemeClr>
                </a:solidFill>
                <a:hlinkClick r:id="rId4"/>
              </a:rPr>
              <a:t>iMacaquarium</a:t>
            </a:r>
            <a:endParaRPr lang="en-US" sz="2400" dirty="0">
              <a:solidFill>
                <a:schemeClr val="tx1">
                  <a:lumMod val="50000"/>
                  <a:lumOff val="50000"/>
                </a:schemeClr>
              </a:solidFill>
            </a:endParaRPr>
          </a:p>
          <a:p>
            <a:r>
              <a:rPr lang="en-US" sz="2400" dirty="0">
                <a:solidFill>
                  <a:schemeClr val="tx1">
                    <a:lumMod val="50000"/>
                    <a:lumOff val="50000"/>
                  </a:schemeClr>
                </a:solidFill>
              </a:rPr>
              <a:t>Repurpose vintage glasses into </a:t>
            </a:r>
            <a:r>
              <a:rPr lang="en-US" sz="2400" dirty="0" err="1">
                <a:solidFill>
                  <a:schemeClr val="tx1">
                    <a:lumMod val="50000"/>
                    <a:lumOff val="50000"/>
                  </a:schemeClr>
                </a:solidFill>
              </a:rPr>
              <a:t>centrepiece</a:t>
            </a:r>
            <a:r>
              <a:rPr lang="en-US" sz="2400" dirty="0">
                <a:solidFill>
                  <a:schemeClr val="tx1">
                    <a:lumMod val="50000"/>
                    <a:lumOff val="50000"/>
                  </a:schemeClr>
                </a:solidFill>
              </a:rPr>
              <a:t> scented candles</a:t>
            </a:r>
          </a:p>
        </p:txBody>
      </p:sp>
      <p:pic>
        <p:nvPicPr>
          <p:cNvPr id="16" name="Picture 15">
            <a:extLst>
              <a:ext uri="{FF2B5EF4-FFF2-40B4-BE49-F238E27FC236}">
                <a16:creationId xmlns:a16="http://schemas.microsoft.com/office/drawing/2014/main" id="{D2E17FB7-4598-4EEA-837D-10947D8FC549}"/>
              </a:ext>
            </a:extLst>
          </p:cNvPr>
          <p:cNvPicPr>
            <a:picLocks noChangeAspect="1"/>
          </p:cNvPicPr>
          <p:nvPr/>
        </p:nvPicPr>
        <p:blipFill rotWithShape="1">
          <a:blip r:embed="rId3"/>
          <a:srcRect l="12779" t="25575" r="12409" b="26353"/>
          <a:stretch/>
        </p:blipFill>
        <p:spPr>
          <a:xfrm>
            <a:off x="8707384" y="456358"/>
            <a:ext cx="3168666" cy="827009"/>
          </a:xfrm>
          <a:prstGeom prst="rect">
            <a:avLst/>
          </a:prstGeom>
        </p:spPr>
      </p:pic>
      <p:pic>
        <p:nvPicPr>
          <p:cNvPr id="3" name="Picture 2" descr="A picture containing table, food, beverage&#10;&#10;Description automatically generated">
            <a:extLst>
              <a:ext uri="{FF2B5EF4-FFF2-40B4-BE49-F238E27FC236}">
                <a16:creationId xmlns:a16="http://schemas.microsoft.com/office/drawing/2014/main" id="{1D7C766D-0EB2-438C-B1D9-A67ED7F2A95E}"/>
              </a:ext>
            </a:extLst>
          </p:cNvPr>
          <p:cNvPicPr>
            <a:picLocks noChangeAspect="1"/>
          </p:cNvPicPr>
          <p:nvPr/>
        </p:nvPicPr>
        <p:blipFill rotWithShape="1">
          <a:blip r:embed="rId5"/>
          <a:srcRect t="15185" b="10741"/>
          <a:stretch/>
        </p:blipFill>
        <p:spPr>
          <a:xfrm>
            <a:off x="8545" y="4946372"/>
            <a:ext cx="1935523" cy="1911628"/>
          </a:xfrm>
          <a:prstGeom prst="rect">
            <a:avLst/>
          </a:prstGeom>
        </p:spPr>
      </p:pic>
      <p:pic>
        <p:nvPicPr>
          <p:cNvPr id="20" name="Picture 19" descr="A picture containing person, bandage, accessory&#10;&#10;Description automatically generated">
            <a:extLst>
              <a:ext uri="{FF2B5EF4-FFF2-40B4-BE49-F238E27FC236}">
                <a16:creationId xmlns:a16="http://schemas.microsoft.com/office/drawing/2014/main" id="{FEF3337D-7998-47E1-ACD1-767C794AEDC5}"/>
              </a:ext>
            </a:extLst>
          </p:cNvPr>
          <p:cNvPicPr>
            <a:picLocks noChangeAspect="1"/>
          </p:cNvPicPr>
          <p:nvPr/>
        </p:nvPicPr>
        <p:blipFill>
          <a:blip r:embed="rId6"/>
          <a:stretch>
            <a:fillRect/>
          </a:stretch>
        </p:blipFill>
        <p:spPr>
          <a:xfrm>
            <a:off x="8489408" y="4926281"/>
            <a:ext cx="1578766" cy="1920833"/>
          </a:xfrm>
          <a:prstGeom prst="rect">
            <a:avLst/>
          </a:prstGeom>
        </p:spPr>
      </p:pic>
      <p:pic>
        <p:nvPicPr>
          <p:cNvPr id="2052" name="Picture 4" descr="Repurposed Full Denim Apron  sturdy durable barista café image 0">
            <a:extLst>
              <a:ext uri="{FF2B5EF4-FFF2-40B4-BE49-F238E27FC236}">
                <a16:creationId xmlns:a16="http://schemas.microsoft.com/office/drawing/2014/main" id="{B1ED12C6-CC42-4D2C-AC12-314649F82F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90" r="9020"/>
          <a:stretch/>
        </p:blipFill>
        <p:spPr bwMode="auto">
          <a:xfrm>
            <a:off x="6910642" y="4936664"/>
            <a:ext cx="1578766" cy="19302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bag made of old jeans Reuse for a garbage-free planet image 0">
            <a:extLst>
              <a:ext uri="{FF2B5EF4-FFF2-40B4-BE49-F238E27FC236}">
                <a16:creationId xmlns:a16="http://schemas.microsoft.com/office/drawing/2014/main" id="{4F913946-9F95-4315-894D-C4CB6D5FE1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587" t="11980" r="4763"/>
          <a:stretch/>
        </p:blipFill>
        <p:spPr bwMode="auto">
          <a:xfrm>
            <a:off x="1913847" y="4946372"/>
            <a:ext cx="2053152" cy="19116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F6D20C9-DE1C-4E77-B921-0C5F8B73FB30}"/>
              </a:ext>
            </a:extLst>
          </p:cNvPr>
          <p:cNvPicPr>
            <a:picLocks noChangeAspect="1"/>
          </p:cNvPicPr>
          <p:nvPr/>
        </p:nvPicPr>
        <p:blipFill rotWithShape="1">
          <a:blip r:embed="rId9"/>
          <a:srcRect b="6621"/>
          <a:stretch/>
        </p:blipFill>
        <p:spPr>
          <a:xfrm>
            <a:off x="10079060" y="4946372"/>
            <a:ext cx="2112940" cy="1930273"/>
          </a:xfrm>
          <a:prstGeom prst="rect">
            <a:avLst/>
          </a:prstGeom>
        </p:spPr>
      </p:pic>
      <p:pic>
        <p:nvPicPr>
          <p:cNvPr id="10" name="Picture 9">
            <a:extLst>
              <a:ext uri="{FF2B5EF4-FFF2-40B4-BE49-F238E27FC236}">
                <a16:creationId xmlns:a16="http://schemas.microsoft.com/office/drawing/2014/main" id="{BE206DED-F374-459A-B1C0-092666594E65}"/>
              </a:ext>
            </a:extLst>
          </p:cNvPr>
          <p:cNvPicPr>
            <a:picLocks noChangeAspect="1"/>
          </p:cNvPicPr>
          <p:nvPr/>
        </p:nvPicPr>
        <p:blipFill rotWithShape="1">
          <a:blip r:embed="rId10"/>
          <a:srcRect t="5004"/>
          <a:stretch/>
        </p:blipFill>
        <p:spPr>
          <a:xfrm>
            <a:off x="3966999" y="4936663"/>
            <a:ext cx="1473737" cy="1939981"/>
          </a:xfrm>
          <a:prstGeom prst="rect">
            <a:avLst/>
          </a:prstGeom>
        </p:spPr>
      </p:pic>
      <p:pic>
        <p:nvPicPr>
          <p:cNvPr id="15" name="Picture 14" descr="A picture containing window, indoor, floor&#10;&#10;Description automatically generated">
            <a:extLst>
              <a:ext uri="{FF2B5EF4-FFF2-40B4-BE49-F238E27FC236}">
                <a16:creationId xmlns:a16="http://schemas.microsoft.com/office/drawing/2014/main" id="{EA21DC30-828F-4B6B-B53D-B26741BC9AF7}"/>
              </a:ext>
            </a:extLst>
          </p:cNvPr>
          <p:cNvPicPr>
            <a:picLocks noChangeAspect="1"/>
          </p:cNvPicPr>
          <p:nvPr/>
        </p:nvPicPr>
        <p:blipFill rotWithShape="1">
          <a:blip r:embed="rId11"/>
          <a:srcRect l="22928" r="9207"/>
          <a:stretch/>
        </p:blipFill>
        <p:spPr>
          <a:xfrm>
            <a:off x="5440736" y="4946372"/>
            <a:ext cx="1473736" cy="1930273"/>
          </a:xfrm>
          <a:prstGeom prst="rect">
            <a:avLst/>
          </a:prstGeom>
        </p:spPr>
      </p:pic>
    </p:spTree>
    <p:extLst>
      <p:ext uri="{BB962C8B-B14F-4D97-AF65-F5344CB8AC3E}">
        <p14:creationId xmlns:p14="http://schemas.microsoft.com/office/powerpoint/2010/main" val="125639051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5214</TotalTime>
  <Words>1333</Words>
  <Application>Microsoft Office PowerPoint</Application>
  <PresentationFormat>Widescreen</PresentationFormat>
  <Paragraphs>122</Paragraphs>
  <Slides>19</Slides>
  <Notes>18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Arial</vt:lpstr>
      <vt:lpstr>Calibri</vt:lpstr>
      <vt:lpstr>Verdana</vt:lpstr>
      <vt:lpstr>Office Theme</vt:lpstr>
      <vt:lpstr>Acrobat Document</vt:lpstr>
      <vt:lpstr>PowerPoint Presentation</vt:lpstr>
      <vt:lpstr>Focus on Crafts - Session Aims</vt:lpstr>
      <vt:lpstr>12 sectors = lots of careers!</vt:lpstr>
      <vt:lpstr>PowerPoint Presentation</vt:lpstr>
      <vt:lpstr>PowerPoint Presentation</vt:lpstr>
      <vt:lpstr>PowerPoint Presentation</vt:lpstr>
      <vt:lpstr>PowerPoint Presentation</vt:lpstr>
      <vt:lpstr>The craft industry</vt:lpstr>
      <vt:lpstr>Time to get warmed up (Brainstorm – 10 mins)</vt:lpstr>
      <vt:lpstr>Tour Cockpit Arts (15 mins)</vt:lpstr>
      <vt:lpstr>Tour of Cockpit Arts (Discussion – 10 mins)</vt:lpstr>
      <vt:lpstr>Sustainably innovative</vt:lpstr>
      <vt:lpstr>Sustainably innovative (Activity – 40 mins)</vt:lpstr>
      <vt:lpstr>Sustainably innovative (Activity)</vt:lpstr>
      <vt:lpstr>Sustainability and craft (Student presentations – 15 mins)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Gregory</dc:creator>
  <cp:lastModifiedBy>George Coates</cp:lastModifiedBy>
  <cp:revision>145</cp:revision>
  <dcterms:created xsi:type="dcterms:W3CDTF">2019-06-04T16:24:32Z</dcterms:created>
  <dcterms:modified xsi:type="dcterms:W3CDTF">2021-02-25T14:53:47Z</dcterms:modified>
</cp:coreProperties>
</file>