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322" r:id="rId2"/>
    <p:sldId id="306" r:id="rId3"/>
    <p:sldId id="323" r:id="rId4"/>
    <p:sldId id="344" r:id="rId5"/>
    <p:sldId id="349" r:id="rId6"/>
    <p:sldId id="310" r:id="rId7"/>
    <p:sldId id="266" r:id="rId8"/>
    <p:sldId id="336" r:id="rId9"/>
    <p:sldId id="271" r:id="rId10"/>
    <p:sldId id="272" r:id="rId11"/>
    <p:sldId id="273" r:id="rId12"/>
    <p:sldId id="274" r:id="rId13"/>
    <p:sldId id="346" r:id="rId14"/>
    <p:sldId id="347" r:id="rId15"/>
    <p:sldId id="342" r:id="rId16"/>
    <p:sldId id="348" r:id="rId17"/>
    <p:sldId id="335" r:id="rId18"/>
    <p:sldId id="339" r:id="rId19"/>
    <p:sldId id="345" r:id="rId20"/>
    <p:sldId id="32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484C"/>
    <a:srgbClr val="BEF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26"/>
    <p:restoredTop sz="74255"/>
  </p:normalViewPr>
  <p:slideViewPr>
    <p:cSldViewPr snapToGrid="0" snapToObjects="1">
      <p:cViewPr varScale="1">
        <p:scale>
          <a:sx n="59" d="100"/>
          <a:sy n="59" d="100"/>
        </p:scale>
        <p:origin x="304" y="5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kie.org.uk/news/covid-19-an-opportunity-for-the-gaming-industry-to-take-a-leaf-out-of-the-news-ecosyste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Human%E2%80%93computer_interaction" TargetMode="External"/><Relationship Id="rId3" Type="http://schemas.openxmlformats.org/officeDocument/2006/relationships/hyperlink" Target="https://en.wikipedia.org/wiki/Augmented_reality" TargetMode="External"/><Relationship Id="rId7" Type="http://schemas.openxmlformats.org/officeDocument/2006/relationships/hyperlink" Target="https://en.wikipedia.org/w/index.php?title=Paul_Milgram&amp;action=edit&amp;redlink=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Reality%E2%80%93virtuality_continuum" TargetMode="External"/><Relationship Id="rId5" Type="http://schemas.openxmlformats.org/officeDocument/2006/relationships/hyperlink" Target="https://en.wikipedia.org/wiki/Virtual_reality" TargetMode="External"/><Relationship Id="rId4" Type="http://schemas.openxmlformats.org/officeDocument/2006/relationships/hyperlink" Target="https://en.wikipedia.org/wiki/Mixed_realit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593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d5b5f52a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300" dirty="0">
              <a:solidFill>
                <a:srgbClr val="333333"/>
              </a:solidFill>
            </a:endParaRPr>
          </a:p>
        </p:txBody>
      </p:sp>
      <p:sp>
        <p:nvSpPr>
          <p:cNvPr id="231" name="Google Shape;231;g5d5b5f52a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81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d5b5f52a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300" dirty="0">
                <a:solidFill>
                  <a:srgbClr val="333333"/>
                </a:solidFill>
              </a:rPr>
              <a:t>Ask what surprised students</a:t>
            </a:r>
            <a:endParaRPr sz="1300" dirty="0">
              <a:solidFill>
                <a:srgbClr val="333333"/>
              </a:solidFill>
            </a:endParaRPr>
          </a:p>
        </p:txBody>
      </p:sp>
      <p:sp>
        <p:nvSpPr>
          <p:cNvPr id="240" name="Google Shape;240;g5d5b5f52a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22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 and film (15 mins)</a:t>
            </a:r>
            <a:endParaRPr lang="en-GB" dirty="0"/>
          </a:p>
        </p:txBody>
      </p:sp>
    </p:spTree>
    <p:extLst>
      <p:ext uri="{BB962C8B-B14F-4D97-AF65-F5344CB8AC3E}">
        <p14:creationId xmlns:p14="http://schemas.microsoft.com/office/powerpoint/2010/main" val="1988959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03675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709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0647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running a one hour session, this is a round up and signposting for further info. Suggest all students key </a:t>
            </a:r>
            <a:r>
              <a:rPr lang="en-US" dirty="0" err="1"/>
              <a:t>url</a:t>
            </a:r>
            <a:r>
              <a:rPr lang="en-US" dirty="0"/>
              <a:t> into their phones so that they check out site more fully in their own time (5 mins)</a:t>
            </a:r>
          </a:p>
        </p:txBody>
      </p:sp>
    </p:spTree>
    <p:extLst>
      <p:ext uri="{BB962C8B-B14F-4D97-AF65-F5344CB8AC3E}">
        <p14:creationId xmlns:p14="http://schemas.microsoft.com/office/powerpoint/2010/main" val="385838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035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enable your activity today to meet Gatsby Benchmark 5, active and two-way communication needs to take place between student and employer. This can be done in a number of ways:</a:t>
            </a:r>
          </a:p>
          <a:p>
            <a:pPr lvl="1"/>
            <a:r>
              <a:rPr lang="en-US" dirty="0"/>
              <a:t>Employers can be invited to review the mood boards/student presentations and give feedback</a:t>
            </a:r>
          </a:p>
          <a:p>
            <a:pPr lvl="1"/>
            <a:r>
              <a:rPr lang="en-US" dirty="0"/>
              <a:t>Employers can be invited to review the motion capture scene reading/performance and give feedback</a:t>
            </a:r>
          </a:p>
          <a:p>
            <a:pPr lvl="1"/>
            <a:r>
              <a:rPr lang="en-US" dirty="0"/>
              <a:t>Invite students to ask questions of our expert Q&amp;A panels during NCW. Details on timings and contributors are on the website.</a:t>
            </a:r>
          </a:p>
          <a:p>
            <a:pPr marL="615950" lvl="1" indent="0">
              <a:buNone/>
            </a:pPr>
            <a:endParaRPr lang="en-GB" dirty="0"/>
          </a:p>
        </p:txBody>
      </p:sp>
    </p:spTree>
    <p:extLst>
      <p:ext uri="{BB962C8B-B14F-4D97-AF65-F5344CB8AC3E}">
        <p14:creationId xmlns:p14="http://schemas.microsoft.com/office/powerpoint/2010/main" val="3373529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559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d5b5f52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are the creative industries?</a:t>
            </a:r>
            <a:endParaRPr dirty="0"/>
          </a:p>
          <a:p>
            <a:pPr marL="0" lvl="0" indent="0" algn="l" rtl="0">
              <a:spcBef>
                <a:spcPts val="0"/>
              </a:spcBef>
              <a:spcAft>
                <a:spcPts val="0"/>
              </a:spcAft>
              <a:buNone/>
            </a:pPr>
            <a:r>
              <a:rPr lang="en-US" dirty="0"/>
              <a:t>12 sub sectors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Creative Industries</a:t>
            </a:r>
            <a:r>
              <a:rPr lang="en-US" sz="1100" b="0" i="0" u="none" strike="noStrike" cap="none" dirty="0">
                <a:solidFill>
                  <a:srgbClr val="000000"/>
                </a:solidFill>
                <a:effectLst/>
                <a:latin typeface="Arial"/>
                <a:ea typeface="Arial"/>
                <a:cs typeface="Arial"/>
                <a:sym typeface="Arial"/>
              </a:rPr>
              <a:t> were </a:t>
            </a:r>
            <a:r>
              <a:rPr lang="en-US" sz="1100" b="1" i="0" u="none" strike="noStrike" cap="none" dirty="0">
                <a:solidFill>
                  <a:srgbClr val="000000"/>
                </a:solidFill>
                <a:effectLst/>
                <a:latin typeface="Arial"/>
                <a:ea typeface="Arial"/>
                <a:cs typeface="Arial"/>
                <a:sym typeface="Arial"/>
              </a:rPr>
              <a:t>defined</a:t>
            </a:r>
            <a:r>
              <a:rPr lang="en-US" sz="1100" b="0" i="0" u="none" strike="noStrike" cap="none" dirty="0">
                <a:solidFill>
                  <a:srgbClr val="000000"/>
                </a:solidFill>
                <a:effectLst/>
                <a:latin typeface="Arial"/>
                <a:ea typeface="Arial"/>
                <a:cs typeface="Arial"/>
                <a:sym typeface="Arial"/>
              </a:rPr>
              <a:t> in the Government's 2001 </a:t>
            </a:r>
            <a:r>
              <a:rPr lang="en-US" sz="1100" b="1" i="0" u="none" strike="noStrike" cap="none" dirty="0">
                <a:solidFill>
                  <a:srgbClr val="000000"/>
                </a:solidFill>
                <a:effectLst/>
                <a:latin typeface="Arial"/>
                <a:ea typeface="Arial"/>
                <a:cs typeface="Arial"/>
                <a:sym typeface="Arial"/>
              </a:rPr>
              <a:t>Creative Industries</a:t>
            </a:r>
            <a:r>
              <a:rPr lang="en-US" sz="1100" b="0" i="0" u="none" strike="noStrike" cap="none" dirty="0">
                <a:solidFill>
                  <a:srgbClr val="000000"/>
                </a:solidFill>
                <a:effectLst/>
                <a:latin typeface="Arial"/>
                <a:ea typeface="Arial"/>
                <a:cs typeface="Arial"/>
                <a:sym typeface="Arial"/>
              </a:rPr>
              <a:t> Mapping. Defined as “those </a:t>
            </a:r>
            <a:r>
              <a:rPr lang="en-US" sz="1100" b="1" i="0" u="none" strike="noStrike" cap="none" dirty="0">
                <a:solidFill>
                  <a:srgbClr val="000000"/>
                </a:solidFill>
                <a:effectLst/>
                <a:latin typeface="Arial"/>
                <a:ea typeface="Arial"/>
                <a:cs typeface="Arial"/>
                <a:sym typeface="Arial"/>
              </a:rPr>
              <a:t>industries</a:t>
            </a:r>
            <a:r>
              <a:rPr lang="en-US" sz="1100" b="0" i="0" u="none" strike="noStrike" cap="none" dirty="0">
                <a:solidFill>
                  <a:srgbClr val="000000"/>
                </a:solidFill>
                <a:effectLst/>
                <a:latin typeface="Arial"/>
                <a:ea typeface="Arial"/>
                <a:cs typeface="Arial"/>
                <a:sym typeface="Arial"/>
              </a:rPr>
              <a:t> which have their origin in individual </a:t>
            </a:r>
            <a:r>
              <a:rPr lang="en-US" sz="1100" b="1" i="0" u="none" strike="noStrike" cap="none" dirty="0">
                <a:solidFill>
                  <a:srgbClr val="000000"/>
                </a:solidFill>
                <a:effectLst/>
                <a:latin typeface="Arial"/>
                <a:ea typeface="Arial"/>
                <a:cs typeface="Arial"/>
                <a:sym typeface="Arial"/>
              </a:rPr>
              <a:t>creativity</a:t>
            </a:r>
            <a:r>
              <a:rPr lang="en-US" sz="1100" b="0" i="0" u="none" strike="noStrike" cap="none" dirty="0">
                <a:solidFill>
                  <a:srgbClr val="000000"/>
                </a:solidFill>
                <a:effectLst/>
                <a:latin typeface="Arial"/>
                <a:ea typeface="Arial"/>
                <a:cs typeface="Arial"/>
                <a:sym typeface="Arial"/>
              </a:rPr>
              <a:t>, skill and talent. and which have a potential for wealth and job creation through the generation and. exploitation of intellectual property”.</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Think how often in every day of your life you interact with creative industries – music, radio, newspapers, magazines, books, TV content on YouTube, podcasts, billboard posters, architecture – so much of what you see is designed, produced, created.</a:t>
            </a:r>
            <a:endParaRPr lang="en-GB" dirty="0"/>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(1 min)</a:t>
            </a:r>
            <a:endParaRPr dirty="0"/>
          </a:p>
        </p:txBody>
      </p:sp>
      <p:sp>
        <p:nvSpPr>
          <p:cNvPr id="112" name="Google Shape;112;g5d5b5f52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45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Impact of Covid-19 has been felt more keenly in some areas than others. Consider also impact on audiences, viewers, appreciators – what has not being able to go to the cinema or theatre or to see live music meant to you?</a:t>
            </a:r>
            <a:endParaRPr lang="en-GB"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But gaming has thrived. Why do students think this is? </a:t>
            </a:r>
            <a:r>
              <a:rPr lang="en-US" sz="1100" b="0" i="0" u="sng" strike="noStrike" cap="none" dirty="0">
                <a:solidFill>
                  <a:srgbClr val="000000"/>
                </a:solidFill>
                <a:effectLst/>
                <a:latin typeface="Arial"/>
                <a:ea typeface="Arial"/>
                <a:cs typeface="Arial"/>
                <a:sym typeface="Arial"/>
                <a:hlinkClick r:id="rId3"/>
              </a:rPr>
              <a:t>https://ukie.org.uk/news/covid-19-an-opportunity-for-the-gaming-industry-to-take-a-leaf-out-of-the-news-ecosystem</a:t>
            </a:r>
            <a:endParaRPr lang="en-US" dirty="0"/>
          </a:p>
          <a:p>
            <a:pPr marL="0" lvl="0" indent="0" algn="l" rtl="0">
              <a:spcBef>
                <a:spcPts val="0"/>
              </a:spcBef>
              <a:spcAft>
                <a:spcPts val="0"/>
              </a:spcAft>
              <a:buNone/>
            </a:pPr>
            <a:r>
              <a:rPr lang="en-GB" dirty="0"/>
              <a:t>(2 mins)</a:t>
            </a: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22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Sector overview</a:t>
            </a:r>
            <a:endParaRPr lang="en-GB" dirty="0"/>
          </a:p>
        </p:txBody>
      </p:sp>
    </p:spTree>
    <p:extLst>
      <p:ext uri="{BB962C8B-B14F-4D97-AF65-F5344CB8AC3E}">
        <p14:creationId xmlns:p14="http://schemas.microsoft.com/office/powerpoint/2010/main" val="83375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ICEBREAKER</a:t>
            </a:r>
          </a:p>
          <a:p>
            <a:pPr marL="0" lvl="0" indent="0" algn="l" rtl="0">
              <a:spcBef>
                <a:spcPts val="0"/>
              </a:spcBef>
              <a:spcAft>
                <a:spcPts val="0"/>
              </a:spcAft>
              <a:buNone/>
            </a:pPr>
            <a:r>
              <a:rPr lang="en-US" dirty="0"/>
              <a:t>What is XR? What do students understand by the term Extended Reality? Wikipedia definition:</a:t>
            </a:r>
          </a:p>
          <a:p>
            <a:r>
              <a:rPr lang="en-US" sz="1100" b="1" i="0" u="none" strike="noStrike" cap="none" dirty="0">
                <a:solidFill>
                  <a:srgbClr val="000000"/>
                </a:solidFill>
                <a:effectLst/>
                <a:latin typeface="Arial"/>
                <a:ea typeface="Arial"/>
                <a:cs typeface="Arial"/>
                <a:sym typeface="Arial"/>
              </a:rPr>
              <a:t>Extended reality</a:t>
            </a:r>
            <a:r>
              <a:rPr lang="en-US" sz="1100" b="0" i="0" u="none" strike="noStrike" cap="none" dirty="0">
                <a:solidFill>
                  <a:srgbClr val="000000"/>
                </a:solidFill>
                <a:effectLst/>
                <a:latin typeface="Arial"/>
                <a:ea typeface="Arial"/>
                <a:cs typeface="Arial"/>
                <a:sym typeface="Arial"/>
              </a:rPr>
              <a:t> (</a:t>
            </a:r>
            <a:r>
              <a:rPr lang="en-US" sz="1100" b="0" i="1" u="none" strike="noStrike" cap="none" dirty="0">
                <a:solidFill>
                  <a:srgbClr val="000000"/>
                </a:solidFill>
                <a:effectLst/>
                <a:latin typeface="Arial"/>
                <a:ea typeface="Arial"/>
                <a:cs typeface="Arial"/>
                <a:sym typeface="Arial"/>
              </a:rPr>
              <a:t>XR</a:t>
            </a:r>
            <a:r>
              <a:rPr lang="en-US" sz="1100" b="0" i="0" u="none" strike="noStrike" cap="none" dirty="0">
                <a:solidFill>
                  <a:srgbClr val="000000"/>
                </a:solidFill>
                <a:effectLst/>
                <a:latin typeface="Arial"/>
                <a:ea typeface="Arial"/>
                <a:cs typeface="Arial"/>
                <a:sym typeface="Arial"/>
              </a:rPr>
              <a:t>) is a term referring to all real-and-virtual combined environments and human-machine interactions generated by computer technology and wearables, where the 'X' represents a variable for any current or future spatial computing technologies.</a:t>
            </a:r>
            <a:r>
              <a:rPr lang="en-US" sz="1100" b="0" i="0" u="none" strike="noStrike" cap="none" baseline="3000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e.g. It includes representative forms such as </a:t>
            </a:r>
            <a:r>
              <a:rPr lang="en-US" sz="1100" b="0" i="0" u="none" strike="noStrike" cap="none" dirty="0">
                <a:solidFill>
                  <a:srgbClr val="000000"/>
                </a:solidFill>
                <a:effectLst/>
                <a:latin typeface="Arial"/>
                <a:ea typeface="Arial"/>
                <a:cs typeface="Arial"/>
                <a:sym typeface="Arial"/>
                <a:hlinkClick r:id="rId3" tooltip="Augmented reality"/>
              </a:rPr>
              <a:t>augmented reality</a:t>
            </a:r>
            <a:r>
              <a:rPr lang="en-US" sz="1100" b="0" i="0" u="none" strike="noStrike" cap="none" dirty="0">
                <a:solidFill>
                  <a:srgbClr val="000000"/>
                </a:solidFill>
                <a:effectLst/>
                <a:latin typeface="Arial"/>
                <a:ea typeface="Arial"/>
                <a:cs typeface="Arial"/>
                <a:sym typeface="Arial"/>
              </a:rPr>
              <a:t> (AR), </a:t>
            </a:r>
            <a:r>
              <a:rPr lang="en-US" sz="1100" b="0" i="0" u="none" strike="noStrike" cap="none" dirty="0">
                <a:solidFill>
                  <a:srgbClr val="000000"/>
                </a:solidFill>
                <a:effectLst/>
                <a:latin typeface="Arial"/>
                <a:ea typeface="Arial"/>
                <a:cs typeface="Arial"/>
                <a:sym typeface="Arial"/>
                <a:hlinkClick r:id="rId4" tooltip="Mixed reality"/>
              </a:rPr>
              <a:t>mixed reality</a:t>
            </a:r>
            <a:r>
              <a:rPr lang="en-US" sz="1100" b="0" i="0" u="none" strike="noStrike" cap="none" dirty="0">
                <a:solidFill>
                  <a:srgbClr val="000000"/>
                </a:solidFill>
                <a:effectLst/>
                <a:latin typeface="Arial"/>
                <a:ea typeface="Arial"/>
                <a:cs typeface="Arial"/>
                <a:sym typeface="Arial"/>
              </a:rPr>
              <a:t> (MR) and </a:t>
            </a:r>
            <a:r>
              <a:rPr lang="en-US" sz="1100" b="0" i="0" u="none" strike="noStrike" cap="none" dirty="0">
                <a:solidFill>
                  <a:srgbClr val="000000"/>
                </a:solidFill>
                <a:effectLst/>
                <a:latin typeface="Arial"/>
                <a:ea typeface="Arial"/>
                <a:cs typeface="Arial"/>
                <a:sym typeface="Arial"/>
                <a:hlinkClick r:id="rId5" tooltip="Virtual reality"/>
              </a:rPr>
              <a:t>virtual reality</a:t>
            </a:r>
            <a:r>
              <a:rPr lang="en-US" sz="1100" b="0" i="0" u="none" strike="noStrike" cap="none" dirty="0">
                <a:solidFill>
                  <a:srgbClr val="000000"/>
                </a:solidFill>
                <a:effectLst/>
                <a:latin typeface="Arial"/>
                <a:ea typeface="Arial"/>
                <a:cs typeface="Arial"/>
                <a:sym typeface="Arial"/>
              </a:rPr>
              <a:t> (VR)</a:t>
            </a:r>
            <a:r>
              <a:rPr lang="en-US" sz="1100" b="0" i="0" u="none" strike="noStrike" cap="none" baseline="3000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and the areas interpolated among them. The levels of </a:t>
            </a:r>
            <a:r>
              <a:rPr lang="en-US" sz="1100" b="0" i="0" u="none" strike="noStrike" cap="none" dirty="0" err="1">
                <a:solidFill>
                  <a:srgbClr val="000000"/>
                </a:solidFill>
                <a:effectLst/>
                <a:latin typeface="Arial"/>
                <a:ea typeface="Arial"/>
                <a:cs typeface="Arial"/>
                <a:sym typeface="Arial"/>
              </a:rPr>
              <a:t>virtuality</a:t>
            </a:r>
            <a:r>
              <a:rPr lang="en-US" sz="1100" b="0" i="0" u="none" strike="noStrike" cap="none" dirty="0">
                <a:solidFill>
                  <a:srgbClr val="000000"/>
                </a:solidFill>
                <a:effectLst/>
                <a:latin typeface="Arial"/>
                <a:ea typeface="Arial"/>
                <a:cs typeface="Arial"/>
                <a:sym typeface="Arial"/>
              </a:rPr>
              <a:t> range from partially sensory inputs to immersive </a:t>
            </a:r>
            <a:r>
              <a:rPr lang="en-US" sz="1100" b="0" i="0" u="none" strike="noStrike" cap="none" dirty="0" err="1">
                <a:solidFill>
                  <a:srgbClr val="000000"/>
                </a:solidFill>
                <a:effectLst/>
                <a:latin typeface="Arial"/>
                <a:ea typeface="Arial"/>
                <a:cs typeface="Arial"/>
                <a:sym typeface="Arial"/>
              </a:rPr>
              <a:t>virtuality</a:t>
            </a:r>
            <a:r>
              <a:rPr lang="en-US" sz="1100" b="0" i="0" u="none" strike="noStrike" cap="none" dirty="0">
                <a:solidFill>
                  <a:srgbClr val="000000"/>
                </a:solidFill>
                <a:effectLst/>
                <a:latin typeface="Arial"/>
                <a:ea typeface="Arial"/>
                <a:cs typeface="Arial"/>
                <a:sym typeface="Arial"/>
              </a:rPr>
              <a:t>, also called VR.</a:t>
            </a:r>
          </a:p>
          <a:p>
            <a:r>
              <a:rPr lang="en-US" sz="1100" b="0" i="0" u="none" strike="noStrike" cap="none" dirty="0">
                <a:solidFill>
                  <a:srgbClr val="000000"/>
                </a:solidFill>
                <a:effectLst/>
                <a:latin typeface="Arial"/>
                <a:ea typeface="Arial"/>
                <a:cs typeface="Arial"/>
                <a:sym typeface="Arial"/>
              </a:rPr>
              <a:t>XR is a superset which includes the entire spectrum from "the complete real" to "the complete virtual" in the concept of </a:t>
            </a:r>
            <a:r>
              <a:rPr lang="en-US" sz="1100" b="0" i="0" u="none" strike="noStrike" cap="none" dirty="0">
                <a:solidFill>
                  <a:srgbClr val="000000"/>
                </a:solidFill>
                <a:effectLst/>
                <a:latin typeface="Arial"/>
                <a:ea typeface="Arial"/>
                <a:cs typeface="Arial"/>
                <a:sym typeface="Arial"/>
                <a:hlinkClick r:id="rId6" tooltip="Reality–virtuality continuum"/>
              </a:rPr>
              <a:t>reality–</a:t>
            </a:r>
            <a:r>
              <a:rPr lang="en-US" sz="1100" b="0" i="0" u="none" strike="noStrike" cap="none" dirty="0" err="1">
                <a:solidFill>
                  <a:srgbClr val="000000"/>
                </a:solidFill>
                <a:effectLst/>
                <a:latin typeface="Arial"/>
                <a:ea typeface="Arial"/>
                <a:cs typeface="Arial"/>
                <a:sym typeface="Arial"/>
                <a:hlinkClick r:id="rId6" tooltip="Reality–virtuality continuum"/>
              </a:rPr>
              <a:t>virtuality</a:t>
            </a:r>
            <a:r>
              <a:rPr lang="en-US" sz="1100" b="0" i="0" u="none" strike="noStrike" cap="none" dirty="0">
                <a:solidFill>
                  <a:srgbClr val="000000"/>
                </a:solidFill>
                <a:effectLst/>
                <a:latin typeface="Arial"/>
                <a:ea typeface="Arial"/>
                <a:cs typeface="Arial"/>
                <a:sym typeface="Arial"/>
                <a:hlinkClick r:id="rId6" tooltip="Reality–virtuality continuum"/>
              </a:rPr>
              <a:t> continuum</a:t>
            </a:r>
            <a:r>
              <a:rPr lang="en-US" sz="1100" b="0" i="0" u="none" strike="noStrike" cap="none" dirty="0">
                <a:solidFill>
                  <a:srgbClr val="000000"/>
                </a:solidFill>
                <a:effectLst/>
                <a:latin typeface="Arial"/>
                <a:ea typeface="Arial"/>
                <a:cs typeface="Arial"/>
                <a:sym typeface="Arial"/>
              </a:rPr>
              <a:t> introduced by </a:t>
            </a:r>
            <a:r>
              <a:rPr lang="en-US" sz="1100" b="0" i="0" u="none" strike="noStrike" cap="none" dirty="0">
                <a:solidFill>
                  <a:srgbClr val="000000"/>
                </a:solidFill>
                <a:effectLst/>
                <a:latin typeface="Arial"/>
                <a:ea typeface="Arial"/>
                <a:cs typeface="Arial"/>
                <a:sym typeface="Arial"/>
                <a:hlinkClick r:id="rId7" tooltip="Paul Milgram (page does not exist)"/>
              </a:rPr>
              <a:t>Paul Milgram</a:t>
            </a:r>
            <a:r>
              <a:rPr lang="en-US" sz="1100" b="0" i="0" u="none" strike="noStrike" cap="none" dirty="0">
                <a:solidFill>
                  <a:srgbClr val="000000"/>
                </a:solidFill>
                <a:effectLst/>
                <a:latin typeface="Arial"/>
                <a:ea typeface="Arial"/>
                <a:cs typeface="Arial"/>
                <a:sym typeface="Arial"/>
              </a:rPr>
              <a:t>. Still, its connotation lies in the extension of human experiences especially relating to the senses of existence (represented by VR) and the acquisition of cognition (represented by AR). With the continuous development in </a:t>
            </a:r>
            <a:r>
              <a:rPr lang="en-US" sz="1100" b="0" i="0" u="none" strike="noStrike" cap="none" dirty="0">
                <a:solidFill>
                  <a:srgbClr val="000000"/>
                </a:solidFill>
                <a:effectLst/>
                <a:latin typeface="Arial"/>
                <a:ea typeface="Arial"/>
                <a:cs typeface="Arial"/>
                <a:sym typeface="Arial"/>
                <a:hlinkClick r:id="rId8" tooltip="Human–computer interaction"/>
              </a:rPr>
              <a:t>human–computer interactions</a:t>
            </a:r>
            <a:r>
              <a:rPr lang="en-US" sz="1100" b="0" i="0" u="none" strike="noStrike" cap="none" dirty="0">
                <a:solidFill>
                  <a:srgbClr val="000000"/>
                </a:solidFill>
                <a:effectLst/>
                <a:latin typeface="Arial"/>
                <a:ea typeface="Arial"/>
                <a:cs typeface="Arial"/>
                <a:sym typeface="Arial"/>
              </a:rPr>
              <a:t>, this connotation is still evolving.</a:t>
            </a:r>
          </a:p>
          <a:p>
            <a:r>
              <a:rPr lang="en-US" sz="1100" b="0" i="0" u="none" strike="noStrike" cap="none" dirty="0">
                <a:solidFill>
                  <a:srgbClr val="000000"/>
                </a:solidFill>
                <a:effectLst/>
                <a:latin typeface="Arial"/>
                <a:ea typeface="Arial"/>
                <a:cs typeface="Arial"/>
                <a:sym typeface="Arial"/>
              </a:rPr>
              <a:t>XR is a rapid growing field being applied in a wide range of ways, such as entertainment, marketing, real-estate, training and remote work</a:t>
            </a:r>
          </a:p>
          <a:p>
            <a:r>
              <a:rPr lang="en-US" sz="1100" b="0" i="0" u="none" strike="noStrike" cap="none" dirty="0">
                <a:solidFill>
                  <a:srgbClr val="000000"/>
                </a:solidFill>
                <a:effectLst/>
                <a:latin typeface="Arial"/>
                <a:ea typeface="Arial"/>
                <a:cs typeface="Arial"/>
                <a:sym typeface="Arial"/>
              </a:rPr>
              <a:t>Refer students to the Academy of International Extended Reality https://aixr.org/ </a:t>
            </a:r>
          </a:p>
          <a:p>
            <a:pPr marL="158750" indent="0">
              <a:buNone/>
            </a:pPr>
            <a:endParaRPr lang="en-US" sz="1100" b="0" i="0" u="none" strike="noStrike" cap="none" baseline="30000" dirty="0">
              <a:solidFill>
                <a:srgbClr val="000000"/>
              </a:solidFill>
              <a:effectLst/>
              <a:latin typeface="Arial"/>
              <a:ea typeface="Arial"/>
              <a:cs typeface="Arial"/>
              <a:sym typeface="Arial"/>
            </a:endParaRPr>
          </a:p>
          <a:p>
            <a:endParaRPr lang="en-US" sz="11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US" dirty="0"/>
              <a:t>Teacher to refer students back to the film they saw in their assembly or form time and ask them to think about how many jobs they could remember. Consider how a game gets made – what are its components? Then teacher or nominated student to jot answers called out from class on to flipchart paper. How many do you get? Allow 3 mins for shoutout, then go through next few slides quick fire – slides 7-14 should take 1 min.</a:t>
            </a: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1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d5b5f52a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300" dirty="0">
              <a:solidFill>
                <a:srgbClr val="333333"/>
              </a:solidFill>
            </a:endParaRPr>
          </a:p>
        </p:txBody>
      </p:sp>
      <p:sp>
        <p:nvSpPr>
          <p:cNvPr id="168" name="Google Shape;168;g5d5b5f52a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34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d5b5f52a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300" dirty="0">
              <a:solidFill>
                <a:srgbClr val="333333"/>
              </a:solidFill>
            </a:endParaRPr>
          </a:p>
        </p:txBody>
      </p:sp>
      <p:sp>
        <p:nvSpPr>
          <p:cNvPr id="168" name="Google Shape;168;g5d5b5f52a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107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d5b5f52a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300" dirty="0">
              <a:solidFill>
                <a:srgbClr val="333333"/>
              </a:solidFill>
            </a:endParaRPr>
          </a:p>
        </p:txBody>
      </p:sp>
      <p:sp>
        <p:nvSpPr>
          <p:cNvPr id="213" name="Google Shape;213;g5d5b5f52a4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443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d5b5f52a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300" dirty="0">
              <a:solidFill>
                <a:srgbClr val="333333"/>
              </a:solidFill>
            </a:endParaRPr>
          </a:p>
        </p:txBody>
      </p:sp>
      <p:sp>
        <p:nvSpPr>
          <p:cNvPr id="222" name="Google Shape;222;g5d5b5f52a4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08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1256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youtube.com/watch?v=qMHUHxHZhaU" TargetMode="Externa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5.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www.discovercreative.caree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discovercreative.careers/video-programme/gaming-xr-animation/gaming-xr-and-animation-in-the-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7F8DB-6320-47ED-AF51-B137E6CD7419}"/>
              </a:ext>
            </a:extLst>
          </p:cNvPr>
          <p:cNvPicPr>
            <a:picLocks noChangeAspect="1"/>
          </p:cNvPicPr>
          <p:nvPr/>
        </p:nvPicPr>
        <p:blipFill>
          <a:blip r:embed="rId2"/>
          <a:stretch>
            <a:fillRect/>
          </a:stretch>
        </p:blipFill>
        <p:spPr>
          <a:xfrm>
            <a:off x="1" y="0"/>
            <a:ext cx="12344400" cy="6858000"/>
          </a:xfrm>
          <a:prstGeom prst="rect">
            <a:avLst/>
          </a:prstGeom>
        </p:spPr>
      </p:pic>
      <p:pic>
        <p:nvPicPr>
          <p:cNvPr id="5" name="Picture 4">
            <a:extLst>
              <a:ext uri="{FF2B5EF4-FFF2-40B4-BE49-F238E27FC236}">
                <a16:creationId xmlns:a16="http://schemas.microsoft.com/office/drawing/2014/main" id="{9821C5D3-8703-4BE1-8E2D-6B40D43F8046}"/>
              </a:ext>
            </a:extLst>
          </p:cNvPr>
          <p:cNvPicPr>
            <a:picLocks noChangeAspect="1"/>
          </p:cNvPicPr>
          <p:nvPr/>
        </p:nvPicPr>
        <p:blipFill>
          <a:blip r:embed="rId2"/>
          <a:stretch>
            <a:fillRect/>
          </a:stretch>
        </p:blipFill>
        <p:spPr>
          <a:xfrm>
            <a:off x="84333" y="0"/>
            <a:ext cx="12175735" cy="4945452"/>
          </a:xfrm>
          <a:prstGeom prst="rect">
            <a:avLst/>
          </a:prstGeom>
        </p:spPr>
      </p:pic>
      <p:sp>
        <p:nvSpPr>
          <p:cNvPr id="7" name="Title 3">
            <a:extLst>
              <a:ext uri="{FF2B5EF4-FFF2-40B4-BE49-F238E27FC236}">
                <a16:creationId xmlns:a16="http://schemas.microsoft.com/office/drawing/2014/main" id="{5A440933-E987-4981-8F6D-A50D8858D3D5}"/>
              </a:ext>
            </a:extLst>
          </p:cNvPr>
          <p:cNvSpPr txBox="1">
            <a:spLocks/>
          </p:cNvSpPr>
          <p:nvPr/>
        </p:nvSpPr>
        <p:spPr>
          <a:xfrm>
            <a:off x="1010653" y="4955490"/>
            <a:ext cx="10515600" cy="13255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u="sng" dirty="0">
                <a:solidFill>
                  <a:schemeClr val="accent1">
                    <a:lumMod val="60000"/>
                    <a:lumOff val="40000"/>
                  </a:schemeClr>
                </a:solidFill>
              </a:rPr>
              <a:t>Gaming, XR and Animation</a:t>
            </a:r>
          </a:p>
          <a:p>
            <a:r>
              <a:rPr lang="en-US" sz="4000" dirty="0">
                <a:solidFill>
                  <a:schemeClr val="bg1"/>
                </a:solidFill>
              </a:rPr>
              <a:t>Immortals – </a:t>
            </a:r>
            <a:r>
              <a:rPr lang="en-US" sz="4000" dirty="0" err="1">
                <a:solidFill>
                  <a:schemeClr val="bg1"/>
                </a:solidFill>
              </a:rPr>
              <a:t>Fenyx</a:t>
            </a:r>
            <a:r>
              <a:rPr lang="en-US" sz="4000" dirty="0">
                <a:solidFill>
                  <a:schemeClr val="bg1"/>
                </a:solidFill>
              </a:rPr>
              <a:t> Rising</a:t>
            </a:r>
            <a:endParaRPr lang="en-GB" sz="4000" dirty="0">
              <a:solidFill>
                <a:schemeClr val="bg1"/>
              </a:solidFill>
            </a:endParaRPr>
          </a:p>
        </p:txBody>
      </p:sp>
      <p:pic>
        <p:nvPicPr>
          <p:cNvPr id="8" name="Picture 7">
            <a:extLst>
              <a:ext uri="{FF2B5EF4-FFF2-40B4-BE49-F238E27FC236}">
                <a16:creationId xmlns:a16="http://schemas.microsoft.com/office/drawing/2014/main" id="{2EA63126-E784-40EE-950C-EF7C0BA6F0F2}"/>
              </a:ext>
            </a:extLst>
          </p:cNvPr>
          <p:cNvPicPr>
            <a:picLocks noChangeAspect="1"/>
          </p:cNvPicPr>
          <p:nvPr/>
        </p:nvPicPr>
        <p:blipFill>
          <a:blip r:embed="rId3"/>
          <a:stretch>
            <a:fillRect/>
          </a:stretch>
        </p:blipFill>
        <p:spPr>
          <a:xfrm>
            <a:off x="7807225" y="3529664"/>
            <a:ext cx="2468880" cy="932992"/>
          </a:xfrm>
          <a:prstGeom prst="rect">
            <a:avLst/>
          </a:prstGeom>
        </p:spPr>
      </p:pic>
    </p:spTree>
    <p:extLst>
      <p:ext uri="{BB962C8B-B14F-4D97-AF65-F5344CB8AC3E}">
        <p14:creationId xmlns:p14="http://schemas.microsoft.com/office/powerpoint/2010/main" val="1780564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A351ADB0-3F4D-4F90-A5AF-B89120CFC706}"/>
              </a:ext>
            </a:extLst>
          </p:cNvPr>
          <p:cNvPicPr>
            <a:picLocks noChangeAspect="1"/>
          </p:cNvPicPr>
          <p:nvPr/>
        </p:nvPicPr>
        <p:blipFill rotWithShape="1">
          <a:blip r:embed="rId3"/>
          <a:srcRect l="23091" r="16077"/>
          <a:stretch/>
        </p:blipFill>
        <p:spPr>
          <a:xfrm>
            <a:off x="7416800" y="12700"/>
            <a:ext cx="4775200" cy="5947852"/>
          </a:xfrm>
          <a:prstGeom prst="rect">
            <a:avLst/>
          </a:prstGeom>
        </p:spPr>
      </p:pic>
      <p:sp>
        <p:nvSpPr>
          <p:cNvPr id="227" name="Google Shape;227;p29"/>
          <p:cNvSpPr txBox="1"/>
          <p:nvPr/>
        </p:nvSpPr>
        <p:spPr>
          <a:xfrm>
            <a:off x="727700" y="1877244"/>
            <a:ext cx="5774700" cy="2112900"/>
          </a:xfrm>
          <a:prstGeom prst="rect">
            <a:avLst/>
          </a:prstGeom>
          <a:noFill/>
          <a:ln>
            <a:noFill/>
          </a:ln>
        </p:spPr>
        <p:txBody>
          <a:bodyPr spcFirstLastPara="1" wrap="square" lIns="91425" tIns="45700" rIns="91425" bIns="45700" anchor="t" anchorCtr="0">
            <a:noAutofit/>
          </a:bodyPr>
          <a:lstStyle/>
          <a:p>
            <a:pPr marL="114300" marR="0" lvl="0" indent="0" algn="ctr" rtl="0">
              <a:spcBef>
                <a:spcPts val="1000"/>
              </a:spcBef>
              <a:spcAft>
                <a:spcPts val="0"/>
              </a:spcAft>
              <a:buClr>
                <a:srgbClr val="000000"/>
              </a:buClr>
              <a:buSzPts val="1800"/>
              <a:buFont typeface="Arial"/>
              <a:buNone/>
            </a:pPr>
            <a:r>
              <a:rPr lang="en-US" sz="3600" dirty="0">
                <a:solidFill>
                  <a:schemeClr val="tx1">
                    <a:lumMod val="50000"/>
                    <a:lumOff val="50000"/>
                  </a:schemeClr>
                </a:solidFill>
                <a:latin typeface="Verdana"/>
                <a:ea typeface="Verdana"/>
                <a:cs typeface="Verdana"/>
                <a:sym typeface="Verdana"/>
              </a:rPr>
              <a:t>electrical engineers, games or QA testers, esports producers</a:t>
            </a:r>
            <a:endParaRPr sz="3600" dirty="0">
              <a:solidFill>
                <a:schemeClr val="tx1">
                  <a:lumMod val="50000"/>
                  <a:lumOff val="50000"/>
                </a:schemeClr>
              </a:solidFill>
              <a:latin typeface="Verdana"/>
              <a:ea typeface="Verdana"/>
              <a:cs typeface="Verdana"/>
              <a:sym typeface="Verdana"/>
            </a:endParaRPr>
          </a:p>
        </p:txBody>
      </p:sp>
      <p:pic>
        <p:nvPicPr>
          <p:cNvPr id="7" name="Picture 6">
            <a:extLst>
              <a:ext uri="{FF2B5EF4-FFF2-40B4-BE49-F238E27FC236}">
                <a16:creationId xmlns:a16="http://schemas.microsoft.com/office/drawing/2014/main" id="{17F4BEB4-F175-4975-BD90-FE85504165BE}"/>
              </a:ext>
            </a:extLst>
          </p:cNvPr>
          <p:cNvPicPr>
            <a:picLocks noChangeAspect="1"/>
          </p:cNvPicPr>
          <p:nvPr/>
        </p:nvPicPr>
        <p:blipFill rotWithShape="1">
          <a:blip r:embed="rId4"/>
          <a:srcRect b="74546"/>
          <a:stretch/>
        </p:blipFill>
        <p:spPr>
          <a:xfrm>
            <a:off x="0" y="5867664"/>
            <a:ext cx="12215948" cy="1038461"/>
          </a:xfrm>
          <a:prstGeom prst="rect">
            <a:avLst/>
          </a:prstGeom>
        </p:spPr>
      </p:pic>
      <p:pic>
        <p:nvPicPr>
          <p:cNvPr id="8" name="Picture 7">
            <a:extLst>
              <a:ext uri="{FF2B5EF4-FFF2-40B4-BE49-F238E27FC236}">
                <a16:creationId xmlns:a16="http://schemas.microsoft.com/office/drawing/2014/main" id="{F3CFCF8F-0C96-4CE3-A2F9-A2664DD9CEEF}"/>
              </a:ext>
            </a:extLst>
          </p:cNvPr>
          <p:cNvPicPr>
            <a:picLocks noChangeAspect="1"/>
          </p:cNvPicPr>
          <p:nvPr/>
        </p:nvPicPr>
        <p:blipFill rotWithShape="1">
          <a:blip r:embed="rId4"/>
          <a:srcRect l="12779" t="25575" r="12409" b="26353"/>
          <a:stretch/>
        </p:blipFill>
        <p:spPr>
          <a:xfrm>
            <a:off x="8731332" y="5960552"/>
            <a:ext cx="3168666" cy="827009"/>
          </a:xfrm>
          <a:prstGeom prst="rect">
            <a:avLst/>
          </a:prstGeom>
        </p:spPr>
      </p:pic>
    </p:spTree>
    <p:extLst>
      <p:ext uri="{BB962C8B-B14F-4D97-AF65-F5344CB8AC3E}">
        <p14:creationId xmlns:p14="http://schemas.microsoft.com/office/powerpoint/2010/main" val="420927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 name="Picture 1">
            <a:extLst>
              <a:ext uri="{FF2B5EF4-FFF2-40B4-BE49-F238E27FC236}">
                <a16:creationId xmlns:a16="http://schemas.microsoft.com/office/drawing/2014/main" id="{2ED365AF-1FA3-8749-AEE8-335E115DE907}"/>
              </a:ext>
            </a:extLst>
          </p:cNvPr>
          <p:cNvPicPr>
            <a:picLocks noChangeAspect="1"/>
          </p:cNvPicPr>
          <p:nvPr/>
        </p:nvPicPr>
        <p:blipFill rotWithShape="1">
          <a:blip r:embed="rId3"/>
          <a:srcRect l="20254" r="-1"/>
          <a:stretch/>
        </p:blipFill>
        <p:spPr>
          <a:xfrm>
            <a:off x="7903029" y="-70439"/>
            <a:ext cx="4288971" cy="6858000"/>
          </a:xfrm>
          <a:prstGeom prst="rect">
            <a:avLst/>
          </a:prstGeom>
        </p:spPr>
      </p:pic>
      <p:sp>
        <p:nvSpPr>
          <p:cNvPr id="236" name="Google Shape;236;p30"/>
          <p:cNvSpPr txBox="1"/>
          <p:nvPr/>
        </p:nvSpPr>
        <p:spPr>
          <a:xfrm>
            <a:off x="1064165" y="2057234"/>
            <a:ext cx="5774700" cy="2735991"/>
          </a:xfrm>
          <a:prstGeom prst="rect">
            <a:avLst/>
          </a:prstGeom>
          <a:noFill/>
          <a:ln>
            <a:noFill/>
          </a:ln>
        </p:spPr>
        <p:txBody>
          <a:bodyPr spcFirstLastPara="1" wrap="square" lIns="91425" tIns="45700" rIns="91425" bIns="45700" anchor="t" anchorCtr="0">
            <a:noAutofit/>
          </a:bodyPr>
          <a:lstStyle/>
          <a:p>
            <a:pPr marR="0" lvl="0" indent="0" algn="ctr" rtl="0">
              <a:spcAft>
                <a:spcPts val="0"/>
              </a:spcAft>
              <a:buClr>
                <a:srgbClr val="000000"/>
              </a:buClr>
              <a:buSzPts val="1800"/>
              <a:buFont typeface="Arial"/>
              <a:buNone/>
            </a:pPr>
            <a:r>
              <a:rPr lang="en-US" sz="3600" dirty="0">
                <a:solidFill>
                  <a:schemeClr val="tx1">
                    <a:lumMod val="50000"/>
                    <a:lumOff val="50000"/>
                  </a:schemeClr>
                </a:solidFill>
                <a:latin typeface="Verdana"/>
                <a:ea typeface="Verdana"/>
                <a:cs typeface="Verdana"/>
                <a:sym typeface="Verdana"/>
              </a:rPr>
              <a:t>lawyers, accountants,</a:t>
            </a:r>
          </a:p>
          <a:p>
            <a:pPr marR="0" lvl="0" indent="0" algn="ctr" rtl="0">
              <a:spcAft>
                <a:spcPts val="0"/>
              </a:spcAft>
              <a:buClr>
                <a:srgbClr val="000000"/>
              </a:buClr>
              <a:buSzPts val="1800"/>
              <a:buFont typeface="Arial"/>
              <a:buNone/>
            </a:pPr>
            <a:r>
              <a:rPr lang="en-US" sz="3600" dirty="0">
                <a:solidFill>
                  <a:schemeClr val="tx1">
                    <a:lumMod val="50000"/>
                    <a:lumOff val="50000"/>
                  </a:schemeClr>
                </a:solidFill>
                <a:latin typeface="Verdana"/>
                <a:ea typeface="Verdana"/>
                <a:cs typeface="Verdana"/>
                <a:sym typeface="Verdana"/>
              </a:rPr>
              <a:t> XR </a:t>
            </a:r>
            <a:r>
              <a:rPr lang="en-US" sz="3600" dirty="0" err="1">
                <a:solidFill>
                  <a:schemeClr val="tx1">
                    <a:lumMod val="50000"/>
                    <a:lumOff val="50000"/>
                  </a:schemeClr>
                </a:solidFill>
                <a:latin typeface="Verdana"/>
                <a:ea typeface="Verdana"/>
                <a:cs typeface="Verdana"/>
                <a:sym typeface="Verdana"/>
              </a:rPr>
              <a:t>sourcers</a:t>
            </a:r>
            <a:r>
              <a:rPr lang="en-US" sz="3600" dirty="0">
                <a:solidFill>
                  <a:schemeClr val="tx1">
                    <a:lumMod val="50000"/>
                    <a:lumOff val="50000"/>
                  </a:schemeClr>
                </a:solidFill>
                <a:latin typeface="Verdana"/>
                <a:ea typeface="Verdana"/>
                <a:cs typeface="Verdana"/>
                <a:sym typeface="Verdana"/>
              </a:rPr>
              <a:t>, and  </a:t>
            </a:r>
          </a:p>
          <a:p>
            <a:pPr marR="0" lvl="0" indent="0" algn="ctr" rtl="0">
              <a:spcAft>
                <a:spcPts val="0"/>
              </a:spcAft>
              <a:buClr>
                <a:srgbClr val="000000"/>
              </a:buClr>
              <a:buSzPts val="1800"/>
              <a:buFont typeface="Arial"/>
              <a:buNone/>
            </a:pPr>
            <a:r>
              <a:rPr lang="en-US" sz="3600" dirty="0">
                <a:solidFill>
                  <a:schemeClr val="tx1">
                    <a:lumMod val="50000"/>
                    <a:lumOff val="50000"/>
                  </a:schemeClr>
                </a:solidFill>
                <a:latin typeface="Verdana"/>
                <a:ea typeface="Verdana"/>
                <a:cs typeface="Verdana"/>
                <a:sym typeface="Verdana"/>
              </a:rPr>
              <a:t> business managers</a:t>
            </a:r>
            <a:endParaRPr sz="3600" dirty="0">
              <a:solidFill>
                <a:schemeClr val="tx1">
                  <a:lumMod val="50000"/>
                  <a:lumOff val="50000"/>
                </a:schemeClr>
              </a:solidFill>
              <a:latin typeface="Verdana"/>
              <a:ea typeface="Verdana"/>
              <a:cs typeface="Verdana"/>
              <a:sym typeface="Verdana"/>
            </a:endParaRPr>
          </a:p>
        </p:txBody>
      </p:sp>
      <p:pic>
        <p:nvPicPr>
          <p:cNvPr id="7" name="Picture 6">
            <a:extLst>
              <a:ext uri="{FF2B5EF4-FFF2-40B4-BE49-F238E27FC236}">
                <a16:creationId xmlns:a16="http://schemas.microsoft.com/office/drawing/2014/main" id="{5A859E4A-C18E-48BD-A5C0-483645C9D75F}"/>
              </a:ext>
            </a:extLst>
          </p:cNvPr>
          <p:cNvPicPr>
            <a:picLocks noChangeAspect="1"/>
          </p:cNvPicPr>
          <p:nvPr/>
        </p:nvPicPr>
        <p:blipFill rotWithShape="1">
          <a:blip r:embed="rId4"/>
          <a:srcRect b="74546"/>
          <a:stretch/>
        </p:blipFill>
        <p:spPr>
          <a:xfrm>
            <a:off x="0" y="5867664"/>
            <a:ext cx="12215948" cy="1038461"/>
          </a:xfrm>
          <a:prstGeom prst="rect">
            <a:avLst/>
          </a:prstGeom>
        </p:spPr>
      </p:pic>
      <p:pic>
        <p:nvPicPr>
          <p:cNvPr id="8" name="Picture 7">
            <a:extLst>
              <a:ext uri="{FF2B5EF4-FFF2-40B4-BE49-F238E27FC236}">
                <a16:creationId xmlns:a16="http://schemas.microsoft.com/office/drawing/2014/main" id="{CB5220AD-DED5-459E-928A-1B8D6D7F1788}"/>
              </a:ext>
            </a:extLst>
          </p:cNvPr>
          <p:cNvPicPr>
            <a:picLocks noChangeAspect="1"/>
          </p:cNvPicPr>
          <p:nvPr/>
        </p:nvPicPr>
        <p:blipFill rotWithShape="1">
          <a:blip r:embed="rId4"/>
          <a:srcRect l="12779" t="25575" r="12409" b="26353"/>
          <a:stretch/>
        </p:blipFill>
        <p:spPr>
          <a:xfrm>
            <a:off x="8731332" y="5960552"/>
            <a:ext cx="3168666" cy="827009"/>
          </a:xfrm>
          <a:prstGeom prst="rect">
            <a:avLst/>
          </a:prstGeom>
        </p:spPr>
      </p:pic>
    </p:spTree>
    <p:extLst>
      <p:ext uri="{BB962C8B-B14F-4D97-AF65-F5344CB8AC3E}">
        <p14:creationId xmlns:p14="http://schemas.microsoft.com/office/powerpoint/2010/main" val="1053444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6" name="Google Shape;246;p31"/>
          <p:cNvSpPr txBox="1"/>
          <p:nvPr/>
        </p:nvSpPr>
        <p:spPr>
          <a:xfrm>
            <a:off x="180874" y="1614172"/>
            <a:ext cx="5927100" cy="2791523"/>
          </a:xfrm>
          <a:prstGeom prst="rect">
            <a:avLst/>
          </a:prstGeom>
          <a:noFill/>
          <a:ln>
            <a:noFill/>
          </a:ln>
        </p:spPr>
        <p:txBody>
          <a:bodyPr spcFirstLastPara="1" wrap="square" lIns="91425" tIns="45700" rIns="91425" bIns="45700" anchor="t" anchorCtr="0">
            <a:noAutofit/>
          </a:bodyPr>
          <a:lstStyle/>
          <a:p>
            <a:pPr marL="114300" lvl="0" algn="ctr">
              <a:lnSpc>
                <a:spcPct val="90000"/>
              </a:lnSpc>
              <a:spcBef>
                <a:spcPts val="1000"/>
              </a:spcBef>
              <a:buSzPts val="1800"/>
            </a:pPr>
            <a:r>
              <a:rPr lang="en-US" sz="3600" dirty="0">
                <a:solidFill>
                  <a:schemeClr val="tx1">
                    <a:lumMod val="50000"/>
                    <a:lumOff val="50000"/>
                  </a:schemeClr>
                </a:solidFill>
                <a:latin typeface="Verdana"/>
                <a:ea typeface="Verdana"/>
                <a:cs typeface="Verdana"/>
                <a:sym typeface="Verdana"/>
              </a:rPr>
              <a:t>plus marketing managers, sales, distribution, and administrators.</a:t>
            </a:r>
            <a:endParaRPr sz="3600" dirty="0">
              <a:solidFill>
                <a:schemeClr val="tx1">
                  <a:lumMod val="50000"/>
                  <a:lumOff val="50000"/>
                </a:schemeClr>
              </a:solidFill>
              <a:latin typeface="Verdana"/>
              <a:ea typeface="Verdana"/>
              <a:cs typeface="Verdana"/>
              <a:sym typeface="Verdana"/>
            </a:endParaRPr>
          </a:p>
          <a:p>
            <a:pPr marL="114300" marR="0" lvl="0" indent="0" algn="ctr" rtl="0">
              <a:lnSpc>
                <a:spcPct val="90000"/>
              </a:lnSpc>
              <a:spcBef>
                <a:spcPts val="1000"/>
              </a:spcBef>
              <a:spcAft>
                <a:spcPts val="0"/>
              </a:spcAft>
              <a:buClr>
                <a:srgbClr val="000000"/>
              </a:buClr>
              <a:buSzPts val="1800"/>
              <a:buFont typeface="Arial"/>
              <a:buNone/>
            </a:pPr>
            <a:endParaRPr sz="3600" dirty="0">
              <a:solidFill>
                <a:srgbClr val="06484C"/>
              </a:solidFill>
              <a:latin typeface="Verdana"/>
              <a:ea typeface="Verdana"/>
              <a:cs typeface="Verdana"/>
              <a:sym typeface="Verdana"/>
            </a:endParaRPr>
          </a:p>
        </p:txBody>
      </p:sp>
      <p:pic>
        <p:nvPicPr>
          <p:cNvPr id="7" name="Picture 6">
            <a:extLst>
              <a:ext uri="{FF2B5EF4-FFF2-40B4-BE49-F238E27FC236}">
                <a16:creationId xmlns:a16="http://schemas.microsoft.com/office/drawing/2014/main" id="{1DAF0C38-FD9A-42D4-B731-5D3F848E1689}"/>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9" name="Picture 8">
            <a:extLst>
              <a:ext uri="{FF2B5EF4-FFF2-40B4-BE49-F238E27FC236}">
                <a16:creationId xmlns:a16="http://schemas.microsoft.com/office/drawing/2014/main" id="{2AD9F004-AEE1-45A5-8500-66F0C756EA3A}"/>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pic>
        <p:nvPicPr>
          <p:cNvPr id="3" name="Picture 2" descr="A room full of furniture&#10;&#10;Description automatically generated">
            <a:extLst>
              <a:ext uri="{FF2B5EF4-FFF2-40B4-BE49-F238E27FC236}">
                <a16:creationId xmlns:a16="http://schemas.microsoft.com/office/drawing/2014/main" id="{8E96A96A-708A-4CD6-838A-E2EB019B6F6A}"/>
              </a:ext>
            </a:extLst>
          </p:cNvPr>
          <p:cNvPicPr>
            <a:picLocks noChangeAspect="1"/>
          </p:cNvPicPr>
          <p:nvPr/>
        </p:nvPicPr>
        <p:blipFill rotWithShape="1">
          <a:blip r:embed="rId4"/>
          <a:srcRect l="10242" t="15678" r="40216"/>
          <a:stretch/>
        </p:blipFill>
        <p:spPr>
          <a:xfrm>
            <a:off x="7112000" y="-24128"/>
            <a:ext cx="5080000" cy="5891792"/>
          </a:xfrm>
          <a:prstGeom prst="rect">
            <a:avLst/>
          </a:prstGeom>
        </p:spPr>
      </p:pic>
    </p:spTree>
    <p:extLst>
      <p:ext uri="{BB962C8B-B14F-4D97-AF65-F5344CB8AC3E}">
        <p14:creationId xmlns:p14="http://schemas.microsoft.com/office/powerpoint/2010/main" val="389508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sport, sport, swimming&#10;&#10;Description automatically generated">
            <a:extLst>
              <a:ext uri="{FF2B5EF4-FFF2-40B4-BE49-F238E27FC236}">
                <a16:creationId xmlns:a16="http://schemas.microsoft.com/office/drawing/2014/main" id="{816F3BAD-71B3-46D8-A594-0ABF93233F75}"/>
              </a:ext>
            </a:extLst>
          </p:cNvPr>
          <p:cNvPicPr>
            <a:picLocks noChangeAspect="1"/>
          </p:cNvPicPr>
          <p:nvPr/>
        </p:nvPicPr>
        <p:blipFill>
          <a:blip r:embed="rId3"/>
          <a:stretch>
            <a:fillRect/>
          </a:stretch>
        </p:blipFill>
        <p:spPr>
          <a:xfrm>
            <a:off x="-112861" y="986119"/>
            <a:ext cx="12324545" cy="6849834"/>
          </a:xfrm>
          <a:prstGeom prst="rect">
            <a:avLst/>
          </a:prstGeom>
        </p:spPr>
      </p:pic>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4"/>
          <a:srcRect b="74546"/>
          <a:stretch/>
        </p:blipFill>
        <p:spPr>
          <a:xfrm>
            <a:off x="-112861" y="0"/>
            <a:ext cx="12304861"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612398" y="207080"/>
            <a:ext cx="8239502" cy="1325563"/>
          </a:xfrm>
        </p:spPr>
        <p:txBody>
          <a:bodyPr/>
          <a:lstStyle/>
          <a:p>
            <a:r>
              <a:rPr lang="en-US" dirty="0">
                <a:solidFill>
                  <a:schemeClr val="bg1"/>
                </a:solidFill>
              </a:rPr>
              <a:t>Immortals </a:t>
            </a:r>
            <a:r>
              <a:rPr lang="en-US" dirty="0" err="1">
                <a:solidFill>
                  <a:schemeClr val="bg1"/>
                </a:solidFill>
              </a:rPr>
              <a:t>Fenyx</a:t>
            </a:r>
            <a:r>
              <a:rPr lang="en-US" dirty="0">
                <a:solidFill>
                  <a:schemeClr val="bg1"/>
                </a:solidFill>
              </a:rPr>
              <a:t> Rising – </a:t>
            </a:r>
            <a:br>
              <a:rPr lang="en-US" dirty="0">
                <a:solidFill>
                  <a:schemeClr val="bg1"/>
                </a:solidFill>
              </a:rPr>
            </a:br>
            <a:r>
              <a:rPr lang="en-US" dirty="0">
                <a:solidFill>
                  <a:schemeClr val="bg1"/>
                </a:solidFill>
              </a:rPr>
              <a:t>the trailer</a:t>
            </a:r>
            <a:br>
              <a:rPr lang="en-US" dirty="0">
                <a:solidFill>
                  <a:schemeClr val="bg1"/>
                </a:solidFill>
              </a:rPr>
            </a:br>
            <a:endParaRPr lang="en-GB" sz="2000"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2183064" y="4637551"/>
            <a:ext cx="3912936" cy="1234330"/>
          </a:xfrm>
        </p:spPr>
        <p:txBody>
          <a:bodyPr/>
          <a:lstStyle/>
          <a:p>
            <a:pPr marL="114300" indent="0" algn="ctr">
              <a:buNone/>
            </a:pPr>
            <a:r>
              <a:rPr lang="en-US" sz="3600" b="1" dirty="0">
                <a:solidFill>
                  <a:schemeClr val="bg1"/>
                </a:solidFill>
                <a:hlinkClick r:id="rId5"/>
              </a:rPr>
              <a:t>Play trailer</a:t>
            </a:r>
            <a:endParaRPr lang="en-US" sz="3600" b="1" dirty="0">
              <a:solidFill>
                <a:srgbClr val="00B0F0"/>
              </a:solidFill>
              <a:effectLst>
                <a:outerShdw blurRad="38100" dist="38100" dir="2700000" algn="tl">
                  <a:srgbClr val="000000">
                    <a:alpha val="43137"/>
                  </a:srgbClr>
                </a:outerShdw>
              </a:effectLst>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4"/>
          <a:srcRect l="12779" t="25575" r="12409" b="26353"/>
          <a:stretch/>
        </p:blipFill>
        <p:spPr>
          <a:xfrm>
            <a:off x="8707384" y="456358"/>
            <a:ext cx="3168666" cy="827009"/>
          </a:xfrm>
          <a:prstGeom prst="rect">
            <a:avLst/>
          </a:prstGeom>
        </p:spPr>
      </p:pic>
    </p:spTree>
    <p:extLst>
      <p:ext uri="{BB962C8B-B14F-4D97-AF65-F5344CB8AC3E}">
        <p14:creationId xmlns:p14="http://schemas.microsoft.com/office/powerpoint/2010/main" val="239976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78AF8C2-6943-4DE1-BC8E-C4D11045D16E}"/>
              </a:ext>
            </a:extLst>
          </p:cNvPr>
          <p:cNvPicPr>
            <a:picLocks noChangeAspect="1"/>
          </p:cNvPicPr>
          <p:nvPr/>
        </p:nvPicPr>
        <p:blipFill rotWithShape="1">
          <a:blip r:embed="rId3"/>
          <a:srcRect r="20499"/>
          <a:stretch/>
        </p:blipFill>
        <p:spPr>
          <a:xfrm>
            <a:off x="4659086" y="1672058"/>
            <a:ext cx="3216008" cy="2478609"/>
          </a:xfrm>
          <a:prstGeom prst="rect">
            <a:avLst/>
          </a:prstGeom>
          <a:ln>
            <a:solidFill>
              <a:schemeClr val="tx1"/>
            </a:solidFill>
          </a:ln>
        </p:spPr>
      </p:pic>
      <p:pic>
        <p:nvPicPr>
          <p:cNvPr id="8" name="Picture 7">
            <a:extLst>
              <a:ext uri="{FF2B5EF4-FFF2-40B4-BE49-F238E27FC236}">
                <a16:creationId xmlns:a16="http://schemas.microsoft.com/office/drawing/2014/main" id="{688FF6D6-81F8-4E50-8090-CA27091D7467}"/>
              </a:ext>
            </a:extLst>
          </p:cNvPr>
          <p:cNvPicPr>
            <a:picLocks noChangeAspect="1"/>
          </p:cNvPicPr>
          <p:nvPr/>
        </p:nvPicPr>
        <p:blipFill>
          <a:blip r:embed="rId4"/>
          <a:stretch>
            <a:fillRect/>
          </a:stretch>
        </p:blipFill>
        <p:spPr>
          <a:xfrm>
            <a:off x="10352314" y="1673872"/>
            <a:ext cx="1839686" cy="248007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E5AB855-5B91-4D64-AB73-F74377AF566A}"/>
              </a:ext>
            </a:extLst>
          </p:cNvPr>
          <p:cNvPicPr>
            <a:picLocks noChangeAspect="1"/>
          </p:cNvPicPr>
          <p:nvPr/>
        </p:nvPicPr>
        <p:blipFill rotWithShape="1">
          <a:blip r:embed="rId5"/>
          <a:srcRect l="15959" r="17851"/>
          <a:stretch/>
        </p:blipFill>
        <p:spPr>
          <a:xfrm>
            <a:off x="7684101" y="1673871"/>
            <a:ext cx="2679099" cy="2480071"/>
          </a:xfrm>
          <a:prstGeom prst="rect">
            <a:avLst/>
          </a:prstGeom>
        </p:spPr>
      </p:pic>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6"/>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416453" y="207080"/>
            <a:ext cx="7458641" cy="1325563"/>
          </a:xfrm>
        </p:spPr>
        <p:txBody>
          <a:bodyPr/>
          <a:lstStyle/>
          <a:p>
            <a:r>
              <a:rPr lang="en-US" dirty="0">
                <a:solidFill>
                  <a:schemeClr val="bg1"/>
                </a:solidFill>
              </a:rPr>
              <a:t>Immortals – </a:t>
            </a:r>
            <a:r>
              <a:rPr lang="en-US" dirty="0" err="1">
                <a:solidFill>
                  <a:schemeClr val="bg1"/>
                </a:solidFill>
              </a:rPr>
              <a:t>Fenyx</a:t>
            </a:r>
            <a:r>
              <a:rPr lang="en-US" dirty="0">
                <a:solidFill>
                  <a:schemeClr val="bg1"/>
                </a:solidFill>
              </a:rPr>
              <a:t> Rising</a:t>
            </a:r>
            <a:br>
              <a:rPr lang="en-US" dirty="0">
                <a:solidFill>
                  <a:schemeClr val="bg1"/>
                </a:solidFill>
              </a:rPr>
            </a:b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265150" y="1862756"/>
            <a:ext cx="4242750" cy="4817221"/>
          </a:xfrm>
        </p:spPr>
        <p:txBody>
          <a:bodyPr/>
          <a:lstStyle/>
          <a:p>
            <a:pPr marL="114300" indent="0">
              <a:buNone/>
            </a:pPr>
            <a:r>
              <a:rPr lang="en-US" dirty="0">
                <a:solidFill>
                  <a:schemeClr val="tx1">
                    <a:lumMod val="50000"/>
                    <a:lumOff val="50000"/>
                  </a:schemeClr>
                </a:solidFill>
              </a:rPr>
              <a:t>Immortals – </a:t>
            </a:r>
            <a:r>
              <a:rPr lang="en-US" dirty="0" err="1">
                <a:solidFill>
                  <a:schemeClr val="tx1">
                    <a:lumMod val="50000"/>
                    <a:lumOff val="50000"/>
                  </a:schemeClr>
                </a:solidFill>
              </a:rPr>
              <a:t>Fenyx</a:t>
            </a:r>
            <a:r>
              <a:rPr lang="en-US" dirty="0">
                <a:solidFill>
                  <a:schemeClr val="tx1">
                    <a:lumMod val="50000"/>
                    <a:lumOff val="50000"/>
                  </a:schemeClr>
                </a:solidFill>
              </a:rPr>
              <a:t> Rising is set in a fictional world. </a:t>
            </a:r>
          </a:p>
          <a:p>
            <a:pPr marL="114300" indent="0">
              <a:buNone/>
            </a:pPr>
            <a:endParaRPr lang="en-US" dirty="0">
              <a:solidFill>
                <a:schemeClr val="tx1">
                  <a:lumMod val="50000"/>
                  <a:lumOff val="50000"/>
                </a:schemeClr>
              </a:solidFill>
            </a:endParaRPr>
          </a:p>
          <a:p>
            <a:pPr marL="114300" indent="0">
              <a:buNone/>
            </a:pPr>
            <a:r>
              <a:rPr lang="en-US" dirty="0">
                <a:solidFill>
                  <a:schemeClr val="tx1">
                    <a:lumMod val="50000"/>
                    <a:lumOff val="50000"/>
                  </a:schemeClr>
                </a:solidFill>
              </a:rPr>
              <a:t>These visuals are from the development stage of Immortals </a:t>
            </a:r>
            <a:r>
              <a:rPr lang="en-US" dirty="0" err="1">
                <a:solidFill>
                  <a:schemeClr val="tx1">
                    <a:lumMod val="50000"/>
                    <a:lumOff val="50000"/>
                  </a:schemeClr>
                </a:solidFill>
              </a:rPr>
              <a:t>Fenyx</a:t>
            </a:r>
            <a:r>
              <a:rPr lang="en-US" dirty="0">
                <a:solidFill>
                  <a:schemeClr val="tx1">
                    <a:lumMod val="50000"/>
                    <a:lumOff val="50000"/>
                  </a:schemeClr>
                </a:solidFill>
              </a:rPr>
              <a:t> Rising</a:t>
            </a:r>
          </a:p>
          <a:p>
            <a:pPr marL="114300" indent="0">
              <a:buNone/>
            </a:pPr>
            <a:endParaRPr lang="en-US" dirty="0">
              <a:solidFill>
                <a:schemeClr val="tx1">
                  <a:lumMod val="50000"/>
                  <a:lumOff val="50000"/>
                </a:schemeClr>
              </a:solidFill>
            </a:endParaRPr>
          </a:p>
          <a:p>
            <a:pPr marL="114300" indent="0">
              <a:buNone/>
            </a:pPr>
            <a:r>
              <a:rPr lang="en-US" dirty="0">
                <a:solidFill>
                  <a:schemeClr val="tx1">
                    <a:lumMod val="50000"/>
                    <a:lumOff val="50000"/>
                  </a:schemeClr>
                </a:solidFill>
              </a:rPr>
              <a:t>What are the key influences?</a:t>
            </a:r>
          </a:p>
          <a:p>
            <a:pPr marL="114300" indent="0">
              <a:buNone/>
            </a:pPr>
            <a:endParaRPr lang="en-US" dirty="0">
              <a:solidFill>
                <a:schemeClr val="tx1">
                  <a:lumMod val="50000"/>
                  <a:lumOff val="50000"/>
                </a:schemeClr>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6"/>
          <a:srcRect l="12779" t="25575" r="12409" b="26353"/>
          <a:stretch/>
        </p:blipFill>
        <p:spPr>
          <a:xfrm>
            <a:off x="8707384" y="456358"/>
            <a:ext cx="3168666" cy="827009"/>
          </a:xfrm>
          <a:prstGeom prst="rect">
            <a:avLst/>
          </a:prstGeom>
        </p:spPr>
      </p:pic>
      <p:pic>
        <p:nvPicPr>
          <p:cNvPr id="15" name="Picture 14" descr="A picture containing red, bird, dark, rooster&#10;&#10;Description automatically generated">
            <a:extLst>
              <a:ext uri="{FF2B5EF4-FFF2-40B4-BE49-F238E27FC236}">
                <a16:creationId xmlns:a16="http://schemas.microsoft.com/office/drawing/2014/main" id="{B7FFF1E4-C153-4A16-B112-CE18556066B3}"/>
              </a:ext>
            </a:extLst>
          </p:cNvPr>
          <p:cNvPicPr>
            <a:picLocks noChangeAspect="1"/>
          </p:cNvPicPr>
          <p:nvPr/>
        </p:nvPicPr>
        <p:blipFill>
          <a:blip r:embed="rId7"/>
          <a:stretch>
            <a:fillRect/>
          </a:stretch>
        </p:blipFill>
        <p:spPr>
          <a:xfrm>
            <a:off x="8539726" y="4194570"/>
            <a:ext cx="3656386" cy="266343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BCC894A7-6B9C-43B9-826E-BB49FB9A8622}"/>
              </a:ext>
            </a:extLst>
          </p:cNvPr>
          <p:cNvPicPr>
            <a:picLocks noChangeAspect="1"/>
          </p:cNvPicPr>
          <p:nvPr/>
        </p:nvPicPr>
        <p:blipFill rotWithShape="1">
          <a:blip r:embed="rId8"/>
          <a:srcRect r="10507"/>
          <a:stretch/>
        </p:blipFill>
        <p:spPr>
          <a:xfrm>
            <a:off x="4659085" y="4195379"/>
            <a:ext cx="3894491" cy="2666400"/>
          </a:xfrm>
          <a:prstGeom prst="rect">
            <a:avLst/>
          </a:prstGeom>
        </p:spPr>
      </p:pic>
    </p:spTree>
    <p:extLst>
      <p:ext uri="{BB962C8B-B14F-4D97-AF65-F5344CB8AC3E}">
        <p14:creationId xmlns:p14="http://schemas.microsoft.com/office/powerpoint/2010/main" val="320649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416453" y="207080"/>
            <a:ext cx="7458641" cy="1325563"/>
          </a:xfrm>
        </p:spPr>
        <p:txBody>
          <a:bodyPr/>
          <a:lstStyle/>
          <a:p>
            <a:r>
              <a:rPr lang="en-US" dirty="0">
                <a:solidFill>
                  <a:schemeClr val="bg1"/>
                </a:solidFill>
              </a:rPr>
              <a:t>Immortals – </a:t>
            </a:r>
            <a:r>
              <a:rPr lang="en-US" dirty="0" err="1">
                <a:solidFill>
                  <a:schemeClr val="bg1"/>
                </a:solidFill>
              </a:rPr>
              <a:t>Fenyx</a:t>
            </a:r>
            <a:r>
              <a:rPr lang="en-US" dirty="0">
                <a:solidFill>
                  <a:schemeClr val="bg1"/>
                </a:solidFill>
              </a:rPr>
              <a:t> Rising</a:t>
            </a:r>
            <a:br>
              <a:rPr lang="en-US" dirty="0">
                <a:solidFill>
                  <a:schemeClr val="bg1"/>
                </a:solidFill>
              </a:rPr>
            </a:br>
            <a:r>
              <a:rPr lang="en-US" sz="2000" dirty="0">
                <a:solidFill>
                  <a:schemeClr val="bg1"/>
                </a:solidFill>
              </a:rPr>
              <a:t>(Research Task)</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63286" y="1734138"/>
            <a:ext cx="6250686" cy="5123862"/>
          </a:xfrm>
        </p:spPr>
        <p:txBody>
          <a:bodyPr/>
          <a:lstStyle/>
          <a:p>
            <a:pPr marL="114300" indent="0">
              <a:buNone/>
            </a:pPr>
            <a:r>
              <a:rPr lang="en-US" dirty="0">
                <a:solidFill>
                  <a:schemeClr val="tx1">
                    <a:lumMod val="50000"/>
                    <a:lumOff val="50000"/>
                  </a:schemeClr>
                </a:solidFill>
              </a:rPr>
              <a:t>Task: To create a new world for an action-adventure game. </a:t>
            </a:r>
          </a:p>
          <a:p>
            <a:pPr marL="114300" indent="0">
              <a:buNone/>
            </a:pPr>
            <a:r>
              <a:rPr lang="en-US" dirty="0">
                <a:solidFill>
                  <a:schemeClr val="tx1">
                    <a:lumMod val="50000"/>
                    <a:lumOff val="50000"/>
                  </a:schemeClr>
                </a:solidFill>
              </a:rPr>
              <a:t>When and where will you base your game? </a:t>
            </a:r>
          </a:p>
          <a:p>
            <a:pPr marL="114300" indent="0">
              <a:buNone/>
            </a:pPr>
            <a:r>
              <a:rPr lang="en-US" dirty="0">
                <a:solidFill>
                  <a:schemeClr val="tx1">
                    <a:lumMod val="50000"/>
                    <a:lumOff val="50000"/>
                  </a:schemeClr>
                </a:solidFill>
              </a:rPr>
              <a:t>Who will your two main characters be based on? </a:t>
            </a:r>
          </a:p>
          <a:p>
            <a:pPr marL="114300" indent="0">
              <a:buNone/>
            </a:pPr>
            <a:r>
              <a:rPr lang="en-US" dirty="0">
                <a:solidFill>
                  <a:schemeClr val="tx1">
                    <a:lumMod val="50000"/>
                    <a:lumOff val="50000"/>
                  </a:schemeClr>
                </a:solidFill>
              </a:rPr>
              <a:t>What will you use for inspiration and insight? </a:t>
            </a:r>
          </a:p>
          <a:p>
            <a:pPr marL="114300" indent="0">
              <a:buNone/>
            </a:pPr>
            <a:r>
              <a:rPr lang="en-US" dirty="0">
                <a:solidFill>
                  <a:schemeClr val="tx1">
                    <a:lumMod val="50000"/>
                    <a:lumOff val="50000"/>
                  </a:schemeClr>
                </a:solidFill>
              </a:rPr>
              <a:t>Consider what you will need to create an authentic multi-sensory experience. </a:t>
            </a:r>
          </a:p>
          <a:p>
            <a:pPr marL="114300" indent="0">
              <a:buNone/>
            </a:pPr>
            <a:r>
              <a:rPr lang="en-US" dirty="0">
                <a:solidFill>
                  <a:schemeClr val="tx1">
                    <a:lumMod val="50000"/>
                    <a:lumOff val="50000"/>
                  </a:schemeClr>
                </a:solidFill>
              </a:rPr>
              <a:t>Present a mood board of ideas.</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5" name="Picture 4" descr="A picture containing text, dark&#10;&#10;Description automatically generated">
            <a:extLst>
              <a:ext uri="{FF2B5EF4-FFF2-40B4-BE49-F238E27FC236}">
                <a16:creationId xmlns:a16="http://schemas.microsoft.com/office/drawing/2014/main" id="{6CCA41AB-22FB-43E5-AA0D-F675B24C3AEE}"/>
              </a:ext>
            </a:extLst>
          </p:cNvPr>
          <p:cNvPicPr>
            <a:picLocks noChangeAspect="1"/>
          </p:cNvPicPr>
          <p:nvPr/>
        </p:nvPicPr>
        <p:blipFill>
          <a:blip r:embed="rId4"/>
          <a:stretch>
            <a:fillRect/>
          </a:stretch>
        </p:blipFill>
        <p:spPr>
          <a:xfrm>
            <a:off x="6555486" y="1690688"/>
            <a:ext cx="5636514" cy="5167312"/>
          </a:xfrm>
          <a:prstGeom prst="rect">
            <a:avLst/>
          </a:prstGeom>
        </p:spPr>
      </p:pic>
    </p:spTree>
    <p:extLst>
      <p:ext uri="{BB962C8B-B14F-4D97-AF65-F5344CB8AC3E}">
        <p14:creationId xmlns:p14="http://schemas.microsoft.com/office/powerpoint/2010/main" val="241658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416453" y="207080"/>
            <a:ext cx="7458641" cy="1325563"/>
          </a:xfrm>
        </p:spPr>
        <p:txBody>
          <a:bodyPr/>
          <a:lstStyle/>
          <a:p>
            <a:r>
              <a:rPr lang="en-US" dirty="0">
                <a:solidFill>
                  <a:schemeClr val="bg1"/>
                </a:solidFill>
              </a:rPr>
              <a:t>Immortals – </a:t>
            </a:r>
            <a:r>
              <a:rPr lang="en-US" dirty="0" err="1">
                <a:solidFill>
                  <a:schemeClr val="bg1"/>
                </a:solidFill>
              </a:rPr>
              <a:t>Fenyx</a:t>
            </a:r>
            <a:r>
              <a:rPr lang="en-US" dirty="0">
                <a:solidFill>
                  <a:schemeClr val="bg1"/>
                </a:solidFill>
              </a:rPr>
              <a:t> Rising</a:t>
            </a:r>
            <a:br>
              <a:rPr lang="en-US" dirty="0">
                <a:solidFill>
                  <a:schemeClr val="bg1"/>
                </a:solidFill>
              </a:rPr>
            </a:br>
            <a:r>
              <a:rPr lang="en-US" sz="2000" dirty="0">
                <a:solidFill>
                  <a:schemeClr val="bg1"/>
                </a:solidFill>
              </a:rPr>
              <a:t>(Art-based Activity)</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321523" y="3429000"/>
            <a:ext cx="3824250" cy="2681836"/>
          </a:xfrm>
        </p:spPr>
        <p:txBody>
          <a:bodyPr/>
          <a:lstStyle/>
          <a:p>
            <a:pPr marL="114300" indent="0">
              <a:buNone/>
            </a:pPr>
            <a:r>
              <a:rPr lang="en-US" dirty="0">
                <a:solidFill>
                  <a:schemeClr val="tx1">
                    <a:lumMod val="50000"/>
                    <a:lumOff val="50000"/>
                  </a:schemeClr>
                </a:solidFill>
              </a:rPr>
              <a:t>Student presentations.</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5" name="Picture 4" descr="Calendar, map&#10;&#10;Description automatically generated">
            <a:extLst>
              <a:ext uri="{FF2B5EF4-FFF2-40B4-BE49-F238E27FC236}">
                <a16:creationId xmlns:a16="http://schemas.microsoft.com/office/drawing/2014/main" id="{E95256C5-3621-46BE-BA84-E8CF5BD73545}"/>
              </a:ext>
            </a:extLst>
          </p:cNvPr>
          <p:cNvPicPr>
            <a:picLocks noChangeAspect="1"/>
          </p:cNvPicPr>
          <p:nvPr/>
        </p:nvPicPr>
        <p:blipFill>
          <a:blip r:embed="rId4"/>
          <a:stretch>
            <a:fillRect/>
          </a:stretch>
        </p:blipFill>
        <p:spPr>
          <a:xfrm>
            <a:off x="4678376" y="1777650"/>
            <a:ext cx="7375552" cy="4917035"/>
          </a:xfrm>
          <a:prstGeom prst="rect">
            <a:avLst/>
          </a:prstGeom>
        </p:spPr>
      </p:pic>
    </p:spTree>
    <p:extLst>
      <p:ext uri="{BB962C8B-B14F-4D97-AF65-F5344CB8AC3E}">
        <p14:creationId xmlns:p14="http://schemas.microsoft.com/office/powerpoint/2010/main" val="156296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62666" y="2752662"/>
            <a:ext cx="5611080" cy="2856616"/>
          </a:xfrm>
        </p:spPr>
        <p:txBody>
          <a:bodyPr/>
          <a:lstStyle/>
          <a:p>
            <a:pPr marL="114300" indent="0">
              <a:buNone/>
            </a:pPr>
            <a:r>
              <a:rPr lang="en-GB" b="1" dirty="0">
                <a:solidFill>
                  <a:schemeClr val="tx1">
                    <a:lumMod val="50000"/>
                    <a:lumOff val="50000"/>
                  </a:schemeClr>
                </a:solidFill>
              </a:rPr>
              <a:t>Visit</a:t>
            </a:r>
            <a:r>
              <a:rPr lang="en-GB" b="1" dirty="0"/>
              <a:t> </a:t>
            </a:r>
            <a:r>
              <a:rPr lang="en-GB" b="1" dirty="0">
                <a:hlinkClick r:id="rId4"/>
              </a:rPr>
              <a:t>www.discovercreative.careers</a:t>
            </a:r>
            <a:endParaRPr lang="en-GB" b="1" dirty="0"/>
          </a:p>
          <a:p>
            <a:pPr marL="114300" indent="0">
              <a:buNone/>
            </a:pPr>
            <a:r>
              <a:rPr lang="en-GB" dirty="0">
                <a:solidFill>
                  <a:schemeClr val="tx1">
                    <a:lumMod val="50000"/>
                    <a:lumOff val="50000"/>
                  </a:schemeClr>
                </a:solidFill>
              </a:rPr>
              <a:t>Using search tags:</a:t>
            </a:r>
          </a:p>
          <a:p>
            <a:pPr marL="114300" indent="0">
              <a:buNone/>
            </a:pPr>
            <a:r>
              <a:rPr lang="en-GB" dirty="0">
                <a:solidFill>
                  <a:schemeClr val="tx1">
                    <a:lumMod val="50000"/>
                    <a:lumOff val="50000"/>
                  </a:schemeClr>
                </a:solidFill>
              </a:rPr>
              <a:t>Find a job in Extended Reality (XR) you have never heard of</a:t>
            </a:r>
          </a:p>
          <a:p>
            <a:pPr marL="114300" indent="0">
              <a:buNone/>
            </a:pPr>
            <a:r>
              <a:rPr lang="en-GB" dirty="0">
                <a:solidFill>
                  <a:schemeClr val="tx1">
                    <a:lumMod val="50000"/>
                    <a:lumOff val="50000"/>
                  </a:schemeClr>
                </a:solidFill>
              </a:rPr>
              <a:t>Find a job you would like to do</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Find out more about careers</a:t>
            </a:r>
          </a:p>
          <a:p>
            <a:r>
              <a:rPr lang="en-US" sz="2000" dirty="0">
                <a:solidFill>
                  <a:schemeClr val="bg1"/>
                </a:solidFill>
              </a:rPr>
              <a:t>(Activity)</a:t>
            </a:r>
            <a:endParaRPr lang="en-GB" sz="2000" dirty="0">
              <a:solidFill>
                <a:schemeClr val="bg1"/>
              </a:solidFill>
            </a:endParaRPr>
          </a:p>
        </p:txBody>
      </p:sp>
      <p:pic>
        <p:nvPicPr>
          <p:cNvPr id="6" name="Picture 5">
            <a:extLst>
              <a:ext uri="{FF2B5EF4-FFF2-40B4-BE49-F238E27FC236}">
                <a16:creationId xmlns:a16="http://schemas.microsoft.com/office/drawing/2014/main" id="{F04FBBF5-9798-4F51-8C30-3A461E608058}"/>
              </a:ext>
            </a:extLst>
          </p:cNvPr>
          <p:cNvPicPr>
            <a:picLocks noChangeAspect="1"/>
          </p:cNvPicPr>
          <p:nvPr/>
        </p:nvPicPr>
        <p:blipFill>
          <a:blip r:embed="rId5"/>
          <a:stretch>
            <a:fillRect/>
          </a:stretch>
        </p:blipFill>
        <p:spPr>
          <a:xfrm>
            <a:off x="5844397" y="2566852"/>
            <a:ext cx="6184937" cy="3228236"/>
          </a:xfrm>
          <a:prstGeom prst="rect">
            <a:avLst/>
          </a:prstGeom>
          <a:ln>
            <a:solidFill>
              <a:srgbClr val="002060"/>
            </a:solidFill>
          </a:ln>
        </p:spPr>
      </p:pic>
    </p:spTree>
    <p:extLst>
      <p:ext uri="{BB962C8B-B14F-4D97-AF65-F5344CB8AC3E}">
        <p14:creationId xmlns:p14="http://schemas.microsoft.com/office/powerpoint/2010/main" val="16273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Learning check</a:t>
            </a:r>
          </a:p>
          <a:p>
            <a:r>
              <a:rPr lang="en-US" sz="2000" dirty="0">
                <a:solidFill>
                  <a:schemeClr val="bg1"/>
                </a:solidFill>
              </a:rPr>
              <a:t>(2 mins)</a:t>
            </a:r>
            <a:endParaRPr lang="en-GB" sz="2000" dirty="0">
              <a:solidFill>
                <a:schemeClr val="bg1"/>
              </a:solidFill>
            </a:endParaRPr>
          </a:p>
        </p:txBody>
      </p:sp>
      <p:sp>
        <p:nvSpPr>
          <p:cNvPr id="10" name="Content Placeholder 2">
            <a:extLst>
              <a:ext uri="{FF2B5EF4-FFF2-40B4-BE49-F238E27FC236}">
                <a16:creationId xmlns:a16="http://schemas.microsoft.com/office/drawing/2014/main" id="{39888C11-1BB1-4BD1-B2B8-F47245110852}"/>
              </a:ext>
            </a:extLst>
          </p:cNvPr>
          <p:cNvSpPr txBox="1">
            <a:spLocks/>
          </p:cNvSpPr>
          <p:nvPr/>
        </p:nvSpPr>
        <p:spPr>
          <a:xfrm>
            <a:off x="489733" y="2703635"/>
            <a:ext cx="6746823" cy="394728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How many sub-sectors of the creative industries are there? Can you name them?</a:t>
            </a:r>
          </a:p>
          <a:p>
            <a:r>
              <a:rPr lang="en-US" dirty="0"/>
              <a:t>Where do you look to find out more about careers and pathways into the creative industries?</a:t>
            </a:r>
          </a:p>
        </p:txBody>
      </p:sp>
      <p:pic>
        <p:nvPicPr>
          <p:cNvPr id="11" name="Picture 10">
            <a:extLst>
              <a:ext uri="{FF2B5EF4-FFF2-40B4-BE49-F238E27FC236}">
                <a16:creationId xmlns:a16="http://schemas.microsoft.com/office/drawing/2014/main" id="{42277D91-98B3-44E1-B905-AD4A4D9F3A6D}"/>
              </a:ext>
            </a:extLst>
          </p:cNvPr>
          <p:cNvPicPr>
            <a:picLocks noChangeAspect="1"/>
          </p:cNvPicPr>
          <p:nvPr/>
        </p:nvPicPr>
        <p:blipFill>
          <a:blip r:embed="rId4"/>
          <a:stretch>
            <a:fillRect/>
          </a:stretch>
        </p:blipFill>
        <p:spPr>
          <a:xfrm>
            <a:off x="8289925" y="2468505"/>
            <a:ext cx="3412342" cy="3412342"/>
          </a:xfrm>
          <a:prstGeom prst="rect">
            <a:avLst/>
          </a:prstGeom>
        </p:spPr>
      </p:pic>
    </p:spTree>
    <p:extLst>
      <p:ext uri="{BB962C8B-B14F-4D97-AF65-F5344CB8AC3E}">
        <p14:creationId xmlns:p14="http://schemas.microsoft.com/office/powerpoint/2010/main" val="73268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Employer Q&amp;A Panel</a:t>
            </a:r>
          </a:p>
          <a:p>
            <a:r>
              <a:rPr lang="en-US" sz="2000" dirty="0">
                <a:solidFill>
                  <a:schemeClr val="bg1"/>
                </a:solidFill>
              </a:rPr>
              <a:t>(1 min)</a:t>
            </a:r>
            <a:endParaRPr lang="en-GB" sz="2000" dirty="0">
              <a:solidFill>
                <a:schemeClr val="bg1"/>
              </a:solidFill>
            </a:endParaRPr>
          </a:p>
        </p:txBody>
      </p:sp>
      <p:sp>
        <p:nvSpPr>
          <p:cNvPr id="10" name="Content Placeholder 2">
            <a:extLst>
              <a:ext uri="{FF2B5EF4-FFF2-40B4-BE49-F238E27FC236}">
                <a16:creationId xmlns:a16="http://schemas.microsoft.com/office/drawing/2014/main" id="{39888C11-1BB1-4BD1-B2B8-F47245110852}"/>
              </a:ext>
            </a:extLst>
          </p:cNvPr>
          <p:cNvSpPr txBox="1">
            <a:spLocks/>
          </p:cNvSpPr>
          <p:nvPr/>
        </p:nvSpPr>
        <p:spPr>
          <a:xfrm>
            <a:off x="489734" y="2863570"/>
            <a:ext cx="6165066" cy="238906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dirty="0"/>
              <a:t>If you have any questions from today’s session that you would like to ask our employer panels this week, please visit the Discover website to find out more</a:t>
            </a:r>
          </a:p>
        </p:txBody>
      </p:sp>
      <p:pic>
        <p:nvPicPr>
          <p:cNvPr id="9" name="Picture 8">
            <a:extLst>
              <a:ext uri="{FF2B5EF4-FFF2-40B4-BE49-F238E27FC236}">
                <a16:creationId xmlns:a16="http://schemas.microsoft.com/office/drawing/2014/main" id="{C6DB2FFD-B780-4890-A425-9EBF2610D0CF}"/>
              </a:ext>
            </a:extLst>
          </p:cNvPr>
          <p:cNvPicPr>
            <a:picLocks noChangeAspect="1"/>
          </p:cNvPicPr>
          <p:nvPr/>
        </p:nvPicPr>
        <p:blipFill>
          <a:blip r:embed="rId4"/>
          <a:stretch>
            <a:fillRect/>
          </a:stretch>
        </p:blipFill>
        <p:spPr>
          <a:xfrm>
            <a:off x="6872881" y="2390380"/>
            <a:ext cx="5003169" cy="3335446"/>
          </a:xfrm>
          <a:prstGeom prst="rect">
            <a:avLst/>
          </a:prstGeom>
        </p:spPr>
      </p:pic>
    </p:spTree>
    <p:extLst>
      <p:ext uri="{BB962C8B-B14F-4D97-AF65-F5344CB8AC3E}">
        <p14:creationId xmlns:p14="http://schemas.microsoft.com/office/powerpoint/2010/main" val="112991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932793" y="131257"/>
            <a:ext cx="7458641" cy="1325563"/>
          </a:xfrm>
        </p:spPr>
        <p:txBody>
          <a:bodyPr/>
          <a:lstStyle/>
          <a:p>
            <a:r>
              <a:rPr lang="en-US" dirty="0">
                <a:solidFill>
                  <a:schemeClr val="bg1"/>
                </a:solidFill>
              </a:rPr>
              <a:t>Session Aims</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838200" y="2808542"/>
            <a:ext cx="10515600" cy="2854321"/>
          </a:xfrm>
        </p:spPr>
        <p:txBody>
          <a:bodyPr/>
          <a:lstStyle/>
          <a:p>
            <a:r>
              <a:rPr lang="en-US" dirty="0">
                <a:solidFill>
                  <a:schemeClr val="tx1">
                    <a:lumMod val="50000"/>
                    <a:lumOff val="50000"/>
                  </a:schemeClr>
                </a:solidFill>
              </a:rPr>
              <a:t>Identify careers in gaming, XR and animation</a:t>
            </a:r>
          </a:p>
          <a:p>
            <a:r>
              <a:rPr lang="en-US" dirty="0">
                <a:solidFill>
                  <a:schemeClr val="tx1">
                    <a:lumMod val="50000"/>
                    <a:lumOff val="50000"/>
                  </a:schemeClr>
                </a:solidFill>
              </a:rPr>
              <a:t>Virtually go on a research tour with Ubisoft</a:t>
            </a:r>
          </a:p>
          <a:p>
            <a:r>
              <a:rPr lang="en-US" dirty="0">
                <a:solidFill>
                  <a:schemeClr val="tx1">
                    <a:lumMod val="50000"/>
                    <a:lumOff val="50000"/>
                  </a:schemeClr>
                </a:solidFill>
              </a:rPr>
              <a:t>Experience and solve a workplace task/challenge</a:t>
            </a:r>
          </a:p>
          <a:p>
            <a:r>
              <a:rPr lang="en-US" dirty="0">
                <a:solidFill>
                  <a:schemeClr val="tx1">
                    <a:lumMod val="50000"/>
                    <a:lumOff val="50000"/>
                  </a:schemeClr>
                </a:solidFill>
              </a:rPr>
              <a:t>Understand where to find more information on careers in gaming, XR and animation</a:t>
            </a: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Tree>
    <p:extLst>
      <p:ext uri="{BB962C8B-B14F-4D97-AF65-F5344CB8AC3E}">
        <p14:creationId xmlns:p14="http://schemas.microsoft.com/office/powerpoint/2010/main" val="151441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7F8DB-6320-47ED-AF51-B137E6CD7419}"/>
              </a:ext>
            </a:extLst>
          </p:cNvPr>
          <p:cNvPicPr>
            <a:picLocks noChangeAspect="1"/>
          </p:cNvPicPr>
          <p:nvPr/>
        </p:nvPicPr>
        <p:blipFill>
          <a:blip r:embed="rId3"/>
          <a:stretch>
            <a:fillRect/>
          </a:stretch>
        </p:blipFill>
        <p:spPr>
          <a:xfrm>
            <a:off x="1" y="0"/>
            <a:ext cx="12344400" cy="6858000"/>
          </a:xfrm>
          <a:prstGeom prst="rect">
            <a:avLst/>
          </a:prstGeom>
        </p:spPr>
      </p:pic>
      <p:pic>
        <p:nvPicPr>
          <p:cNvPr id="5" name="Picture 4">
            <a:extLst>
              <a:ext uri="{FF2B5EF4-FFF2-40B4-BE49-F238E27FC236}">
                <a16:creationId xmlns:a16="http://schemas.microsoft.com/office/drawing/2014/main" id="{9821C5D3-8703-4BE1-8E2D-6B40D43F8046}"/>
              </a:ext>
            </a:extLst>
          </p:cNvPr>
          <p:cNvPicPr>
            <a:picLocks noChangeAspect="1"/>
          </p:cNvPicPr>
          <p:nvPr/>
        </p:nvPicPr>
        <p:blipFill>
          <a:blip r:embed="rId3"/>
          <a:stretch>
            <a:fillRect/>
          </a:stretch>
        </p:blipFill>
        <p:spPr>
          <a:xfrm>
            <a:off x="84333" y="83749"/>
            <a:ext cx="12175735" cy="4945452"/>
          </a:xfrm>
          <a:prstGeom prst="rect">
            <a:avLst/>
          </a:prstGeom>
        </p:spPr>
      </p:pic>
      <p:sp>
        <p:nvSpPr>
          <p:cNvPr id="7" name="Title 3">
            <a:extLst>
              <a:ext uri="{FF2B5EF4-FFF2-40B4-BE49-F238E27FC236}">
                <a16:creationId xmlns:a16="http://schemas.microsoft.com/office/drawing/2014/main" id="{5A440933-E987-4981-8F6D-A50D8858D3D5}"/>
              </a:ext>
            </a:extLst>
          </p:cNvPr>
          <p:cNvSpPr txBox="1">
            <a:spLocks/>
          </p:cNvSpPr>
          <p:nvPr/>
        </p:nvSpPr>
        <p:spPr>
          <a:xfrm>
            <a:off x="1010653" y="4955490"/>
            <a:ext cx="10515600" cy="13255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err="1">
                <a:solidFill>
                  <a:schemeClr val="bg1"/>
                </a:solidFill>
              </a:rPr>
              <a:t>Discovercreative.careers</a:t>
            </a:r>
            <a:endParaRPr lang="en-US" sz="4000" dirty="0">
              <a:solidFill>
                <a:schemeClr val="bg1"/>
              </a:solidFill>
            </a:endParaRPr>
          </a:p>
          <a:p>
            <a:r>
              <a:rPr lang="en-US" sz="4000" dirty="0">
                <a:solidFill>
                  <a:schemeClr val="bg1"/>
                </a:solidFill>
              </a:rPr>
              <a:t>@creativecareer5</a:t>
            </a:r>
            <a:endParaRPr lang="en-GB" sz="4000" dirty="0">
              <a:solidFill>
                <a:schemeClr val="bg1"/>
              </a:solidFill>
            </a:endParaRPr>
          </a:p>
        </p:txBody>
      </p:sp>
      <p:pic>
        <p:nvPicPr>
          <p:cNvPr id="8" name="Picture 7">
            <a:extLst>
              <a:ext uri="{FF2B5EF4-FFF2-40B4-BE49-F238E27FC236}">
                <a16:creationId xmlns:a16="http://schemas.microsoft.com/office/drawing/2014/main" id="{4642D599-09B5-4F38-80F5-7B17FA8218D4}"/>
              </a:ext>
            </a:extLst>
          </p:cNvPr>
          <p:cNvPicPr>
            <a:picLocks noChangeAspect="1"/>
          </p:cNvPicPr>
          <p:nvPr/>
        </p:nvPicPr>
        <p:blipFill>
          <a:blip r:embed="rId4"/>
          <a:stretch>
            <a:fillRect/>
          </a:stretch>
        </p:blipFill>
        <p:spPr>
          <a:xfrm>
            <a:off x="7807225" y="3529664"/>
            <a:ext cx="2468880" cy="932992"/>
          </a:xfrm>
          <a:prstGeom prst="rect">
            <a:avLst/>
          </a:prstGeom>
        </p:spPr>
      </p:pic>
    </p:spTree>
    <p:extLst>
      <p:ext uri="{BB962C8B-B14F-4D97-AF65-F5344CB8AC3E}">
        <p14:creationId xmlns:p14="http://schemas.microsoft.com/office/powerpoint/2010/main" val="343618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7"/>
          <p:cNvPicPr preferRelativeResize="0"/>
          <p:nvPr/>
        </p:nvPicPr>
        <p:blipFill rotWithShape="1">
          <a:blip r:embed="rId3">
            <a:alphaModFix/>
          </a:blip>
          <a:srcRect l="6695" t="12091" r="6207" b="14001"/>
          <a:stretch/>
        </p:blipFill>
        <p:spPr>
          <a:xfrm>
            <a:off x="1118315" y="605307"/>
            <a:ext cx="9955369" cy="4751812"/>
          </a:xfrm>
          <a:prstGeom prst="rect">
            <a:avLst/>
          </a:prstGeom>
          <a:noFill/>
          <a:ln>
            <a:noFill/>
          </a:ln>
        </p:spPr>
      </p:pic>
      <p:pic>
        <p:nvPicPr>
          <p:cNvPr id="9" name="Picture 8">
            <a:extLst>
              <a:ext uri="{FF2B5EF4-FFF2-40B4-BE49-F238E27FC236}">
                <a16:creationId xmlns:a16="http://schemas.microsoft.com/office/drawing/2014/main" id="{5A534544-668E-4397-9192-2EAD80233CA9}"/>
              </a:ext>
            </a:extLst>
          </p:cNvPr>
          <p:cNvPicPr>
            <a:picLocks noChangeAspect="1"/>
          </p:cNvPicPr>
          <p:nvPr/>
        </p:nvPicPr>
        <p:blipFill rotWithShape="1">
          <a:blip r:embed="rId4"/>
          <a:srcRect b="74546"/>
          <a:stretch/>
        </p:blipFill>
        <p:spPr>
          <a:xfrm>
            <a:off x="0" y="5623670"/>
            <a:ext cx="12215948" cy="1234330"/>
          </a:xfrm>
          <a:prstGeom prst="rect">
            <a:avLst/>
          </a:prstGeom>
        </p:spPr>
      </p:pic>
      <p:pic>
        <p:nvPicPr>
          <p:cNvPr id="10" name="Picture 9">
            <a:extLst>
              <a:ext uri="{FF2B5EF4-FFF2-40B4-BE49-F238E27FC236}">
                <a16:creationId xmlns:a16="http://schemas.microsoft.com/office/drawing/2014/main" id="{035DF1EB-55BB-476E-AC01-2305C330E7C4}"/>
              </a:ext>
            </a:extLst>
          </p:cNvPr>
          <p:cNvPicPr>
            <a:picLocks noChangeAspect="1"/>
          </p:cNvPicPr>
          <p:nvPr/>
        </p:nvPicPr>
        <p:blipFill rotWithShape="1">
          <a:blip r:embed="rId4"/>
          <a:srcRect l="12779" t="25575" r="12409" b="26353"/>
          <a:stretch/>
        </p:blipFill>
        <p:spPr>
          <a:xfrm>
            <a:off x="8731332" y="5864300"/>
            <a:ext cx="3168666" cy="827009"/>
          </a:xfrm>
          <a:prstGeom prst="rect">
            <a:avLst/>
          </a:prstGeom>
        </p:spPr>
      </p:pic>
      <p:sp>
        <p:nvSpPr>
          <p:cNvPr id="11" name="Title 3">
            <a:extLst>
              <a:ext uri="{FF2B5EF4-FFF2-40B4-BE49-F238E27FC236}">
                <a16:creationId xmlns:a16="http://schemas.microsoft.com/office/drawing/2014/main" id="{9CA318C1-1751-4DC8-867B-FBB357AF6B93}"/>
              </a:ext>
            </a:extLst>
          </p:cNvPr>
          <p:cNvSpPr>
            <a:spLocks noGrp="1"/>
          </p:cNvSpPr>
          <p:nvPr>
            <p:ph type="title"/>
          </p:nvPr>
        </p:nvSpPr>
        <p:spPr>
          <a:xfrm>
            <a:off x="636346" y="5495365"/>
            <a:ext cx="7779036" cy="1325563"/>
          </a:xfrm>
        </p:spPr>
        <p:txBody>
          <a:bodyPr/>
          <a:lstStyle/>
          <a:p>
            <a:r>
              <a:rPr lang="en-US" sz="3600" dirty="0">
                <a:solidFill>
                  <a:schemeClr val="bg1"/>
                </a:solidFill>
              </a:rPr>
              <a:t>12 sectors = lots of careers!</a:t>
            </a:r>
            <a:endParaRPr lang="en-GB" sz="3600" dirty="0">
              <a:solidFill>
                <a:schemeClr val="bg1"/>
              </a:solidFill>
            </a:endParaRPr>
          </a:p>
        </p:txBody>
      </p:sp>
      <p:sp>
        <p:nvSpPr>
          <p:cNvPr id="2" name="Flowchart: Connector 1">
            <a:extLst>
              <a:ext uri="{FF2B5EF4-FFF2-40B4-BE49-F238E27FC236}">
                <a16:creationId xmlns:a16="http://schemas.microsoft.com/office/drawing/2014/main" id="{F427215F-6136-4E1B-950E-303178390647}"/>
              </a:ext>
            </a:extLst>
          </p:cNvPr>
          <p:cNvSpPr/>
          <p:nvPr/>
        </p:nvSpPr>
        <p:spPr>
          <a:xfrm>
            <a:off x="5773781" y="3265715"/>
            <a:ext cx="1593669" cy="1750423"/>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Connector 6">
            <a:extLst>
              <a:ext uri="{FF2B5EF4-FFF2-40B4-BE49-F238E27FC236}">
                <a16:creationId xmlns:a16="http://schemas.microsoft.com/office/drawing/2014/main" id="{ACA09065-3856-4B2C-96B0-E2FC8DADC80D}"/>
              </a:ext>
            </a:extLst>
          </p:cNvPr>
          <p:cNvSpPr/>
          <p:nvPr/>
        </p:nvSpPr>
        <p:spPr>
          <a:xfrm>
            <a:off x="7545978" y="3248296"/>
            <a:ext cx="1593669" cy="1750423"/>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986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641520" y="1705276"/>
            <a:ext cx="6221396" cy="3028955"/>
          </a:xfrm>
          <a:prstGeom prst="rect">
            <a:avLst/>
          </a:prstGeom>
          <a:noFill/>
          <a:ln>
            <a:noFill/>
          </a:ln>
        </p:spPr>
        <p:txBody>
          <a:bodyPr spcFirstLastPara="1" wrap="square" lIns="91425" tIns="45700" rIns="91425" bIns="45700" anchor="t" anchorCtr="0">
            <a:noAutofit/>
          </a:bodyPr>
          <a:lstStyle/>
          <a:p>
            <a:pPr lvl="0" algn="ctr">
              <a:spcAft>
                <a:spcPts val="1000"/>
              </a:spcAft>
              <a:buClrTx/>
              <a:defRPr/>
            </a:pPr>
            <a:r>
              <a:rPr lang="en-GB" sz="3200" kern="120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By 2020 total UK sales revenue for games (</a:t>
            </a:r>
            <a:r>
              <a:rPr lang="en-GB" sz="3200" b="1" kern="120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£5.5bn</a:t>
            </a:r>
            <a:r>
              <a:rPr lang="en-GB" sz="3200" kern="120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 is expected to overtake total spend on books (</a:t>
            </a:r>
            <a:r>
              <a:rPr lang="en-GB" sz="3200" b="1" kern="120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£4.9bn</a:t>
            </a:r>
            <a:r>
              <a:rPr lang="en-GB" sz="3200" kern="120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271C7ED8-7F0F-419F-9454-F07F441F0E33}"/>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3" name="Picture 12">
            <a:extLst>
              <a:ext uri="{FF2B5EF4-FFF2-40B4-BE49-F238E27FC236}">
                <a16:creationId xmlns:a16="http://schemas.microsoft.com/office/drawing/2014/main" id="{0BA0DCDE-62E2-4FBD-9954-4DFE3AFCAD75}"/>
              </a:ext>
            </a:extLst>
          </p:cNvPr>
          <p:cNvPicPr>
            <a:picLocks noChangeAspect="1"/>
          </p:cNvPicPr>
          <p:nvPr/>
        </p:nvPicPr>
        <p:blipFill rotWithShape="1">
          <a:blip r:embed="rId3"/>
          <a:srcRect l="12779" t="25575" r="12409" b="26353"/>
          <a:stretch/>
        </p:blipFill>
        <p:spPr>
          <a:xfrm>
            <a:off x="8731332" y="5880342"/>
            <a:ext cx="3168666" cy="827009"/>
          </a:xfrm>
          <a:prstGeom prst="rect">
            <a:avLst/>
          </a:prstGeom>
        </p:spPr>
      </p:pic>
      <p:pic>
        <p:nvPicPr>
          <p:cNvPr id="4" name="Picture 3" descr="Table&#10;&#10;Description automatically generated">
            <a:extLst>
              <a:ext uri="{FF2B5EF4-FFF2-40B4-BE49-F238E27FC236}">
                <a16:creationId xmlns:a16="http://schemas.microsoft.com/office/drawing/2014/main" id="{D7142A44-D994-44E6-84EF-D12AC7AC221C}"/>
              </a:ext>
            </a:extLst>
          </p:cNvPr>
          <p:cNvPicPr>
            <a:picLocks noChangeAspect="1"/>
          </p:cNvPicPr>
          <p:nvPr/>
        </p:nvPicPr>
        <p:blipFill rotWithShape="1">
          <a:blip r:embed="rId4"/>
          <a:srcRect r="33333"/>
          <a:stretch/>
        </p:blipFill>
        <p:spPr>
          <a:xfrm>
            <a:off x="7125394" y="817562"/>
            <a:ext cx="4774604" cy="4033838"/>
          </a:xfrm>
          <a:prstGeom prst="rect">
            <a:avLst/>
          </a:prstGeom>
          <a:ln>
            <a:solidFill>
              <a:schemeClr val="tx1"/>
            </a:solidFill>
          </a:ln>
        </p:spPr>
      </p:pic>
      <p:sp>
        <p:nvSpPr>
          <p:cNvPr id="5" name="TextBox 4">
            <a:extLst>
              <a:ext uri="{FF2B5EF4-FFF2-40B4-BE49-F238E27FC236}">
                <a16:creationId xmlns:a16="http://schemas.microsoft.com/office/drawing/2014/main" id="{54404E90-36A0-43A9-ADA3-C2D5C1A1D7E4}"/>
              </a:ext>
            </a:extLst>
          </p:cNvPr>
          <p:cNvSpPr txBox="1"/>
          <p:nvPr/>
        </p:nvSpPr>
        <p:spPr>
          <a:xfrm>
            <a:off x="9118467" y="5051754"/>
            <a:ext cx="2781531" cy="307777"/>
          </a:xfrm>
          <a:prstGeom prst="rect">
            <a:avLst/>
          </a:prstGeom>
          <a:noFill/>
        </p:spPr>
        <p:txBody>
          <a:bodyPr wrap="none" rtlCol="0">
            <a:spAutoFit/>
          </a:bodyPr>
          <a:lstStyle/>
          <a:p>
            <a:r>
              <a:rPr lang="en-US" dirty="0"/>
              <a:t>Source: GfK, 15 November 2020</a:t>
            </a:r>
            <a:endParaRPr lang="en-GB" dirty="0"/>
          </a:p>
        </p:txBody>
      </p:sp>
    </p:spTree>
    <p:extLst>
      <p:ext uri="{BB962C8B-B14F-4D97-AF65-F5344CB8AC3E}">
        <p14:creationId xmlns:p14="http://schemas.microsoft.com/office/powerpoint/2010/main" val="152994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4524EB00-422E-4D11-9804-EB8B1650915D}"/>
              </a:ext>
            </a:extLst>
          </p:cNvPr>
          <p:cNvPicPr>
            <a:picLocks noChangeAspect="1"/>
          </p:cNvPicPr>
          <p:nvPr/>
        </p:nvPicPr>
        <p:blipFill>
          <a:blip r:embed="rId3"/>
          <a:stretch>
            <a:fillRect/>
          </a:stretch>
        </p:blipFill>
        <p:spPr>
          <a:xfrm>
            <a:off x="0" y="-183307"/>
            <a:ext cx="12192000" cy="6858000"/>
          </a:xfrm>
          <a:prstGeom prst="rect">
            <a:avLst/>
          </a:prstGeom>
        </p:spPr>
      </p:pic>
      <p:sp>
        <p:nvSpPr>
          <p:cNvPr id="2" name="Title 1">
            <a:extLst>
              <a:ext uri="{FF2B5EF4-FFF2-40B4-BE49-F238E27FC236}">
                <a16:creationId xmlns:a16="http://schemas.microsoft.com/office/drawing/2014/main" id="{AE762BB6-E437-4560-9FC6-C716EC4DCD83}"/>
              </a:ext>
            </a:extLst>
          </p:cNvPr>
          <p:cNvSpPr>
            <a:spLocks noGrp="1"/>
          </p:cNvSpPr>
          <p:nvPr>
            <p:ph type="title"/>
          </p:nvPr>
        </p:nvSpPr>
        <p:spPr>
          <a:xfrm>
            <a:off x="4944027" y="3881533"/>
            <a:ext cx="3056973" cy="1325563"/>
          </a:xfrm>
        </p:spPr>
        <p:txBody>
          <a:bodyPr/>
          <a:lstStyle/>
          <a:p>
            <a:r>
              <a:rPr lang="en-US" dirty="0">
                <a:solidFill>
                  <a:schemeClr val="accent5">
                    <a:lumMod val="75000"/>
                  </a:schemeClr>
                </a:solidFill>
              </a:rPr>
              <a:t>Watch</a:t>
            </a:r>
            <a:r>
              <a:rPr lang="en-US" dirty="0"/>
              <a:t> </a:t>
            </a:r>
            <a:r>
              <a:rPr lang="en-US" dirty="0">
                <a:hlinkClick r:id="rId4"/>
              </a:rPr>
              <a:t>here</a:t>
            </a:r>
            <a:endParaRPr lang="en-GB" dirty="0"/>
          </a:p>
        </p:txBody>
      </p:sp>
      <p:pic>
        <p:nvPicPr>
          <p:cNvPr id="4" name="Picture 3">
            <a:extLst>
              <a:ext uri="{FF2B5EF4-FFF2-40B4-BE49-F238E27FC236}">
                <a16:creationId xmlns:a16="http://schemas.microsoft.com/office/drawing/2014/main" id="{2114C052-D53D-4A80-AA67-419AA1F2ABA5}"/>
              </a:ext>
            </a:extLst>
          </p:cNvPr>
          <p:cNvPicPr>
            <a:picLocks noChangeAspect="1"/>
          </p:cNvPicPr>
          <p:nvPr/>
        </p:nvPicPr>
        <p:blipFill rotWithShape="1">
          <a:blip r:embed="rId5"/>
          <a:srcRect b="74546"/>
          <a:stretch/>
        </p:blipFill>
        <p:spPr>
          <a:xfrm>
            <a:off x="0" y="5867664"/>
            <a:ext cx="12215948" cy="1038461"/>
          </a:xfrm>
          <a:prstGeom prst="rect">
            <a:avLst/>
          </a:prstGeom>
        </p:spPr>
      </p:pic>
      <p:pic>
        <p:nvPicPr>
          <p:cNvPr id="5" name="Picture 4">
            <a:extLst>
              <a:ext uri="{FF2B5EF4-FFF2-40B4-BE49-F238E27FC236}">
                <a16:creationId xmlns:a16="http://schemas.microsoft.com/office/drawing/2014/main" id="{557A7325-5CE2-4ABD-8BE8-6EBBBB91C326}"/>
              </a:ext>
            </a:extLst>
          </p:cNvPr>
          <p:cNvPicPr>
            <a:picLocks noChangeAspect="1"/>
          </p:cNvPicPr>
          <p:nvPr/>
        </p:nvPicPr>
        <p:blipFill rotWithShape="1">
          <a:blip r:embed="rId5"/>
          <a:srcRect l="12779" t="25575" r="12409" b="26353"/>
          <a:stretch/>
        </p:blipFill>
        <p:spPr>
          <a:xfrm>
            <a:off x="8731332" y="5880342"/>
            <a:ext cx="3168666" cy="827009"/>
          </a:xfrm>
          <a:prstGeom prst="rect">
            <a:avLst/>
          </a:prstGeom>
        </p:spPr>
      </p:pic>
      <p:sp>
        <p:nvSpPr>
          <p:cNvPr id="8" name="Title 3">
            <a:extLst>
              <a:ext uri="{FF2B5EF4-FFF2-40B4-BE49-F238E27FC236}">
                <a16:creationId xmlns:a16="http://schemas.microsoft.com/office/drawing/2014/main" id="{96C3C9F6-3912-4DE3-81ED-45ABA23A9BC6}"/>
              </a:ext>
            </a:extLst>
          </p:cNvPr>
          <p:cNvSpPr txBox="1">
            <a:spLocks/>
          </p:cNvSpPr>
          <p:nvPr/>
        </p:nvSpPr>
        <p:spPr>
          <a:xfrm>
            <a:off x="389419" y="5679414"/>
            <a:ext cx="7779036"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solidFill>
                  <a:schemeClr val="bg1"/>
                </a:solidFill>
              </a:rPr>
              <a:t>Introduction to the games industry</a:t>
            </a:r>
            <a:endParaRPr lang="en-GB" sz="3600" dirty="0">
              <a:solidFill>
                <a:schemeClr val="bg1"/>
              </a:solidFill>
            </a:endParaRPr>
          </a:p>
        </p:txBody>
      </p:sp>
    </p:spTree>
    <p:extLst>
      <p:ext uri="{BB962C8B-B14F-4D97-AF65-F5344CB8AC3E}">
        <p14:creationId xmlns:p14="http://schemas.microsoft.com/office/powerpoint/2010/main" val="16045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2762487" y="2090935"/>
            <a:ext cx="6846734" cy="182333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GB" sz="3200" b="1" dirty="0">
                <a:solidFill>
                  <a:srgbClr val="002060"/>
                </a:solidFill>
                <a:latin typeface="Verdana"/>
                <a:ea typeface="Verdana"/>
                <a:cs typeface="Verdana"/>
                <a:sym typeface="Verdana"/>
              </a:rPr>
              <a:t>How many different jobs can you think of in gaming, XR and animation?</a:t>
            </a:r>
          </a:p>
          <a:p>
            <a:pPr marL="0" marR="0" lvl="0" indent="0" algn="ctr" rtl="0">
              <a:lnSpc>
                <a:spcPct val="115000"/>
              </a:lnSpc>
              <a:spcBef>
                <a:spcPts val="1000"/>
              </a:spcBef>
              <a:spcAft>
                <a:spcPts val="0"/>
              </a:spcAft>
              <a:buNone/>
            </a:pPr>
            <a:endParaRPr lang="en-GB" sz="1000" b="1" dirty="0">
              <a:solidFill>
                <a:srgbClr val="06484C"/>
              </a:solidFill>
              <a:latin typeface="Verdana"/>
              <a:ea typeface="Verdana"/>
              <a:cs typeface="Verdana"/>
              <a:sym typeface="Verdana"/>
            </a:endParaRPr>
          </a:p>
          <a:p>
            <a:pPr marL="457200" marR="0" lvl="0" indent="-457200" rtl="0">
              <a:lnSpc>
                <a:spcPct val="115000"/>
              </a:lnSpc>
              <a:spcBef>
                <a:spcPts val="1000"/>
              </a:spcBef>
              <a:spcAft>
                <a:spcPts val="0"/>
              </a:spcAft>
              <a:buFont typeface="Arial" panose="020B0604020202020204" pitchFamily="34" charset="0"/>
              <a:buChar char="•"/>
            </a:pPr>
            <a:endParaRPr lang="en-GB" sz="2800" dirty="0">
              <a:solidFill>
                <a:srgbClr val="06484C"/>
              </a:solidFill>
            </a:endParaRPr>
          </a:p>
          <a:p>
            <a:pPr algn="ctr">
              <a:lnSpc>
                <a:spcPct val="115000"/>
              </a:lnSpc>
              <a:spcBef>
                <a:spcPts val="1000"/>
              </a:spcBef>
            </a:pPr>
            <a:endParaRPr lang="en-GB" sz="2800" dirty="0">
              <a:solidFill>
                <a:srgbClr val="06484C"/>
              </a:solidFill>
            </a:endParaRPr>
          </a:p>
          <a:p>
            <a:pPr marL="457200" marR="0" lvl="0" indent="-457200" algn="ctr" rtl="0">
              <a:lnSpc>
                <a:spcPct val="115000"/>
              </a:lnSpc>
              <a:spcBef>
                <a:spcPts val="1000"/>
              </a:spcBef>
              <a:spcAft>
                <a:spcPts val="0"/>
              </a:spcAft>
              <a:buFont typeface="Arial" panose="020B0604020202020204" pitchFamily="34" charset="0"/>
              <a:buChar char="•"/>
            </a:pPr>
            <a:endParaRPr lang="en-GB" sz="3200" dirty="0">
              <a:solidFill>
                <a:srgbClr val="06484C"/>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5613BC3E-AA35-4A16-BE9B-EAFCB9C5033B}"/>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1" name="Picture 10">
            <a:extLst>
              <a:ext uri="{FF2B5EF4-FFF2-40B4-BE49-F238E27FC236}">
                <a16:creationId xmlns:a16="http://schemas.microsoft.com/office/drawing/2014/main" id="{BDC7DDA2-8206-4BA0-9F44-142D84D6F297}"/>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spTree>
    <p:extLst>
      <p:ext uri="{BB962C8B-B14F-4D97-AF65-F5344CB8AC3E}">
        <p14:creationId xmlns:p14="http://schemas.microsoft.com/office/powerpoint/2010/main" val="429310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23"/>
          <p:cNvSpPr txBox="1"/>
          <p:nvPr/>
        </p:nvSpPr>
        <p:spPr>
          <a:xfrm>
            <a:off x="600483" y="647159"/>
            <a:ext cx="5212487" cy="4139290"/>
          </a:xfrm>
          <a:prstGeom prst="rect">
            <a:avLst/>
          </a:prstGeom>
          <a:noFill/>
          <a:ln>
            <a:noFill/>
          </a:ln>
        </p:spPr>
        <p:txBody>
          <a:bodyPr spcFirstLastPara="1" wrap="square" lIns="91425" tIns="45700" rIns="91425" bIns="45700" anchor="t" anchorCtr="0">
            <a:noAutofit/>
          </a:bodyPr>
          <a:lstStyle/>
          <a:p>
            <a:pPr marL="114300" lvl="0" algn="ctr">
              <a:lnSpc>
                <a:spcPct val="115000"/>
              </a:lnSpc>
              <a:spcBef>
                <a:spcPts val="1000"/>
              </a:spcBef>
              <a:buSzPts val="1800"/>
            </a:pPr>
            <a:r>
              <a:rPr lang="en-US" sz="3600" dirty="0">
                <a:solidFill>
                  <a:schemeClr val="tx1">
                    <a:lumMod val="50000"/>
                    <a:lumOff val="50000"/>
                  </a:schemeClr>
                </a:solidFill>
                <a:latin typeface="Verdana"/>
                <a:ea typeface="Verdana"/>
                <a:cs typeface="Verdana"/>
                <a:sym typeface="Verdana"/>
              </a:rPr>
              <a:t>Jobs in gaming, XR and animation include roles such as developer, research scientist, games writer, software developer</a:t>
            </a:r>
            <a:endParaRPr lang="en-US" sz="3600" b="1" dirty="0">
              <a:solidFill>
                <a:schemeClr val="tx1">
                  <a:lumMod val="50000"/>
                  <a:lumOff val="50000"/>
                </a:schemeClr>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EE837544-24CE-461A-8869-BD5ABAD56EA7}"/>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0" name="Picture 9">
            <a:extLst>
              <a:ext uri="{FF2B5EF4-FFF2-40B4-BE49-F238E27FC236}">
                <a16:creationId xmlns:a16="http://schemas.microsoft.com/office/drawing/2014/main" id="{EBC2829B-A3BF-4FF0-9F73-9C97BB8AE7B6}"/>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pic>
        <p:nvPicPr>
          <p:cNvPr id="3" name="Picture 2" descr="A tall building&#10;&#10;Description automatically generated">
            <a:extLst>
              <a:ext uri="{FF2B5EF4-FFF2-40B4-BE49-F238E27FC236}">
                <a16:creationId xmlns:a16="http://schemas.microsoft.com/office/drawing/2014/main" id="{82CED5A0-4946-4B10-BBF1-5DF9D33DEF62}"/>
              </a:ext>
            </a:extLst>
          </p:cNvPr>
          <p:cNvPicPr>
            <a:picLocks noChangeAspect="1"/>
          </p:cNvPicPr>
          <p:nvPr/>
        </p:nvPicPr>
        <p:blipFill rotWithShape="1">
          <a:blip r:embed="rId4"/>
          <a:srcRect l="22221" r="20789"/>
          <a:stretch/>
        </p:blipFill>
        <p:spPr>
          <a:xfrm>
            <a:off x="6527800" y="24068"/>
            <a:ext cx="5643217" cy="5841988"/>
          </a:xfrm>
          <a:prstGeom prst="rect">
            <a:avLst/>
          </a:prstGeom>
        </p:spPr>
      </p:pic>
    </p:spTree>
    <p:extLst>
      <p:ext uri="{BB962C8B-B14F-4D97-AF65-F5344CB8AC3E}">
        <p14:creationId xmlns:p14="http://schemas.microsoft.com/office/powerpoint/2010/main" val="87367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23"/>
          <p:cNvSpPr txBox="1"/>
          <p:nvPr/>
        </p:nvSpPr>
        <p:spPr>
          <a:xfrm>
            <a:off x="600484" y="1170400"/>
            <a:ext cx="5495516" cy="3822514"/>
          </a:xfrm>
          <a:prstGeom prst="rect">
            <a:avLst/>
          </a:prstGeom>
          <a:noFill/>
          <a:ln>
            <a:noFill/>
          </a:ln>
        </p:spPr>
        <p:txBody>
          <a:bodyPr spcFirstLastPara="1" wrap="square" lIns="91425" tIns="45700" rIns="91425" bIns="45700" anchor="t" anchorCtr="0">
            <a:noAutofit/>
          </a:bodyPr>
          <a:lstStyle/>
          <a:p>
            <a:pPr marL="114300" lvl="0" algn="ctr">
              <a:lnSpc>
                <a:spcPct val="115000"/>
              </a:lnSpc>
              <a:spcBef>
                <a:spcPts val="1000"/>
              </a:spcBef>
              <a:buSzPts val="1800"/>
            </a:pPr>
            <a:r>
              <a:rPr lang="en-US" sz="3600" dirty="0">
                <a:solidFill>
                  <a:schemeClr val="tx1">
                    <a:lumMod val="50000"/>
                    <a:lumOff val="50000"/>
                  </a:schemeClr>
                </a:solidFill>
                <a:latin typeface="Verdana"/>
                <a:ea typeface="Verdana"/>
                <a:cs typeface="Verdana"/>
                <a:sym typeface="Verdana"/>
              </a:rPr>
              <a:t>Animators, artists, 3D modelers, VFX artists, </a:t>
            </a:r>
            <a:r>
              <a:rPr lang="en-US" sz="3600" dirty="0" err="1">
                <a:solidFill>
                  <a:schemeClr val="tx1">
                    <a:lumMod val="50000"/>
                    <a:lumOff val="50000"/>
                  </a:schemeClr>
                </a:solidFill>
                <a:latin typeface="Verdana"/>
                <a:ea typeface="Verdana"/>
                <a:cs typeface="Verdana"/>
                <a:sym typeface="Verdana"/>
              </a:rPr>
              <a:t>rotoscopers</a:t>
            </a:r>
            <a:r>
              <a:rPr lang="en-US" sz="3600" dirty="0">
                <a:solidFill>
                  <a:schemeClr val="tx1">
                    <a:lumMod val="50000"/>
                    <a:lumOff val="50000"/>
                  </a:schemeClr>
                </a:solidFill>
                <a:latin typeface="Verdana"/>
                <a:ea typeface="Verdana"/>
                <a:cs typeface="Verdana"/>
                <a:sym typeface="Verdana"/>
              </a:rPr>
              <a:t>, graphics programmers, lighting technicians</a:t>
            </a:r>
            <a:endParaRPr sz="3600" b="1" i="0" u="none" strike="noStrike" cap="none" dirty="0">
              <a:solidFill>
                <a:schemeClr val="tx1">
                  <a:lumMod val="50000"/>
                  <a:lumOff val="50000"/>
                </a:schemeClr>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EE837544-24CE-461A-8869-BD5ABAD56EA7}"/>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0" name="Picture 9">
            <a:extLst>
              <a:ext uri="{FF2B5EF4-FFF2-40B4-BE49-F238E27FC236}">
                <a16:creationId xmlns:a16="http://schemas.microsoft.com/office/drawing/2014/main" id="{EBC2829B-A3BF-4FF0-9F73-9C97BB8AE7B6}"/>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pic>
        <p:nvPicPr>
          <p:cNvPr id="8" name="Picture 7" descr="A picture containing doll, large, bird, colorful&#10;&#10;Description automatically generated">
            <a:extLst>
              <a:ext uri="{FF2B5EF4-FFF2-40B4-BE49-F238E27FC236}">
                <a16:creationId xmlns:a16="http://schemas.microsoft.com/office/drawing/2014/main" id="{E4FAD352-0202-41EA-891E-5E247740D5A5}"/>
              </a:ext>
            </a:extLst>
          </p:cNvPr>
          <p:cNvPicPr>
            <a:picLocks noChangeAspect="1"/>
          </p:cNvPicPr>
          <p:nvPr/>
        </p:nvPicPr>
        <p:blipFill rotWithShape="1">
          <a:blip r:embed="rId4"/>
          <a:srcRect l="21923" t="-1761" r="24640" b="1761"/>
          <a:stretch/>
        </p:blipFill>
        <p:spPr>
          <a:xfrm>
            <a:off x="6468767" y="-130666"/>
            <a:ext cx="5723233" cy="6024455"/>
          </a:xfrm>
          <a:prstGeom prst="rect">
            <a:avLst/>
          </a:prstGeom>
        </p:spPr>
      </p:pic>
    </p:spTree>
    <p:extLst>
      <p:ext uri="{BB962C8B-B14F-4D97-AF65-F5344CB8AC3E}">
        <p14:creationId xmlns:p14="http://schemas.microsoft.com/office/powerpoint/2010/main" val="262041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8" name="Google Shape;218;p28"/>
          <p:cNvSpPr txBox="1"/>
          <p:nvPr/>
        </p:nvSpPr>
        <p:spPr>
          <a:xfrm>
            <a:off x="976050" y="1296798"/>
            <a:ext cx="5629800" cy="3300602"/>
          </a:xfrm>
          <a:prstGeom prst="rect">
            <a:avLst/>
          </a:prstGeom>
          <a:noFill/>
          <a:ln>
            <a:noFill/>
          </a:ln>
        </p:spPr>
        <p:txBody>
          <a:bodyPr spcFirstLastPara="1" wrap="square" lIns="91425" tIns="45700" rIns="91425" bIns="45700" anchor="t" anchorCtr="0">
            <a:noAutofit/>
          </a:bodyPr>
          <a:lstStyle/>
          <a:p>
            <a:pPr lvl="0" algn="ctr">
              <a:buSzPts val="1800"/>
            </a:pPr>
            <a:r>
              <a:rPr lang="en-US" sz="3600" dirty="0">
                <a:solidFill>
                  <a:schemeClr val="tx1">
                    <a:lumMod val="50000"/>
                    <a:lumOff val="50000"/>
                  </a:schemeClr>
                </a:solidFill>
                <a:latin typeface="Verdana"/>
                <a:ea typeface="Verdana"/>
                <a:cs typeface="Verdana"/>
                <a:sym typeface="Verdana"/>
              </a:rPr>
              <a:t>composers,</a:t>
            </a:r>
          </a:p>
          <a:p>
            <a:pPr lvl="0" algn="ctr">
              <a:buSzPts val="1800"/>
            </a:pPr>
            <a:r>
              <a:rPr lang="en-US" sz="3600" dirty="0">
                <a:solidFill>
                  <a:schemeClr val="tx1">
                    <a:lumMod val="50000"/>
                    <a:lumOff val="50000"/>
                  </a:schemeClr>
                </a:solidFill>
                <a:latin typeface="Verdana"/>
                <a:ea typeface="Verdana"/>
                <a:cs typeface="Verdana"/>
                <a:sym typeface="Verdana"/>
              </a:rPr>
              <a:t> sound recordists, audio programmers, audio engineers, sound designers</a:t>
            </a:r>
            <a:endParaRPr sz="3600" dirty="0">
              <a:solidFill>
                <a:schemeClr val="tx1">
                  <a:lumMod val="50000"/>
                  <a:lumOff val="50000"/>
                </a:schemeClr>
              </a:solidFill>
              <a:latin typeface="Verdana"/>
              <a:ea typeface="Verdana"/>
              <a:cs typeface="Verdana"/>
              <a:sym typeface="Verdana"/>
            </a:endParaRPr>
          </a:p>
          <a:p>
            <a:pPr marL="114300" marR="0" lvl="0" indent="0" algn="ctr" rtl="0">
              <a:lnSpc>
                <a:spcPct val="90000"/>
              </a:lnSpc>
              <a:spcBef>
                <a:spcPts val="1000"/>
              </a:spcBef>
              <a:spcAft>
                <a:spcPts val="0"/>
              </a:spcAft>
              <a:buClr>
                <a:srgbClr val="000000"/>
              </a:buClr>
              <a:buSzPts val="1800"/>
              <a:buFont typeface="Arial"/>
              <a:buNone/>
            </a:pPr>
            <a:endParaRPr sz="3600" dirty="0">
              <a:solidFill>
                <a:srgbClr val="06484C"/>
              </a:solidFill>
              <a:latin typeface="Verdana"/>
              <a:ea typeface="Verdana"/>
              <a:cs typeface="Verdana"/>
              <a:sym typeface="Verdana"/>
            </a:endParaRPr>
          </a:p>
        </p:txBody>
      </p:sp>
      <p:pic>
        <p:nvPicPr>
          <p:cNvPr id="8" name="Picture 7">
            <a:extLst>
              <a:ext uri="{FF2B5EF4-FFF2-40B4-BE49-F238E27FC236}">
                <a16:creationId xmlns:a16="http://schemas.microsoft.com/office/drawing/2014/main" id="{5C408BD5-6362-4FB6-BB84-08AB14E5467B}"/>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F1118105-D49D-4408-BB3A-08DB7ECF6448}"/>
              </a:ext>
            </a:extLst>
          </p:cNvPr>
          <p:cNvPicPr>
            <a:picLocks noChangeAspect="1"/>
          </p:cNvPicPr>
          <p:nvPr/>
        </p:nvPicPr>
        <p:blipFill rotWithShape="1">
          <a:blip r:embed="rId4"/>
          <a:srcRect r="71703"/>
          <a:stretch/>
        </p:blipFill>
        <p:spPr>
          <a:xfrm>
            <a:off x="7581900" y="0"/>
            <a:ext cx="4610101" cy="5960552"/>
          </a:xfrm>
          <a:prstGeom prst="rect">
            <a:avLst/>
          </a:prstGeom>
        </p:spPr>
      </p:pic>
      <p:pic>
        <p:nvPicPr>
          <p:cNvPr id="7" name="Picture 6">
            <a:extLst>
              <a:ext uri="{FF2B5EF4-FFF2-40B4-BE49-F238E27FC236}">
                <a16:creationId xmlns:a16="http://schemas.microsoft.com/office/drawing/2014/main" id="{5B7D4BA5-F5AD-4ED6-AEBC-4FEDF91B1A46}"/>
              </a:ext>
            </a:extLst>
          </p:cNvPr>
          <p:cNvPicPr>
            <a:picLocks noChangeAspect="1"/>
          </p:cNvPicPr>
          <p:nvPr/>
        </p:nvPicPr>
        <p:blipFill rotWithShape="1">
          <a:blip r:embed="rId3"/>
          <a:srcRect b="74546"/>
          <a:stretch/>
        </p:blipFill>
        <p:spPr>
          <a:xfrm>
            <a:off x="0" y="5867664"/>
            <a:ext cx="12215948" cy="1038461"/>
          </a:xfrm>
          <a:prstGeom prst="rect">
            <a:avLst/>
          </a:prstGeom>
        </p:spPr>
      </p:pic>
    </p:spTree>
    <p:extLst>
      <p:ext uri="{BB962C8B-B14F-4D97-AF65-F5344CB8AC3E}">
        <p14:creationId xmlns:p14="http://schemas.microsoft.com/office/powerpoint/2010/main" val="186016106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2284</TotalTime>
  <Words>1087</Words>
  <Application>Microsoft Office PowerPoint</Application>
  <PresentationFormat>Widescreen</PresentationFormat>
  <Paragraphs>94</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Verdana</vt:lpstr>
      <vt:lpstr>Office Theme</vt:lpstr>
      <vt:lpstr>PowerPoint Presentation</vt:lpstr>
      <vt:lpstr>Session Aims</vt:lpstr>
      <vt:lpstr>12 sectors = lots of careers!</vt:lpstr>
      <vt:lpstr>PowerPoint Presentation</vt:lpstr>
      <vt:lpstr>Watch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Immortals Fenyx Rising –  the trailer </vt:lpstr>
      <vt:lpstr>Immortals – Fenyx Rising </vt:lpstr>
      <vt:lpstr>Immortals – Fenyx Rising (Research Task)</vt:lpstr>
      <vt:lpstr>Immortals – Fenyx Rising (Art-based Activity)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Gregory</dc:creator>
  <cp:lastModifiedBy>Jackie Campbell</cp:lastModifiedBy>
  <cp:revision>121</cp:revision>
  <dcterms:created xsi:type="dcterms:W3CDTF">2019-06-04T16:24:32Z</dcterms:created>
  <dcterms:modified xsi:type="dcterms:W3CDTF">2021-02-12T16:46:46Z</dcterms:modified>
</cp:coreProperties>
</file>